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7"/>
  </p:notesMasterIdLst>
  <p:handoutMasterIdLst>
    <p:handoutMasterId r:id="rId38"/>
  </p:handoutMasterIdLst>
  <p:sldIdLst>
    <p:sldId id="256" r:id="rId2"/>
    <p:sldId id="257" r:id="rId3"/>
    <p:sldId id="277" r:id="rId4"/>
    <p:sldId id="303" r:id="rId5"/>
    <p:sldId id="280" r:id="rId6"/>
    <p:sldId id="282" r:id="rId7"/>
    <p:sldId id="272" r:id="rId8"/>
    <p:sldId id="273" r:id="rId9"/>
    <p:sldId id="392" r:id="rId10"/>
    <p:sldId id="288" r:id="rId11"/>
    <p:sldId id="299" r:id="rId12"/>
    <p:sldId id="300" r:id="rId13"/>
    <p:sldId id="258" r:id="rId14"/>
    <p:sldId id="291" r:id="rId15"/>
    <p:sldId id="393" r:id="rId16"/>
    <p:sldId id="394" r:id="rId17"/>
    <p:sldId id="295" r:id="rId18"/>
    <p:sldId id="275" r:id="rId19"/>
    <p:sldId id="296" r:id="rId20"/>
    <p:sldId id="385" r:id="rId21"/>
    <p:sldId id="387" r:id="rId22"/>
    <p:sldId id="388" r:id="rId23"/>
    <p:sldId id="384" r:id="rId24"/>
    <p:sldId id="305" r:id="rId25"/>
    <p:sldId id="374" r:id="rId26"/>
    <p:sldId id="375" r:id="rId27"/>
    <p:sldId id="376" r:id="rId28"/>
    <p:sldId id="383" r:id="rId29"/>
    <p:sldId id="382" r:id="rId30"/>
    <p:sldId id="391" r:id="rId31"/>
    <p:sldId id="390" r:id="rId32"/>
    <p:sldId id="389" r:id="rId33"/>
    <p:sldId id="386" r:id="rId34"/>
    <p:sldId id="289" r:id="rId35"/>
    <p:sldId id="290" r:id="rId36"/>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p15:clr>
            <a:srgbClr val="A4A3A4"/>
          </p15:clr>
        </p15:guide>
        <p15:guide id="2"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ollar, Tirzah" initials="LT" lastIdx="1" clrIdx="0">
    <p:extLst>
      <p:ext uri="{19B8F6BF-5375-455C-9EA6-DF929625EA0E}">
        <p15:presenceInfo xmlns:p15="http://schemas.microsoft.com/office/powerpoint/2012/main" userId="S::Tirzah.Lollar@arnoldporter.com::4747fbe9-1986-4d9e-9562-95b63d023b6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03" autoAdjust="0"/>
    <p:restoredTop sz="94660"/>
  </p:normalViewPr>
  <p:slideViewPr>
    <p:cSldViewPr>
      <p:cViewPr varScale="1">
        <p:scale>
          <a:sx n="85" d="100"/>
          <a:sy n="85" d="100"/>
        </p:scale>
        <p:origin x="1430" y="72"/>
      </p:cViewPr>
      <p:guideLst>
        <p:guide orient="horz" pos="2160"/>
        <p:guide pos="2880"/>
      </p:guideLst>
    </p:cSldViewPr>
  </p:slideViewPr>
  <p:notesTextViewPr>
    <p:cViewPr>
      <p:scale>
        <a:sx n="1" d="1"/>
        <a:sy n="1" d="1"/>
      </p:scale>
      <p:origin x="0" y="0"/>
    </p:cViewPr>
  </p:notesTextViewPr>
  <p:notesViewPr>
    <p:cSldViewPr>
      <p:cViewPr varScale="1">
        <p:scale>
          <a:sx n="63" d="100"/>
          <a:sy n="63" d="100"/>
        </p:scale>
        <p:origin x="3540" y="60"/>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1"/>
    <c:view3D>
      <c:rotX val="15"/>
      <c:rotY val="20"/>
      <c:depthPercent val="100"/>
      <c:rAngAx val="1"/>
    </c:view3D>
    <c:floor>
      <c:thickness val="0"/>
    </c:floor>
    <c:sideWall>
      <c:thickness val="0"/>
    </c:sideWall>
    <c:backWall>
      <c:thickness val="0"/>
    </c:backWall>
    <c:plotArea>
      <c:layout/>
      <c:bar3DChart>
        <c:barDir val="col"/>
        <c:grouping val="stacked"/>
        <c:varyColors val="0"/>
        <c:ser>
          <c:idx val="0"/>
          <c:order val="0"/>
          <c:tx>
            <c:strRef>
              <c:f>Sheet1!$B$1</c:f>
              <c:strCache>
                <c:ptCount val="1"/>
                <c:pt idx="0">
                  <c:v>Series 1</c:v>
                </c:pt>
              </c:strCache>
            </c:strRef>
          </c:tx>
          <c:spPr>
            <a:solidFill>
              <a:schemeClr val="tx2">
                <a:lumMod val="60000"/>
                <a:lumOff val="40000"/>
              </a:schemeClr>
            </a:solidFill>
          </c:spPr>
          <c:invertIfNegative val="0"/>
          <c:dPt>
            <c:idx val="10"/>
            <c:invertIfNegative val="0"/>
            <c:bubble3D val="0"/>
            <c:spPr>
              <a:solidFill>
                <a:schemeClr val="tx2">
                  <a:lumMod val="60000"/>
                  <a:lumOff val="40000"/>
                </a:schemeClr>
              </a:solidFill>
            </c:spPr>
            <c:extLst>
              <c:ext xmlns:c16="http://schemas.microsoft.com/office/drawing/2014/chart" uri="{C3380CC4-5D6E-409C-BE32-E72D297353CC}">
                <c16:uniqueId val="{00000001-440A-4CF9-BEC3-97D6A4BF2F9D}"/>
              </c:ext>
            </c:extLst>
          </c:dPt>
          <c:cat>
            <c:numRef>
              <c:f>Sheet1!$A$2:$A$12</c:f>
              <c:numCache>
                <c:formatCode>General</c:formatCode>
                <c:ptCount val="11"/>
                <c:pt idx="0">
                  <c:v>2009</c:v>
                </c:pt>
                <c:pt idx="1">
                  <c:v>2010</c:v>
                </c:pt>
                <c:pt idx="2">
                  <c:v>2011</c:v>
                </c:pt>
                <c:pt idx="3">
                  <c:v>2012</c:v>
                </c:pt>
                <c:pt idx="4">
                  <c:v>2013</c:v>
                </c:pt>
                <c:pt idx="5">
                  <c:v>2014</c:v>
                </c:pt>
                <c:pt idx="6">
                  <c:v>2015</c:v>
                </c:pt>
                <c:pt idx="7">
                  <c:v>2016</c:v>
                </c:pt>
                <c:pt idx="8">
                  <c:v>2017</c:v>
                </c:pt>
                <c:pt idx="9">
                  <c:v>2018</c:v>
                </c:pt>
                <c:pt idx="10">
                  <c:v>2019</c:v>
                </c:pt>
              </c:numCache>
            </c:numRef>
          </c:cat>
          <c:val>
            <c:numRef>
              <c:f>Sheet1!$B$2:$B$12</c:f>
              <c:numCache>
                <c:formatCode>"$"#,##0.00_);[Red]\("$"#,##0.00\)</c:formatCode>
                <c:ptCount val="11"/>
                <c:pt idx="0">
                  <c:v>2466467417</c:v>
                </c:pt>
                <c:pt idx="1">
                  <c:v>3030790230</c:v>
                </c:pt>
                <c:pt idx="2">
                  <c:v>3072057112</c:v>
                </c:pt>
                <c:pt idx="3">
                  <c:v>5003856374</c:v>
                </c:pt>
                <c:pt idx="4" formatCode="&quot;$&quot;#,##0_);[Red]\(&quot;$&quot;#,##0\)">
                  <c:v>3185494190</c:v>
                </c:pt>
                <c:pt idx="5" formatCode="&quot;$&quot;#,##0_);[Red]\(&quot;$&quot;#,##0\)">
                  <c:v>6144799665</c:v>
                </c:pt>
                <c:pt idx="6" formatCode="&quot;$&quot;#,##0_);[Red]\(&quot;$&quot;#,##0\)">
                  <c:v>3149643990</c:v>
                </c:pt>
                <c:pt idx="7" formatCode="&quot;$&quot;#,##0_);[Red]\(&quot;$&quot;#,##0\)">
                  <c:v>4930640490</c:v>
                </c:pt>
                <c:pt idx="8" formatCode="&quot;$&quot;#,##0_);[Red]\(&quot;$&quot;#,##0\)">
                  <c:v>3465098692</c:v>
                </c:pt>
                <c:pt idx="9" formatCode="&quot;$&quot;#,##0_);[Red]\(&quot;$&quot;#,##0\)">
                  <c:v>2880520711</c:v>
                </c:pt>
                <c:pt idx="10" formatCode="&quot;$&quot;#,##0_);[Red]\(&quot;$&quot;#,##0\)">
                  <c:v>3054425050</c:v>
                </c:pt>
              </c:numCache>
            </c:numRef>
          </c:val>
          <c:extLst>
            <c:ext xmlns:c16="http://schemas.microsoft.com/office/drawing/2014/chart" uri="{C3380CC4-5D6E-409C-BE32-E72D297353CC}">
              <c16:uniqueId val="{00000000-2687-4C3A-8ED7-E2D8D78870E2}"/>
            </c:ext>
          </c:extLst>
        </c:ser>
        <c:dLbls>
          <c:showLegendKey val="0"/>
          <c:showVal val="0"/>
          <c:showCatName val="0"/>
          <c:showSerName val="0"/>
          <c:showPercent val="0"/>
          <c:showBubbleSize val="0"/>
        </c:dLbls>
        <c:gapWidth val="75"/>
        <c:shape val="box"/>
        <c:axId val="1820727232"/>
        <c:axId val="1"/>
        <c:axId val="0"/>
      </c:bar3DChart>
      <c:catAx>
        <c:axId val="1820727232"/>
        <c:scaling>
          <c:orientation val="minMax"/>
        </c:scaling>
        <c:delete val="0"/>
        <c:axPos val="b"/>
        <c:numFmt formatCode="General" sourceLinked="1"/>
        <c:majorTickMark val="none"/>
        <c:minorTickMark val="none"/>
        <c:tickLblPos val="nextTo"/>
        <c:txPr>
          <a:bodyPr/>
          <a:lstStyle/>
          <a:p>
            <a:pPr>
              <a:defRPr>
                <a:latin typeface="Arial" panose="020B0604020202020204" pitchFamily="34" charset="0"/>
                <a:cs typeface="Arial" panose="020B0604020202020204" pitchFamily="34" charset="0"/>
              </a:defRPr>
            </a:pPr>
            <a:endParaRPr lang="en-US"/>
          </a:p>
        </c:txPr>
        <c:crossAx val="1"/>
        <c:crosses val="autoZero"/>
        <c:auto val="1"/>
        <c:lblAlgn val="ctr"/>
        <c:lblOffset val="100"/>
        <c:noMultiLvlLbl val="0"/>
      </c:catAx>
      <c:valAx>
        <c:axId val="1"/>
        <c:scaling>
          <c:orientation val="minMax"/>
        </c:scaling>
        <c:delete val="0"/>
        <c:axPos val="l"/>
        <c:numFmt formatCode="&quot;$&quot;#,##0.00_);[Red]\(&quot;$&quot;#,##0.00\)" sourceLinked="1"/>
        <c:majorTickMark val="none"/>
        <c:minorTickMark val="none"/>
        <c:tickLblPos val="nextTo"/>
        <c:txPr>
          <a:bodyPr/>
          <a:lstStyle/>
          <a:p>
            <a:pPr>
              <a:defRPr sz="987">
                <a:latin typeface="Arial" panose="020B0604020202020204" pitchFamily="34" charset="0"/>
                <a:cs typeface="Arial" panose="020B0604020202020204" pitchFamily="34" charset="0"/>
              </a:defRPr>
            </a:pPr>
            <a:endParaRPr lang="en-US"/>
          </a:p>
        </c:txPr>
        <c:crossAx val="1820727232"/>
        <c:crosses val="autoZero"/>
        <c:crossBetween val="between"/>
      </c:valAx>
      <c:spPr>
        <a:noFill/>
        <a:ln w="22796">
          <a:noFill/>
        </a:ln>
      </c:spPr>
    </c:plotArea>
    <c:plotVisOnly val="1"/>
    <c:dispBlanksAs val="gap"/>
    <c:showDLblsOverMax val="0"/>
  </c:chart>
  <c:spPr>
    <a:ln>
      <a:noFill/>
    </a:ln>
  </c:spPr>
  <c:txPr>
    <a:bodyPr/>
    <a:lstStyle/>
    <a:p>
      <a:pPr>
        <a:defRPr sz="1615"/>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Sheet1!$B$1</c:f>
              <c:strCache>
                <c:ptCount val="1"/>
                <c:pt idx="0">
                  <c:v>Sales</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9861-4433-AA1B-593F86BE0DF8}"/>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9861-4433-AA1B-593F86BE0DF8}"/>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5-9861-4433-AA1B-593F86BE0DF8}"/>
              </c:ext>
            </c:extLst>
          </c:dPt>
          <c:cat>
            <c:strRef>
              <c:f>Sheet1!$A$2:$A$4</c:f>
              <c:strCache>
                <c:ptCount val="3"/>
                <c:pt idx="0">
                  <c:v>Healthcare</c:v>
                </c:pt>
                <c:pt idx="1">
                  <c:v>Defense</c:v>
                </c:pt>
                <c:pt idx="2">
                  <c:v>Other</c:v>
                </c:pt>
              </c:strCache>
            </c:strRef>
          </c:cat>
          <c:val>
            <c:numRef>
              <c:f>Sheet1!$B$2:$B$4</c:f>
              <c:numCache>
                <c:formatCode>"$"#,##0_);[Red]\("$"#,##0\)</c:formatCode>
                <c:ptCount val="3"/>
                <c:pt idx="0">
                  <c:v>2605485575</c:v>
                </c:pt>
                <c:pt idx="1">
                  <c:v>252156922</c:v>
                </c:pt>
                <c:pt idx="2">
                  <c:v>196782553</c:v>
                </c:pt>
              </c:numCache>
            </c:numRef>
          </c:val>
          <c:extLst>
            <c:ext xmlns:c16="http://schemas.microsoft.com/office/drawing/2014/chart" uri="{C3380CC4-5D6E-409C-BE32-E72D297353CC}">
              <c16:uniqueId val="{00000000-5612-4FAE-A0CD-0A7B0391CF8C}"/>
            </c:ext>
          </c:extLst>
        </c:ser>
        <c:dLbls>
          <c:showLegendKey val="0"/>
          <c:showVal val="0"/>
          <c:showCatName val="0"/>
          <c:showSerName val="0"/>
          <c:showPercent val="0"/>
          <c:showBubbleSize val="0"/>
          <c:showLeaderLines val="1"/>
        </c:dLbls>
      </c:pie3D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sz="1800" b="1" dirty="0">
              <a:solidFill>
                <a:srgbClr val="002060"/>
              </a:solidFill>
            </a:endParaRPr>
          </a:p>
        </c:rich>
      </c:tx>
      <c:layout>
        <c:manualLayout>
          <c:xMode val="edge"/>
          <c:yMode val="edge"/>
          <c:x val="0.13996522309711287"/>
          <c:y val="0"/>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DOJ FCA Healthcare Recoveries By Sector: FY 2019</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9BCB-404E-8DB4-75CA55C7D83F}"/>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9BCB-404E-8DB4-75CA55C7D83F}"/>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9BCB-404E-8DB4-75CA55C7D83F}"/>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9BCB-404E-8DB4-75CA55C7D83F}"/>
              </c:ext>
            </c:extLst>
          </c:dPt>
          <c:dLbls>
            <c:delete val="1"/>
          </c:dLbls>
          <c:cat>
            <c:numRef>
              <c:f>Sheet1!$A$2:$A$5</c:f>
              <c:numCache>
                <c:formatCode>General</c:formatCode>
                <c:ptCount val="4"/>
              </c:numCache>
            </c:numRef>
          </c:cat>
          <c:val>
            <c:numRef>
              <c:f>Sheet1!$B$2:$B$5</c:f>
              <c:numCache>
                <c:formatCode>General</c:formatCode>
                <c:ptCount val="4"/>
                <c:pt idx="0">
                  <c:v>78</c:v>
                </c:pt>
                <c:pt idx="1">
                  <c:v>13</c:v>
                </c:pt>
                <c:pt idx="2">
                  <c:v>6</c:v>
                </c:pt>
                <c:pt idx="3">
                  <c:v>1.2</c:v>
                </c:pt>
              </c:numCache>
            </c:numRef>
          </c:val>
          <c:extLst>
            <c:ext xmlns:c16="http://schemas.microsoft.com/office/drawing/2014/chart" uri="{C3380CC4-5D6E-409C-BE32-E72D297353CC}">
              <c16:uniqueId val="{00000000-2357-4E8C-A00F-0A6AAC6E411A}"/>
            </c:ext>
          </c:extLst>
        </c:ser>
        <c:dLbls>
          <c:dLblPos val="inEnd"/>
          <c:showLegendKey val="0"/>
          <c:showVal val="0"/>
          <c:showCatName val="0"/>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C4B8958-6D99-414E-A559-06B232B8DA6D}"/>
              </a:ext>
            </a:extLst>
          </p:cNvPr>
          <p:cNvSpPr>
            <a:spLocks noGrp="1"/>
          </p:cNvSpPr>
          <p:nvPr>
            <p:ph type="hdr" sz="quarter"/>
          </p:nvPr>
        </p:nvSpPr>
        <p:spPr>
          <a:xfrm>
            <a:off x="0" y="0"/>
            <a:ext cx="3043238" cy="465138"/>
          </a:xfrm>
          <a:prstGeom prst="rect">
            <a:avLst/>
          </a:prstGeom>
        </p:spPr>
        <p:txBody>
          <a:bodyPr vert="horz" lIns="93312" tIns="46656" rIns="93312" bIns="46656"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a:extLst>
              <a:ext uri="{FF2B5EF4-FFF2-40B4-BE49-F238E27FC236}">
                <a16:creationId xmlns:a16="http://schemas.microsoft.com/office/drawing/2014/main" id="{E2E82D85-BDB2-44C6-AB56-2A1EBC359D5A}"/>
              </a:ext>
            </a:extLst>
          </p:cNvPr>
          <p:cNvSpPr>
            <a:spLocks noGrp="1"/>
          </p:cNvSpPr>
          <p:nvPr>
            <p:ph type="dt" idx="1"/>
          </p:nvPr>
        </p:nvSpPr>
        <p:spPr>
          <a:xfrm>
            <a:off x="3978275" y="0"/>
            <a:ext cx="3043238" cy="465138"/>
          </a:xfrm>
          <a:prstGeom prst="rect">
            <a:avLst/>
          </a:prstGeom>
        </p:spPr>
        <p:txBody>
          <a:bodyPr vert="horz" lIns="93312" tIns="46656" rIns="93312" bIns="46656" rtlCol="0"/>
          <a:lstStyle>
            <a:lvl1pPr algn="r" fontAlgn="auto">
              <a:spcBef>
                <a:spcPts val="0"/>
              </a:spcBef>
              <a:spcAft>
                <a:spcPts val="0"/>
              </a:spcAft>
              <a:defRPr sz="1200">
                <a:latin typeface="+mn-lt"/>
                <a:cs typeface="+mn-cs"/>
              </a:defRPr>
            </a:lvl1pPr>
          </a:lstStyle>
          <a:p>
            <a:pPr>
              <a:defRPr/>
            </a:pPr>
            <a:fld id="{7F6E2BF9-47B2-4B7B-BD3B-9DFCCDEEB727}" type="datetimeFigureOut">
              <a:rPr lang="en-US"/>
              <a:pPr>
                <a:defRPr/>
              </a:pPr>
              <a:t>1/14/2020</a:t>
            </a:fld>
            <a:endParaRPr lang="en-US"/>
          </a:p>
        </p:txBody>
      </p:sp>
      <p:sp>
        <p:nvSpPr>
          <p:cNvPr id="4" name="Slide Image Placeholder 3">
            <a:extLst>
              <a:ext uri="{FF2B5EF4-FFF2-40B4-BE49-F238E27FC236}">
                <a16:creationId xmlns:a16="http://schemas.microsoft.com/office/drawing/2014/main" id="{E611460E-F3E6-4889-BB58-53AEE05D93B3}"/>
              </a:ext>
            </a:extLst>
          </p:cNvPr>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12" tIns="46656" rIns="93312" bIns="46656" rtlCol="0" anchor="ctr"/>
          <a:lstStyle/>
          <a:p>
            <a:pPr lvl="0"/>
            <a:endParaRPr lang="en-US" noProof="0"/>
          </a:p>
        </p:txBody>
      </p:sp>
      <p:sp>
        <p:nvSpPr>
          <p:cNvPr id="5" name="Notes Placeholder 4">
            <a:extLst>
              <a:ext uri="{FF2B5EF4-FFF2-40B4-BE49-F238E27FC236}">
                <a16:creationId xmlns:a16="http://schemas.microsoft.com/office/drawing/2014/main" id="{0109316B-77BF-44FC-B0E2-55EB2FBC4E47}"/>
              </a:ext>
            </a:extLst>
          </p:cNvPr>
          <p:cNvSpPr>
            <a:spLocks noGrp="1"/>
          </p:cNvSpPr>
          <p:nvPr>
            <p:ph type="body" sz="quarter" idx="3"/>
          </p:nvPr>
        </p:nvSpPr>
        <p:spPr>
          <a:xfrm>
            <a:off x="701675" y="4421188"/>
            <a:ext cx="5619750" cy="4189412"/>
          </a:xfrm>
          <a:prstGeom prst="rect">
            <a:avLst/>
          </a:prstGeom>
        </p:spPr>
        <p:txBody>
          <a:bodyPr vert="horz" lIns="93312" tIns="46656" rIns="93312" bIns="46656"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9E3D1EBD-5DB3-414E-83EE-7A477DCEB09A}"/>
              </a:ext>
            </a:extLst>
          </p:cNvPr>
          <p:cNvSpPr>
            <a:spLocks noGrp="1"/>
          </p:cNvSpPr>
          <p:nvPr>
            <p:ph type="ftr" sz="quarter" idx="4"/>
          </p:nvPr>
        </p:nvSpPr>
        <p:spPr>
          <a:xfrm>
            <a:off x="0" y="8842375"/>
            <a:ext cx="3043238" cy="465138"/>
          </a:xfrm>
          <a:prstGeom prst="rect">
            <a:avLst/>
          </a:prstGeom>
        </p:spPr>
        <p:txBody>
          <a:bodyPr vert="horz" lIns="93312" tIns="46656" rIns="93312" bIns="46656"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id="{CADEC505-2A17-4D15-ADED-336780B15F7A}"/>
              </a:ext>
            </a:extLst>
          </p:cNvPr>
          <p:cNvSpPr>
            <a:spLocks noGrp="1"/>
          </p:cNvSpPr>
          <p:nvPr>
            <p:ph type="sldNum" sz="quarter" idx="5"/>
          </p:nvPr>
        </p:nvSpPr>
        <p:spPr>
          <a:xfrm>
            <a:off x="3978275" y="8842375"/>
            <a:ext cx="3043238" cy="465138"/>
          </a:xfrm>
          <a:prstGeom prst="rect">
            <a:avLst/>
          </a:prstGeom>
        </p:spPr>
        <p:txBody>
          <a:bodyPr vert="horz" wrap="square" lIns="93312" tIns="46656" rIns="93312" bIns="46656" numCol="1" anchor="b" anchorCtr="0" compatLnSpc="1">
            <a:prstTxWarp prst="textNoShape">
              <a:avLst/>
            </a:prstTxWarp>
          </a:bodyPr>
          <a:lstStyle>
            <a:lvl1pPr algn="r">
              <a:defRPr sz="1200">
                <a:latin typeface="Calibri" panose="020F0502020204030204" pitchFamily="34" charset="0"/>
              </a:defRPr>
            </a:lvl1pPr>
          </a:lstStyle>
          <a:p>
            <a:fld id="{4640F062-8FE6-4D7D-8DD9-D5A4AE390B18}"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986B562-FD7E-43EA-9211-9E1C15830C0C}"/>
              </a:ext>
            </a:extLst>
          </p:cNvPr>
          <p:cNvSpPr/>
          <p:nvPr/>
        </p:nvSpPr>
        <p:spPr bwMode="white">
          <a:xfrm>
            <a:off x="0" y="1870075"/>
            <a:ext cx="9144000" cy="4587875"/>
          </a:xfrm>
          <a:prstGeom prst="rect">
            <a:avLst/>
          </a:prstGeom>
          <a:solidFill>
            <a:srgbClr val="002F6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4">
            <a:extLst>
              <a:ext uri="{FF2B5EF4-FFF2-40B4-BE49-F238E27FC236}">
                <a16:creationId xmlns:a16="http://schemas.microsoft.com/office/drawing/2014/main" id="{36141555-941F-4F1B-A642-7EFD3C9B76DA}"/>
              </a:ext>
            </a:extLst>
          </p:cNvPr>
          <p:cNvSpPr/>
          <p:nvPr/>
        </p:nvSpPr>
        <p:spPr>
          <a:xfrm>
            <a:off x="0" y="0"/>
            <a:ext cx="9144000" cy="200183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6" name="Picture 15">
            <a:extLst>
              <a:ext uri="{FF2B5EF4-FFF2-40B4-BE49-F238E27FC236}">
                <a16:creationId xmlns:a16="http://schemas.microsoft.com/office/drawing/2014/main" id="{7D7AC5DE-E302-4189-AF27-CF40E48E954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14400" y="962025"/>
            <a:ext cx="3657600"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16">
            <a:extLst>
              <a:ext uri="{FF2B5EF4-FFF2-40B4-BE49-F238E27FC236}">
                <a16:creationId xmlns:a16="http://schemas.microsoft.com/office/drawing/2014/main" id="{8FA7A920-0579-4617-935D-687EA17ADEEA}"/>
              </a:ext>
            </a:extLst>
          </p:cNvPr>
          <p:cNvSpPr txBox="1">
            <a:spLocks noChangeArrowheads="1"/>
          </p:cNvSpPr>
          <p:nvPr/>
        </p:nvSpPr>
        <p:spPr bwMode="auto">
          <a:xfrm>
            <a:off x="825500" y="6211888"/>
            <a:ext cx="32131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defRPr/>
            </a:pPr>
            <a:r>
              <a:rPr lang="en-US" altLang="en-US" sz="800" dirty="0">
                <a:solidFill>
                  <a:schemeClr val="bg1"/>
                </a:solidFill>
                <a:cs typeface="Arial" charset="0"/>
              </a:rPr>
              <a:t>© Arnold &amp; Porter Kaye </a:t>
            </a:r>
            <a:r>
              <a:rPr lang="en-US" altLang="en-US" sz="800" dirty="0" err="1">
                <a:solidFill>
                  <a:schemeClr val="bg1"/>
                </a:solidFill>
                <a:cs typeface="Arial" charset="0"/>
              </a:rPr>
              <a:t>Scholer</a:t>
            </a:r>
            <a:r>
              <a:rPr lang="en-US" altLang="en-US" sz="800" dirty="0">
                <a:solidFill>
                  <a:schemeClr val="bg1"/>
                </a:solidFill>
                <a:cs typeface="Arial" charset="0"/>
              </a:rPr>
              <a:t> LLP 2019 All Rights Reserved</a:t>
            </a:r>
          </a:p>
        </p:txBody>
      </p:sp>
      <p:sp>
        <p:nvSpPr>
          <p:cNvPr id="2" name="Title 1"/>
          <p:cNvSpPr>
            <a:spLocks noGrp="1"/>
          </p:cNvSpPr>
          <p:nvPr>
            <p:ph type="ctrTitle"/>
          </p:nvPr>
        </p:nvSpPr>
        <p:spPr>
          <a:xfrm>
            <a:off x="914400" y="2636044"/>
            <a:ext cx="7342507" cy="1077553"/>
          </a:xfrm>
        </p:spPr>
        <p:txBody>
          <a:bodyPr anchor="b"/>
          <a:lstStyle>
            <a:lvl1pPr>
              <a:lnSpc>
                <a:spcPts val="3200"/>
              </a:lnSpc>
              <a:defRPr sz="3000" b="1">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914400" y="3886200"/>
            <a:ext cx="4953747" cy="808005"/>
          </a:xfrm>
        </p:spPr>
        <p:txBody>
          <a:bodyPr>
            <a:normAutofit/>
          </a:bodyPr>
          <a:lstStyle>
            <a:lvl1pPr marL="0" indent="0" algn="l">
              <a:lnSpc>
                <a:spcPts val="2400"/>
              </a:lnSpc>
              <a:buNone/>
              <a:defRPr sz="2100" b="1">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Slide Number Placeholder 11">
            <a:extLst>
              <a:ext uri="{FF2B5EF4-FFF2-40B4-BE49-F238E27FC236}">
                <a16:creationId xmlns:a16="http://schemas.microsoft.com/office/drawing/2014/main" id="{9B600270-A5CB-4C1D-9ABF-2CB4B35C95D0}"/>
              </a:ext>
            </a:extLst>
          </p:cNvPr>
          <p:cNvSpPr>
            <a:spLocks noGrp="1"/>
          </p:cNvSpPr>
          <p:nvPr>
            <p:ph type="sldNum" sz="quarter" idx="10"/>
          </p:nvPr>
        </p:nvSpPr>
        <p:spPr/>
        <p:txBody>
          <a:bodyPr/>
          <a:lstStyle>
            <a:lvl1pPr>
              <a:defRPr/>
            </a:lvl1pPr>
          </a:lstStyle>
          <a:p>
            <a:fld id="{8E425471-E952-4EE2-8A2B-BA3C8F7EB948}" type="slidenum">
              <a:rPr lang="en-US" altLang="en-US"/>
              <a:pPr/>
              <a:t>‹#›</a:t>
            </a:fld>
            <a:endParaRPr lang="en-US" altLang="en-US"/>
          </a:p>
        </p:txBody>
      </p:sp>
      <p:sp>
        <p:nvSpPr>
          <p:cNvPr id="9" name="Date Placeholder 3">
            <a:extLst>
              <a:ext uri="{FF2B5EF4-FFF2-40B4-BE49-F238E27FC236}">
                <a16:creationId xmlns:a16="http://schemas.microsoft.com/office/drawing/2014/main" id="{D4DA7DA2-528E-4BCB-9464-1E8FDF5BB84D}"/>
              </a:ext>
            </a:extLst>
          </p:cNvPr>
          <p:cNvSpPr>
            <a:spLocks noGrp="1"/>
          </p:cNvSpPr>
          <p:nvPr>
            <p:ph type="dt" sz="half" idx="11"/>
          </p:nvPr>
        </p:nvSpPr>
        <p:spPr>
          <a:xfrm>
            <a:off x="917575" y="5338763"/>
            <a:ext cx="1857375" cy="246062"/>
          </a:xfrm>
        </p:spPr>
        <p:txBody>
          <a:bodyPr wrap="square">
            <a:spAutoFit/>
          </a:bodyPr>
          <a:lstStyle>
            <a:lvl1pPr>
              <a:defRPr lang="en-US" sz="1600" b="1">
                <a:solidFill>
                  <a:schemeClr val="bg1"/>
                </a:solidFill>
              </a:defRPr>
            </a:lvl1pPr>
          </a:lstStyle>
          <a:p>
            <a:pPr>
              <a:defRPr/>
            </a:pPr>
            <a:fld id="{B85F6B27-77A4-48AE-953D-DBB5F0705280}" type="datetime1">
              <a:rPr lang="en-US"/>
              <a:pPr>
                <a:defRPr/>
              </a:pPr>
              <a:t>1/14/2020</a:t>
            </a:fld>
            <a:endParaRPr/>
          </a:p>
        </p:txBody>
      </p:sp>
    </p:spTree>
    <p:extLst>
      <p:ext uri="{BB962C8B-B14F-4D97-AF65-F5344CB8AC3E}">
        <p14:creationId xmlns:p14="http://schemas.microsoft.com/office/powerpoint/2010/main" val="12781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Legal Disclaimer">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5A81847-8457-4A35-9F3B-B210708197C7}"/>
              </a:ext>
            </a:extLst>
          </p:cNvPr>
          <p:cNvSpPr txBox="1">
            <a:spLocks noChangeArrowheads="1"/>
          </p:cNvSpPr>
          <p:nvPr/>
        </p:nvSpPr>
        <p:spPr bwMode="auto">
          <a:xfrm>
            <a:off x="552450" y="5915025"/>
            <a:ext cx="80391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defRPr/>
            </a:pPr>
            <a:r>
              <a:rPr lang="en-US" altLang="en-US" sz="800">
                <a:solidFill>
                  <a:srgbClr val="3E3E3E"/>
                </a:solidFill>
                <a:cs typeface="Arial" charset="0"/>
              </a:rPr>
              <a:t>© Arnold &amp; Porter Kaye Scholer LLP 2018 All rights reserved. This publication is intended as a general guide only. It does not contain a general legal analysis or constitute an opinion of Arnold &amp; Porter Kaye Scholer LLP or any member of the firm on the legal issues described. It is recommended that readers not rely on this general guide but that professional advice be sought in connection with individual matters. Attorney Advertising: Prior results do not guarantee future outcomes.</a:t>
            </a:r>
          </a:p>
        </p:txBody>
      </p:sp>
      <p:sp>
        <p:nvSpPr>
          <p:cNvPr id="11" name="Content Placeholder 10"/>
          <p:cNvSpPr>
            <a:spLocks noGrp="1"/>
          </p:cNvSpPr>
          <p:nvPr>
            <p:ph sz="quarter" idx="14"/>
          </p:nvPr>
        </p:nvSpPr>
        <p:spPr>
          <a:xfrm>
            <a:off x="457200" y="1609344"/>
            <a:ext cx="8229600" cy="41056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
            <a:extLst>
              <a:ext uri="{FF2B5EF4-FFF2-40B4-BE49-F238E27FC236}">
                <a16:creationId xmlns:a16="http://schemas.microsoft.com/office/drawing/2014/main" id="{7F39D7D3-2EC2-4606-897E-06360B7E1438}"/>
              </a:ext>
            </a:extLst>
          </p:cNvPr>
          <p:cNvSpPr>
            <a:spLocks noGrp="1"/>
          </p:cNvSpPr>
          <p:nvPr>
            <p:ph type="dt" sz="half" idx="15"/>
          </p:nvPr>
        </p:nvSpPr>
        <p:spPr/>
        <p:txBody>
          <a:bodyPr/>
          <a:lstStyle>
            <a:lvl1pPr>
              <a:defRPr/>
            </a:lvl1pPr>
          </a:lstStyle>
          <a:p>
            <a:pPr>
              <a:defRPr/>
            </a:pPr>
            <a:fld id="{5872F434-1631-4E4B-A6D3-E0F0B87EAF98}" type="datetime1">
              <a:rPr lang="en-US"/>
              <a:pPr>
                <a:defRPr/>
              </a:pPr>
              <a:t>1/14/2020</a:t>
            </a:fld>
            <a:endParaRPr lang="en-US"/>
          </a:p>
        </p:txBody>
      </p:sp>
      <p:sp>
        <p:nvSpPr>
          <p:cNvPr id="5" name="Footer Placeholder 3">
            <a:extLst>
              <a:ext uri="{FF2B5EF4-FFF2-40B4-BE49-F238E27FC236}">
                <a16:creationId xmlns:a16="http://schemas.microsoft.com/office/drawing/2014/main" id="{A12EF991-B2DD-46A6-8A43-A951D3BA95E0}"/>
              </a:ext>
            </a:extLst>
          </p:cNvPr>
          <p:cNvSpPr>
            <a:spLocks noGrp="1"/>
          </p:cNvSpPr>
          <p:nvPr>
            <p:ph type="ftr" sz="quarter" idx="16"/>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C579FE08-344F-46E7-B16E-5257E178F783}"/>
              </a:ext>
            </a:extLst>
          </p:cNvPr>
          <p:cNvSpPr>
            <a:spLocks noGrp="1"/>
          </p:cNvSpPr>
          <p:nvPr>
            <p:ph type="sldNum" sz="quarter" idx="17"/>
          </p:nvPr>
        </p:nvSpPr>
        <p:spPr/>
        <p:txBody>
          <a:bodyPr/>
          <a:lstStyle>
            <a:lvl1pPr>
              <a:defRPr/>
            </a:lvl1pPr>
          </a:lstStyle>
          <a:p>
            <a:fld id="{476A9BE7-1569-4A2B-AE0C-6508D1F052A8}" type="slidenum">
              <a:rPr lang="en-US" altLang="en-US"/>
              <a:pPr/>
              <a:t>‹#›</a:t>
            </a:fld>
            <a:endParaRPr lang="en-US" altLang="en-US"/>
          </a:p>
        </p:txBody>
      </p:sp>
    </p:spTree>
    <p:extLst>
      <p:ext uri="{BB962C8B-B14F-4D97-AF65-F5344CB8AC3E}">
        <p14:creationId xmlns:p14="http://schemas.microsoft.com/office/powerpoint/2010/main" val="26550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3pPr>
              <a:defRPr sz="1600"/>
            </a:lvl3pPr>
            <a:lvl4pPr marL="1144588" indent="-228600">
              <a:buFont typeface="Wingdings" panose="05000000000000000000" pitchFamily="2" charset="2"/>
              <a:buChar char="§"/>
              <a:defRPr sz="1400"/>
            </a:lvl4pPr>
            <a:lvl5pPr marL="1374775" indent="-228600">
              <a:buFont typeface="Arial" panose="020B0604020202020204" pitchFamily="34" charset="0"/>
              <a:buChar cha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B9AB815B-364E-4DCA-B7AA-6B6C155C3C45}"/>
              </a:ext>
            </a:extLst>
          </p:cNvPr>
          <p:cNvSpPr>
            <a:spLocks noGrp="1"/>
          </p:cNvSpPr>
          <p:nvPr>
            <p:ph type="dt" sz="half" idx="10"/>
          </p:nvPr>
        </p:nvSpPr>
        <p:spPr/>
        <p:txBody>
          <a:bodyPr/>
          <a:lstStyle>
            <a:lvl1pPr>
              <a:defRPr/>
            </a:lvl1pPr>
          </a:lstStyle>
          <a:p>
            <a:pPr>
              <a:defRPr/>
            </a:pPr>
            <a:fld id="{BA148F11-C653-48FE-A3AB-5E2E8ED671EC}" type="datetime1">
              <a:rPr lang="en-US"/>
              <a:pPr>
                <a:defRPr/>
              </a:pPr>
              <a:t>1/14/2020</a:t>
            </a:fld>
            <a:endParaRPr lang="en-US" dirty="0"/>
          </a:p>
        </p:txBody>
      </p:sp>
      <p:sp>
        <p:nvSpPr>
          <p:cNvPr id="5" name="Footer Placeholder 4">
            <a:extLst>
              <a:ext uri="{FF2B5EF4-FFF2-40B4-BE49-F238E27FC236}">
                <a16:creationId xmlns:a16="http://schemas.microsoft.com/office/drawing/2014/main" id="{FA137728-1380-472D-B24B-19DC2A7986B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BF38999-9A55-4C9D-A13E-1F40C8D9505D}"/>
              </a:ext>
            </a:extLst>
          </p:cNvPr>
          <p:cNvSpPr>
            <a:spLocks noGrp="1"/>
          </p:cNvSpPr>
          <p:nvPr>
            <p:ph type="sldNum" sz="quarter" idx="12"/>
          </p:nvPr>
        </p:nvSpPr>
        <p:spPr/>
        <p:txBody>
          <a:bodyPr/>
          <a:lstStyle>
            <a:lvl1pPr>
              <a:defRPr/>
            </a:lvl1pPr>
          </a:lstStyle>
          <a:p>
            <a:fld id="{56795770-678E-4CB1-BFFF-AE47452DE866}" type="slidenum">
              <a:rPr lang="en-US" altLang="en-US"/>
              <a:pPr/>
              <a:t>‹#›</a:t>
            </a:fld>
            <a:endParaRPr lang="en-US" altLang="en-US"/>
          </a:p>
        </p:txBody>
      </p:sp>
    </p:spTree>
    <p:extLst>
      <p:ext uri="{BB962C8B-B14F-4D97-AF65-F5344CB8AC3E}">
        <p14:creationId xmlns:p14="http://schemas.microsoft.com/office/powerpoint/2010/main" val="3940047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457200" y="1280160"/>
            <a:ext cx="3993356" cy="5005310"/>
          </a:xfrm>
        </p:spPr>
        <p:txBody>
          <a:bodyPr/>
          <a:lstStyle>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2"/>
          <p:cNvSpPr>
            <a:spLocks noGrp="1"/>
          </p:cNvSpPr>
          <p:nvPr>
            <p:ph idx="13"/>
          </p:nvPr>
        </p:nvSpPr>
        <p:spPr>
          <a:xfrm>
            <a:off x="4690872" y="1280160"/>
            <a:ext cx="3995928" cy="49970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DD41C56B-F04A-4F2C-AD3A-BA7CB09DBAFB}"/>
              </a:ext>
            </a:extLst>
          </p:cNvPr>
          <p:cNvSpPr>
            <a:spLocks noGrp="1"/>
          </p:cNvSpPr>
          <p:nvPr>
            <p:ph type="dt" sz="half" idx="14"/>
          </p:nvPr>
        </p:nvSpPr>
        <p:spPr/>
        <p:txBody>
          <a:bodyPr/>
          <a:lstStyle>
            <a:lvl1pPr>
              <a:defRPr/>
            </a:lvl1pPr>
          </a:lstStyle>
          <a:p>
            <a:pPr>
              <a:defRPr/>
            </a:pPr>
            <a:fld id="{BDFD6B58-82FA-4B64-9AB4-5482185F73ED}" type="datetime1">
              <a:rPr lang="en-US"/>
              <a:pPr>
                <a:defRPr/>
              </a:pPr>
              <a:t>1/14/2020</a:t>
            </a:fld>
            <a:endParaRPr lang="en-US" dirty="0"/>
          </a:p>
        </p:txBody>
      </p:sp>
      <p:sp>
        <p:nvSpPr>
          <p:cNvPr id="6" name="Footer Placeholder 4">
            <a:extLst>
              <a:ext uri="{FF2B5EF4-FFF2-40B4-BE49-F238E27FC236}">
                <a16:creationId xmlns:a16="http://schemas.microsoft.com/office/drawing/2014/main" id="{F33345F9-A813-46B5-89F3-8FC2F0595967}"/>
              </a:ext>
            </a:extLst>
          </p:cNvPr>
          <p:cNvSpPr>
            <a:spLocks noGrp="1"/>
          </p:cNvSpPr>
          <p:nvPr>
            <p:ph type="ftr" sz="quarter" idx="15"/>
          </p:nvPr>
        </p:nvSpPr>
        <p:spPr/>
        <p:txBody>
          <a:bodyPr/>
          <a:lstStyle>
            <a:lvl1pPr>
              <a:defRPr/>
            </a:lvl1pPr>
          </a:lstStyle>
          <a:p>
            <a:pPr>
              <a:defRPr/>
            </a:pPr>
            <a:endParaRPr lang="en-US"/>
          </a:p>
        </p:txBody>
      </p:sp>
      <p:sp>
        <p:nvSpPr>
          <p:cNvPr id="8" name="Slide Number Placeholder 5">
            <a:extLst>
              <a:ext uri="{FF2B5EF4-FFF2-40B4-BE49-F238E27FC236}">
                <a16:creationId xmlns:a16="http://schemas.microsoft.com/office/drawing/2014/main" id="{D1585FE2-EB00-417C-8B17-0D29F331C8D5}"/>
              </a:ext>
            </a:extLst>
          </p:cNvPr>
          <p:cNvSpPr>
            <a:spLocks noGrp="1"/>
          </p:cNvSpPr>
          <p:nvPr>
            <p:ph type="sldNum" sz="quarter" idx="16"/>
          </p:nvPr>
        </p:nvSpPr>
        <p:spPr/>
        <p:txBody>
          <a:bodyPr/>
          <a:lstStyle>
            <a:lvl1pPr>
              <a:defRPr/>
            </a:lvl1pPr>
          </a:lstStyle>
          <a:p>
            <a:fld id="{C85BDB08-A5A4-47DD-AFCA-39171985C48C}" type="slidenum">
              <a:rPr lang="en-US" altLang="en-US"/>
              <a:pPr/>
              <a:t>‹#›</a:t>
            </a:fld>
            <a:endParaRPr lang="en-US" altLang="en-US"/>
          </a:p>
        </p:txBody>
      </p:sp>
    </p:spTree>
    <p:extLst>
      <p:ext uri="{BB962C8B-B14F-4D97-AF65-F5344CB8AC3E}">
        <p14:creationId xmlns:p14="http://schemas.microsoft.com/office/powerpoint/2010/main" val="1309674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Section Divider">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16602C7-FF03-4012-AA15-E5F648FA50BF}"/>
              </a:ext>
            </a:extLst>
          </p:cNvPr>
          <p:cNvSpPr/>
          <p:nvPr/>
        </p:nvSpPr>
        <p:spPr bwMode="white">
          <a:xfrm>
            <a:off x="0" y="2359025"/>
            <a:ext cx="9144000" cy="1874838"/>
          </a:xfrm>
          <a:prstGeom prst="rect">
            <a:avLst/>
          </a:prstGeom>
          <a:solidFill>
            <a:srgbClr val="002F6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Rectangle 3">
            <a:extLst>
              <a:ext uri="{FF2B5EF4-FFF2-40B4-BE49-F238E27FC236}">
                <a16:creationId xmlns:a16="http://schemas.microsoft.com/office/drawing/2014/main" id="{C9912745-7019-4D3F-BC2E-5117360955C1}"/>
              </a:ext>
            </a:extLst>
          </p:cNvPr>
          <p:cNvSpPr/>
          <p:nvPr/>
        </p:nvSpPr>
        <p:spPr>
          <a:xfrm>
            <a:off x="0" y="2359025"/>
            <a:ext cx="209550" cy="1874838"/>
          </a:xfrm>
          <a:prstGeom prst="rect">
            <a:avLst/>
          </a:prstGeom>
          <a:solidFill>
            <a:srgbClr val="E0772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a:extLst>
              <a:ext uri="{FF2B5EF4-FFF2-40B4-BE49-F238E27FC236}">
                <a16:creationId xmlns:a16="http://schemas.microsoft.com/office/drawing/2014/main" id="{587CE30F-B764-4692-9ABD-4E3125A6E76A}"/>
              </a:ext>
            </a:extLst>
          </p:cNvPr>
          <p:cNvSpPr/>
          <p:nvPr/>
        </p:nvSpPr>
        <p:spPr bwMode="white">
          <a:xfrm>
            <a:off x="0" y="0"/>
            <a:ext cx="9144000" cy="235902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chemeClr val="bg1"/>
              </a:solidFill>
            </a:endParaRPr>
          </a:p>
        </p:txBody>
      </p:sp>
      <p:sp>
        <p:nvSpPr>
          <p:cNvPr id="2" name="Title 1"/>
          <p:cNvSpPr>
            <a:spLocks noGrp="1"/>
          </p:cNvSpPr>
          <p:nvPr>
            <p:ph type="title"/>
          </p:nvPr>
        </p:nvSpPr>
        <p:spPr>
          <a:xfrm>
            <a:off x="914400" y="2653247"/>
            <a:ext cx="7315200" cy="1316736"/>
          </a:xfrm>
        </p:spPr>
        <p:txBody>
          <a:bodyPr/>
          <a:lstStyle>
            <a:lvl1pPr>
              <a:lnSpc>
                <a:spcPts val="3200"/>
              </a:lnSpc>
              <a:defRPr sz="3000" b="1"/>
            </a:lvl1pPr>
          </a:lstStyle>
          <a:p>
            <a:r>
              <a:rPr lang="en-US"/>
              <a:t>Click to edit Master title style</a:t>
            </a:r>
            <a:endParaRPr lang="en-US" dirty="0"/>
          </a:p>
        </p:txBody>
      </p:sp>
      <p:sp>
        <p:nvSpPr>
          <p:cNvPr id="6" name="Date Placeholder 2">
            <a:extLst>
              <a:ext uri="{FF2B5EF4-FFF2-40B4-BE49-F238E27FC236}">
                <a16:creationId xmlns:a16="http://schemas.microsoft.com/office/drawing/2014/main" id="{212F7EAE-48B0-45C9-95A9-3E2B8CE846A8}"/>
              </a:ext>
            </a:extLst>
          </p:cNvPr>
          <p:cNvSpPr>
            <a:spLocks noGrp="1"/>
          </p:cNvSpPr>
          <p:nvPr>
            <p:ph type="dt" sz="half" idx="10"/>
          </p:nvPr>
        </p:nvSpPr>
        <p:spPr/>
        <p:txBody>
          <a:bodyPr/>
          <a:lstStyle>
            <a:lvl1pPr>
              <a:defRPr/>
            </a:lvl1pPr>
          </a:lstStyle>
          <a:p>
            <a:pPr>
              <a:defRPr/>
            </a:pPr>
            <a:fld id="{261785CD-7375-42A4-A323-E703110C2956}" type="datetime1">
              <a:rPr lang="en-US"/>
              <a:pPr>
                <a:defRPr/>
              </a:pPr>
              <a:t>1/14/2020</a:t>
            </a:fld>
            <a:endParaRPr lang="en-US"/>
          </a:p>
        </p:txBody>
      </p:sp>
      <p:sp>
        <p:nvSpPr>
          <p:cNvPr id="7" name="Footer Placeholder 3">
            <a:extLst>
              <a:ext uri="{FF2B5EF4-FFF2-40B4-BE49-F238E27FC236}">
                <a16:creationId xmlns:a16="http://schemas.microsoft.com/office/drawing/2014/main" id="{B358A120-B2D7-4E8C-89EF-C909361C0674}"/>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4">
            <a:extLst>
              <a:ext uri="{FF2B5EF4-FFF2-40B4-BE49-F238E27FC236}">
                <a16:creationId xmlns:a16="http://schemas.microsoft.com/office/drawing/2014/main" id="{B317E95A-B369-41B3-98F8-6F420B4789B8}"/>
              </a:ext>
            </a:extLst>
          </p:cNvPr>
          <p:cNvSpPr>
            <a:spLocks noGrp="1"/>
          </p:cNvSpPr>
          <p:nvPr>
            <p:ph type="sldNum" sz="quarter" idx="12"/>
          </p:nvPr>
        </p:nvSpPr>
        <p:spPr/>
        <p:txBody>
          <a:bodyPr/>
          <a:lstStyle>
            <a:lvl1pPr>
              <a:defRPr/>
            </a:lvl1pPr>
          </a:lstStyle>
          <a:p>
            <a:fld id="{21B6FA54-F6CD-4FD5-8835-2633C89FF7AA}" type="slidenum">
              <a:rPr lang="en-US" altLang="en-US"/>
              <a:pPr/>
              <a:t>‹#›</a:t>
            </a:fld>
            <a:endParaRPr lang="en-US" altLang="en-US"/>
          </a:p>
        </p:txBody>
      </p:sp>
    </p:spTree>
    <p:extLst>
      <p:ext uri="{BB962C8B-B14F-4D97-AF65-F5344CB8AC3E}">
        <p14:creationId xmlns:p14="http://schemas.microsoft.com/office/powerpoint/2010/main" val="1688073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Bio">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3C883DB9-1296-404A-BDF6-2703188A7797}"/>
              </a:ext>
            </a:extLst>
          </p:cNvPr>
          <p:cNvCxnSpPr/>
          <p:nvPr/>
        </p:nvCxnSpPr>
        <p:spPr>
          <a:xfrm>
            <a:off x="1828800" y="3000375"/>
            <a:ext cx="6858000" cy="0"/>
          </a:xfrm>
          <a:prstGeom prst="line">
            <a:avLst/>
          </a:prstGeom>
          <a:ln>
            <a:solidFill>
              <a:srgbClr val="0071CE"/>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3A754AE0-D170-429B-8874-5934793C9F3C}"/>
              </a:ext>
            </a:extLst>
          </p:cNvPr>
          <p:cNvCxnSpPr/>
          <p:nvPr/>
        </p:nvCxnSpPr>
        <p:spPr>
          <a:xfrm>
            <a:off x="1828800" y="4600575"/>
            <a:ext cx="6858000" cy="0"/>
          </a:xfrm>
          <a:prstGeom prst="line">
            <a:avLst/>
          </a:prstGeom>
          <a:ln>
            <a:solidFill>
              <a:srgbClr val="0071CE"/>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p>
        </p:txBody>
      </p:sp>
      <p:sp>
        <p:nvSpPr>
          <p:cNvPr id="10" name="Text Placeholder 9"/>
          <p:cNvSpPr>
            <a:spLocks noGrp="1"/>
          </p:cNvSpPr>
          <p:nvPr>
            <p:ph type="body" sz="quarter" idx="20"/>
          </p:nvPr>
        </p:nvSpPr>
        <p:spPr>
          <a:xfrm>
            <a:off x="1828800" y="1857630"/>
            <a:ext cx="6857999" cy="990600"/>
          </a:xfrm>
        </p:spPr>
        <p:txBody>
          <a:bodyPr>
            <a:noAutofit/>
          </a:bodyPr>
          <a:lstStyle>
            <a:lvl1pPr marL="0" indent="0">
              <a:buFont typeface="Wingdings" panose="05000000000000000000" pitchFamily="2" charset="2"/>
              <a:buNone/>
              <a:defRPr sz="1200" b="0">
                <a:solidFill>
                  <a:schemeClr val="tx1"/>
                </a:solidFill>
              </a:defRPr>
            </a:lvl1pPr>
            <a:lvl2pPr marL="457200" indent="0">
              <a:buNone/>
              <a:defRPr sz="1050">
                <a:solidFill>
                  <a:schemeClr val="tx1"/>
                </a:solidFill>
              </a:defRPr>
            </a:lvl2pPr>
            <a:lvl4pPr marL="0" indent="0">
              <a:buNone/>
              <a:defRPr sz="1600" b="1">
                <a:solidFill>
                  <a:schemeClr val="bg1"/>
                </a:solidFill>
              </a:defRPr>
            </a:lvl4pPr>
          </a:lstStyle>
          <a:p>
            <a:pPr lvl="0"/>
            <a:r>
              <a:rPr lang="en-US"/>
              <a:t>Click to edit Master text styles</a:t>
            </a:r>
          </a:p>
        </p:txBody>
      </p:sp>
      <p:sp>
        <p:nvSpPr>
          <p:cNvPr id="12" name="Text Placeholder 9"/>
          <p:cNvSpPr>
            <a:spLocks noGrp="1"/>
          </p:cNvSpPr>
          <p:nvPr>
            <p:ph type="body" sz="quarter" idx="22"/>
          </p:nvPr>
        </p:nvSpPr>
        <p:spPr>
          <a:xfrm>
            <a:off x="1828800" y="3457830"/>
            <a:ext cx="6857999" cy="990600"/>
          </a:xfrm>
        </p:spPr>
        <p:txBody>
          <a:bodyPr>
            <a:noAutofit/>
          </a:bodyPr>
          <a:lstStyle>
            <a:lvl1pPr marL="0" indent="0">
              <a:buFont typeface="Wingdings" panose="05000000000000000000" pitchFamily="2" charset="2"/>
              <a:buNone/>
              <a:defRPr sz="1200" b="0">
                <a:solidFill>
                  <a:schemeClr val="tx1"/>
                </a:solidFill>
              </a:defRPr>
            </a:lvl1pPr>
            <a:lvl2pPr marL="457200" indent="0">
              <a:buNone/>
              <a:defRPr sz="1050">
                <a:solidFill>
                  <a:schemeClr val="tx1"/>
                </a:solidFill>
              </a:defRPr>
            </a:lvl2pPr>
            <a:lvl4pPr marL="0" indent="0">
              <a:buNone/>
              <a:defRPr sz="1600" b="1">
                <a:solidFill>
                  <a:schemeClr val="bg1"/>
                </a:solidFill>
              </a:defRPr>
            </a:lvl4pPr>
          </a:lstStyle>
          <a:p>
            <a:pPr lvl="0"/>
            <a:r>
              <a:rPr lang="en-US"/>
              <a:t>Click to edit Master text styles</a:t>
            </a:r>
          </a:p>
        </p:txBody>
      </p:sp>
      <p:sp>
        <p:nvSpPr>
          <p:cNvPr id="14" name="Text Placeholder 9"/>
          <p:cNvSpPr>
            <a:spLocks noGrp="1"/>
          </p:cNvSpPr>
          <p:nvPr>
            <p:ph type="body" sz="quarter" idx="24"/>
          </p:nvPr>
        </p:nvSpPr>
        <p:spPr>
          <a:xfrm>
            <a:off x="1828800" y="5058030"/>
            <a:ext cx="6857999" cy="990600"/>
          </a:xfrm>
        </p:spPr>
        <p:txBody>
          <a:bodyPr>
            <a:noAutofit/>
          </a:bodyPr>
          <a:lstStyle>
            <a:lvl1pPr marL="0" indent="0">
              <a:buFont typeface="Wingdings" panose="05000000000000000000" pitchFamily="2" charset="2"/>
              <a:buNone/>
              <a:defRPr sz="1200" b="0">
                <a:solidFill>
                  <a:schemeClr val="tx1"/>
                </a:solidFill>
              </a:defRPr>
            </a:lvl1pPr>
            <a:lvl2pPr marL="625475" indent="-168275">
              <a:defRPr sz="1050">
                <a:solidFill>
                  <a:schemeClr val="tx1"/>
                </a:solidFill>
              </a:defRPr>
            </a:lvl2pPr>
            <a:lvl4pPr marL="0" indent="0">
              <a:buNone/>
              <a:defRPr sz="1600" b="1">
                <a:solidFill>
                  <a:schemeClr val="bg1"/>
                </a:solidFill>
              </a:defRPr>
            </a:lvl4pPr>
          </a:lstStyle>
          <a:p>
            <a:pPr lvl="0"/>
            <a:r>
              <a:rPr lang="en-US"/>
              <a:t>Click to edit Master text styles</a:t>
            </a:r>
          </a:p>
        </p:txBody>
      </p:sp>
      <p:sp>
        <p:nvSpPr>
          <p:cNvPr id="15" name="Text Placeholder 9"/>
          <p:cNvSpPr>
            <a:spLocks noGrp="1"/>
          </p:cNvSpPr>
          <p:nvPr>
            <p:ph type="body" sz="quarter" idx="26"/>
          </p:nvPr>
        </p:nvSpPr>
        <p:spPr>
          <a:xfrm>
            <a:off x="1828800" y="1476630"/>
            <a:ext cx="6858000" cy="381000"/>
          </a:xfrm>
        </p:spPr>
        <p:txBody>
          <a:bodyPr>
            <a:noAutofit/>
          </a:bodyPr>
          <a:lstStyle>
            <a:lvl1pPr marL="0" marR="0" indent="0" algn="l" defTabSz="914400" rtl="0" eaLnBrk="1" fontAlgn="auto" latinLnBrk="0" hangingPunct="1">
              <a:lnSpc>
                <a:spcPct val="100000"/>
              </a:lnSpc>
              <a:spcBef>
                <a:spcPct val="20000"/>
              </a:spcBef>
              <a:spcAft>
                <a:spcPts val="0"/>
              </a:spcAft>
              <a:buClr>
                <a:srgbClr val="002060"/>
              </a:buClr>
              <a:buSzTx/>
              <a:buFont typeface="Wingdings" panose="05000000000000000000" pitchFamily="2" charset="2"/>
              <a:buNone/>
              <a:tabLst/>
              <a:defRPr sz="2400">
                <a:solidFill>
                  <a:srgbClr val="071C4D"/>
                </a:solidFill>
                <a:latin typeface="+mj-lt"/>
              </a:defRPr>
            </a:lvl1pPr>
          </a:lstStyle>
          <a:p>
            <a:pPr lvl="0"/>
            <a:r>
              <a:rPr lang="en-US"/>
              <a:t>Click to edit Master text styles</a:t>
            </a:r>
          </a:p>
        </p:txBody>
      </p:sp>
      <p:sp>
        <p:nvSpPr>
          <p:cNvPr id="16" name="Text Placeholder 9"/>
          <p:cNvSpPr>
            <a:spLocks noGrp="1"/>
          </p:cNvSpPr>
          <p:nvPr>
            <p:ph type="body" sz="quarter" idx="27"/>
          </p:nvPr>
        </p:nvSpPr>
        <p:spPr>
          <a:xfrm>
            <a:off x="1828800" y="3076830"/>
            <a:ext cx="6858000" cy="381000"/>
          </a:xfrm>
        </p:spPr>
        <p:txBody>
          <a:bodyPr>
            <a:noAutofit/>
          </a:bodyPr>
          <a:lstStyle>
            <a:lvl1pPr marL="0" marR="0" indent="0" algn="l" defTabSz="914400" rtl="0" eaLnBrk="1" fontAlgn="auto" latinLnBrk="0" hangingPunct="1">
              <a:lnSpc>
                <a:spcPct val="100000"/>
              </a:lnSpc>
              <a:spcBef>
                <a:spcPct val="20000"/>
              </a:spcBef>
              <a:spcAft>
                <a:spcPts val="0"/>
              </a:spcAft>
              <a:buClr>
                <a:srgbClr val="002060"/>
              </a:buClr>
              <a:buSzTx/>
              <a:buFont typeface="Wingdings" panose="05000000000000000000" pitchFamily="2" charset="2"/>
              <a:buNone/>
              <a:tabLst/>
              <a:defRPr sz="2400">
                <a:solidFill>
                  <a:srgbClr val="071C4D"/>
                </a:solidFill>
                <a:latin typeface="+mj-lt"/>
              </a:defRPr>
            </a:lvl1pPr>
          </a:lstStyle>
          <a:p>
            <a:pPr lvl="0"/>
            <a:r>
              <a:rPr lang="en-US"/>
              <a:t>Click to edit Master text styles</a:t>
            </a:r>
          </a:p>
        </p:txBody>
      </p:sp>
      <p:sp>
        <p:nvSpPr>
          <p:cNvPr id="17" name="Text Placeholder 9"/>
          <p:cNvSpPr>
            <a:spLocks noGrp="1"/>
          </p:cNvSpPr>
          <p:nvPr>
            <p:ph type="body" sz="quarter" idx="28"/>
          </p:nvPr>
        </p:nvSpPr>
        <p:spPr>
          <a:xfrm>
            <a:off x="1828800" y="4677030"/>
            <a:ext cx="6858000" cy="381000"/>
          </a:xfrm>
        </p:spPr>
        <p:txBody>
          <a:bodyPr>
            <a:noAutofit/>
          </a:bodyPr>
          <a:lstStyle>
            <a:lvl1pPr marL="0" marR="0" indent="0" algn="l" defTabSz="914400" rtl="0" eaLnBrk="1" fontAlgn="auto" latinLnBrk="0" hangingPunct="1">
              <a:lnSpc>
                <a:spcPct val="100000"/>
              </a:lnSpc>
              <a:spcBef>
                <a:spcPct val="20000"/>
              </a:spcBef>
              <a:spcAft>
                <a:spcPts val="0"/>
              </a:spcAft>
              <a:buClr>
                <a:srgbClr val="002060"/>
              </a:buClr>
              <a:buSzTx/>
              <a:buFont typeface="Wingdings" panose="05000000000000000000" pitchFamily="2" charset="2"/>
              <a:buNone/>
              <a:tabLst/>
              <a:defRPr sz="2400">
                <a:solidFill>
                  <a:srgbClr val="071C4D"/>
                </a:solidFill>
                <a:latin typeface="+mj-lt"/>
              </a:defRPr>
            </a:lvl1pPr>
          </a:lstStyle>
          <a:p>
            <a:pPr lvl="0"/>
            <a:r>
              <a:rPr lang="en-US"/>
              <a:t>Click to edit Master text styles</a:t>
            </a:r>
          </a:p>
        </p:txBody>
      </p:sp>
      <p:sp>
        <p:nvSpPr>
          <p:cNvPr id="7" name="Picture Placeholder 6"/>
          <p:cNvSpPr>
            <a:spLocks noGrp="1"/>
          </p:cNvSpPr>
          <p:nvPr>
            <p:ph type="pic" sz="quarter" idx="31"/>
          </p:nvPr>
        </p:nvSpPr>
        <p:spPr>
          <a:xfrm>
            <a:off x="468313" y="1459168"/>
            <a:ext cx="1138237" cy="1450975"/>
          </a:xfrm>
        </p:spPr>
        <p:txBody>
          <a:bodyPr rtlCol="0" anchor="ctr">
            <a:noAutofit/>
          </a:bodyPr>
          <a:lstStyle>
            <a:lvl1pPr marL="0" indent="0">
              <a:buNone/>
              <a:defRPr sz="1000"/>
            </a:lvl1pPr>
          </a:lstStyle>
          <a:p>
            <a:pPr lvl="0"/>
            <a:r>
              <a:rPr lang="en-US" noProof="0"/>
              <a:t>Click icon to add picture</a:t>
            </a:r>
            <a:endParaRPr lang="en-US" noProof="0" dirty="0"/>
          </a:p>
        </p:txBody>
      </p:sp>
      <p:sp>
        <p:nvSpPr>
          <p:cNvPr id="20" name="Picture Placeholder 6"/>
          <p:cNvSpPr>
            <a:spLocks noGrp="1"/>
          </p:cNvSpPr>
          <p:nvPr>
            <p:ph type="pic" sz="quarter" idx="32"/>
          </p:nvPr>
        </p:nvSpPr>
        <p:spPr>
          <a:xfrm>
            <a:off x="479458" y="3078687"/>
            <a:ext cx="1138237" cy="1450975"/>
          </a:xfrm>
        </p:spPr>
        <p:txBody>
          <a:bodyPr rtlCol="0" anchor="ctr">
            <a:noAutofit/>
          </a:bodyPr>
          <a:lstStyle>
            <a:lvl1pPr marL="0" indent="0">
              <a:buNone/>
              <a:defRPr sz="1000"/>
            </a:lvl1pPr>
          </a:lstStyle>
          <a:p>
            <a:pPr lvl="0"/>
            <a:r>
              <a:rPr lang="en-US" noProof="0"/>
              <a:t>Click icon to add picture</a:t>
            </a:r>
            <a:endParaRPr lang="en-US" noProof="0" dirty="0"/>
          </a:p>
        </p:txBody>
      </p:sp>
      <p:sp>
        <p:nvSpPr>
          <p:cNvPr id="21" name="Picture Placeholder 6"/>
          <p:cNvSpPr>
            <a:spLocks noGrp="1"/>
          </p:cNvSpPr>
          <p:nvPr>
            <p:ph type="pic" sz="quarter" idx="33"/>
          </p:nvPr>
        </p:nvSpPr>
        <p:spPr>
          <a:xfrm>
            <a:off x="512917" y="4667736"/>
            <a:ext cx="1138237" cy="1450975"/>
          </a:xfrm>
        </p:spPr>
        <p:txBody>
          <a:bodyPr rtlCol="0" anchor="ctr">
            <a:noAutofit/>
          </a:bodyPr>
          <a:lstStyle>
            <a:lvl1pPr marL="0" indent="0">
              <a:buNone/>
              <a:defRPr sz="1000"/>
            </a:lvl1pPr>
          </a:lstStyle>
          <a:p>
            <a:pPr lvl="0"/>
            <a:r>
              <a:rPr lang="en-US" noProof="0"/>
              <a:t>Click icon to add picture</a:t>
            </a:r>
            <a:endParaRPr lang="en-US" noProof="0" dirty="0"/>
          </a:p>
        </p:txBody>
      </p:sp>
      <p:sp>
        <p:nvSpPr>
          <p:cNvPr id="19" name="Date Placeholder 3">
            <a:extLst>
              <a:ext uri="{FF2B5EF4-FFF2-40B4-BE49-F238E27FC236}">
                <a16:creationId xmlns:a16="http://schemas.microsoft.com/office/drawing/2014/main" id="{B5D94912-C1A5-4CD9-B1EB-A069B596E0DF}"/>
              </a:ext>
            </a:extLst>
          </p:cNvPr>
          <p:cNvSpPr>
            <a:spLocks noGrp="1"/>
          </p:cNvSpPr>
          <p:nvPr>
            <p:ph type="dt" sz="half" idx="34"/>
          </p:nvPr>
        </p:nvSpPr>
        <p:spPr/>
        <p:txBody>
          <a:bodyPr/>
          <a:lstStyle>
            <a:lvl1pPr>
              <a:defRPr/>
            </a:lvl1pPr>
          </a:lstStyle>
          <a:p>
            <a:pPr>
              <a:defRPr/>
            </a:pPr>
            <a:fld id="{09E4DE6F-D658-46D3-85D0-69EEA6FDB11F}" type="datetime1">
              <a:rPr lang="en-US"/>
              <a:pPr>
                <a:defRPr/>
              </a:pPr>
              <a:t>1/14/2020</a:t>
            </a:fld>
            <a:endParaRPr lang="en-US"/>
          </a:p>
        </p:txBody>
      </p:sp>
      <p:sp>
        <p:nvSpPr>
          <p:cNvPr id="22" name="Footer Placeholder 4">
            <a:extLst>
              <a:ext uri="{FF2B5EF4-FFF2-40B4-BE49-F238E27FC236}">
                <a16:creationId xmlns:a16="http://schemas.microsoft.com/office/drawing/2014/main" id="{21E485D1-32C0-4BA6-9531-612DA9D1E642}"/>
              </a:ext>
            </a:extLst>
          </p:cNvPr>
          <p:cNvSpPr>
            <a:spLocks noGrp="1"/>
          </p:cNvSpPr>
          <p:nvPr>
            <p:ph type="ftr" sz="quarter" idx="35"/>
          </p:nvPr>
        </p:nvSpPr>
        <p:spPr/>
        <p:txBody>
          <a:bodyPr/>
          <a:lstStyle>
            <a:lvl1pPr>
              <a:defRPr/>
            </a:lvl1pPr>
          </a:lstStyle>
          <a:p>
            <a:pPr>
              <a:defRPr/>
            </a:pPr>
            <a:endParaRPr lang="en-US"/>
          </a:p>
        </p:txBody>
      </p:sp>
      <p:sp>
        <p:nvSpPr>
          <p:cNvPr id="23" name="Slide Number Placeholder 5">
            <a:extLst>
              <a:ext uri="{FF2B5EF4-FFF2-40B4-BE49-F238E27FC236}">
                <a16:creationId xmlns:a16="http://schemas.microsoft.com/office/drawing/2014/main" id="{75370320-C152-4353-8EF9-D76BCF5ED997}"/>
              </a:ext>
            </a:extLst>
          </p:cNvPr>
          <p:cNvSpPr>
            <a:spLocks noGrp="1"/>
          </p:cNvSpPr>
          <p:nvPr>
            <p:ph type="sldNum" sz="quarter" idx="36"/>
          </p:nvPr>
        </p:nvSpPr>
        <p:spPr/>
        <p:txBody>
          <a:bodyPr/>
          <a:lstStyle>
            <a:lvl1pPr>
              <a:defRPr/>
            </a:lvl1pPr>
          </a:lstStyle>
          <a:p>
            <a:fld id="{5ED37366-3790-4275-83F2-9629BCFEE67E}" type="slidenum">
              <a:rPr lang="en-US" altLang="en-US"/>
              <a:pPr/>
              <a:t>‹#›</a:t>
            </a:fld>
            <a:endParaRPr lang="en-US" altLang="en-US"/>
          </a:p>
        </p:txBody>
      </p:sp>
    </p:spTree>
    <p:extLst>
      <p:ext uri="{BB962C8B-B14F-4D97-AF65-F5344CB8AC3E}">
        <p14:creationId xmlns:p14="http://schemas.microsoft.com/office/powerpoint/2010/main" val="267745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Attorney">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DC95576E-EFB8-420E-83AC-2C756CB6D571}"/>
              </a:ext>
            </a:extLst>
          </p:cNvPr>
          <p:cNvCxnSpPr/>
          <p:nvPr/>
        </p:nvCxnSpPr>
        <p:spPr>
          <a:xfrm>
            <a:off x="1477963" y="4964113"/>
            <a:ext cx="2451100" cy="0"/>
          </a:xfrm>
          <a:prstGeom prst="line">
            <a:avLst/>
          </a:prstGeom>
          <a:ln>
            <a:solidFill>
              <a:srgbClr val="0071CE"/>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86DE98D9-C3FB-4EC3-98DB-EED725BFD7FB}"/>
              </a:ext>
            </a:extLst>
          </p:cNvPr>
          <p:cNvCxnSpPr/>
          <p:nvPr/>
        </p:nvCxnSpPr>
        <p:spPr>
          <a:xfrm>
            <a:off x="5172075" y="4964113"/>
            <a:ext cx="2451100" cy="0"/>
          </a:xfrm>
          <a:prstGeom prst="line">
            <a:avLst/>
          </a:prstGeom>
          <a:ln>
            <a:solidFill>
              <a:srgbClr val="0071CE"/>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p>
        </p:txBody>
      </p:sp>
      <p:sp>
        <p:nvSpPr>
          <p:cNvPr id="10" name="Text Placeholder 9"/>
          <p:cNvSpPr>
            <a:spLocks noGrp="1"/>
          </p:cNvSpPr>
          <p:nvPr>
            <p:ph type="body" sz="quarter" idx="20"/>
          </p:nvPr>
        </p:nvSpPr>
        <p:spPr>
          <a:xfrm>
            <a:off x="1478757" y="5004741"/>
            <a:ext cx="2436018" cy="990600"/>
          </a:xfrm>
        </p:spPr>
        <p:txBody>
          <a:bodyPr>
            <a:noAutofit/>
          </a:bodyPr>
          <a:lstStyle>
            <a:lvl1pPr marL="0" indent="0">
              <a:buFont typeface="Wingdings" panose="05000000000000000000" pitchFamily="2" charset="2"/>
              <a:buNone/>
              <a:defRPr sz="1200" b="0">
                <a:solidFill>
                  <a:schemeClr val="tx1"/>
                </a:solidFill>
              </a:defRPr>
            </a:lvl1pPr>
            <a:lvl2pPr marL="457200" indent="0">
              <a:buNone/>
              <a:defRPr sz="1050">
                <a:solidFill>
                  <a:schemeClr val="tx1"/>
                </a:solidFill>
              </a:defRPr>
            </a:lvl2pPr>
            <a:lvl4pPr marL="0" indent="0">
              <a:buNone/>
              <a:defRPr sz="1600" b="1">
                <a:solidFill>
                  <a:schemeClr val="bg1"/>
                </a:solidFill>
              </a:defRPr>
            </a:lvl4pPr>
          </a:lstStyle>
          <a:p>
            <a:pPr lvl="0"/>
            <a:r>
              <a:rPr lang="en-US"/>
              <a:t>Click to edit Master text styles</a:t>
            </a:r>
          </a:p>
        </p:txBody>
      </p:sp>
      <p:sp>
        <p:nvSpPr>
          <p:cNvPr id="15" name="Text Placeholder 9"/>
          <p:cNvSpPr>
            <a:spLocks noGrp="1"/>
          </p:cNvSpPr>
          <p:nvPr>
            <p:ph type="body" sz="quarter" idx="26"/>
          </p:nvPr>
        </p:nvSpPr>
        <p:spPr>
          <a:xfrm>
            <a:off x="1478756" y="4602309"/>
            <a:ext cx="2436018" cy="381000"/>
          </a:xfrm>
        </p:spPr>
        <p:txBody>
          <a:bodyPr anchor="ctr">
            <a:noAutofit/>
          </a:bodyPr>
          <a:lstStyle>
            <a:lvl1pPr marL="0" marR="0" indent="0" algn="l" defTabSz="914400" rtl="0" eaLnBrk="1" fontAlgn="auto" latinLnBrk="0" hangingPunct="1">
              <a:lnSpc>
                <a:spcPct val="100000"/>
              </a:lnSpc>
              <a:spcBef>
                <a:spcPct val="20000"/>
              </a:spcBef>
              <a:spcAft>
                <a:spcPts val="0"/>
              </a:spcAft>
              <a:buClr>
                <a:srgbClr val="002060"/>
              </a:buClr>
              <a:buSzTx/>
              <a:buFont typeface="Wingdings" panose="05000000000000000000" pitchFamily="2" charset="2"/>
              <a:buNone/>
              <a:tabLst/>
              <a:defRPr sz="1800">
                <a:solidFill>
                  <a:srgbClr val="071C4D"/>
                </a:solidFill>
                <a:latin typeface="+mj-lt"/>
              </a:defRPr>
            </a:lvl1pPr>
          </a:lstStyle>
          <a:p>
            <a:pPr lvl="0"/>
            <a:r>
              <a:rPr lang="en-US"/>
              <a:t>Click to edit Master text styles</a:t>
            </a:r>
          </a:p>
        </p:txBody>
      </p:sp>
      <p:sp>
        <p:nvSpPr>
          <p:cNvPr id="24" name="Text Placeholder 9"/>
          <p:cNvSpPr>
            <a:spLocks noGrp="1"/>
          </p:cNvSpPr>
          <p:nvPr>
            <p:ph type="body" sz="quarter" idx="30"/>
          </p:nvPr>
        </p:nvSpPr>
        <p:spPr>
          <a:xfrm>
            <a:off x="5172076" y="5004741"/>
            <a:ext cx="2436018" cy="990600"/>
          </a:xfrm>
        </p:spPr>
        <p:txBody>
          <a:bodyPr>
            <a:noAutofit/>
          </a:bodyPr>
          <a:lstStyle>
            <a:lvl1pPr marL="0" indent="0">
              <a:buFont typeface="Wingdings" panose="05000000000000000000" pitchFamily="2" charset="2"/>
              <a:buNone/>
              <a:defRPr sz="1200" b="0">
                <a:solidFill>
                  <a:schemeClr val="tx1"/>
                </a:solidFill>
              </a:defRPr>
            </a:lvl1pPr>
            <a:lvl2pPr marL="457200" indent="0">
              <a:buNone/>
              <a:defRPr sz="1050">
                <a:solidFill>
                  <a:schemeClr val="tx1"/>
                </a:solidFill>
              </a:defRPr>
            </a:lvl2pPr>
            <a:lvl4pPr marL="0" indent="0">
              <a:buNone/>
              <a:defRPr sz="1600" b="1">
                <a:solidFill>
                  <a:schemeClr val="bg1"/>
                </a:solidFill>
              </a:defRPr>
            </a:lvl4pPr>
          </a:lstStyle>
          <a:p>
            <a:pPr lvl="0"/>
            <a:r>
              <a:rPr lang="en-US"/>
              <a:t>Click to edit Master text styles</a:t>
            </a:r>
          </a:p>
        </p:txBody>
      </p:sp>
      <p:sp>
        <p:nvSpPr>
          <p:cNvPr id="25" name="Text Placeholder 9"/>
          <p:cNvSpPr>
            <a:spLocks noGrp="1"/>
          </p:cNvSpPr>
          <p:nvPr>
            <p:ph type="body" sz="quarter" idx="31"/>
          </p:nvPr>
        </p:nvSpPr>
        <p:spPr>
          <a:xfrm>
            <a:off x="5172075" y="4602309"/>
            <a:ext cx="2436018" cy="381000"/>
          </a:xfrm>
        </p:spPr>
        <p:txBody>
          <a:bodyPr anchor="ctr">
            <a:noAutofit/>
          </a:bodyPr>
          <a:lstStyle>
            <a:lvl1pPr marL="0" marR="0" indent="0" algn="l" defTabSz="914400" rtl="0" eaLnBrk="1" fontAlgn="auto" latinLnBrk="0" hangingPunct="1">
              <a:lnSpc>
                <a:spcPct val="100000"/>
              </a:lnSpc>
              <a:spcBef>
                <a:spcPct val="20000"/>
              </a:spcBef>
              <a:spcAft>
                <a:spcPts val="0"/>
              </a:spcAft>
              <a:buClr>
                <a:srgbClr val="002060"/>
              </a:buClr>
              <a:buSzTx/>
              <a:buFont typeface="Wingdings" panose="05000000000000000000" pitchFamily="2" charset="2"/>
              <a:buNone/>
              <a:tabLst/>
              <a:defRPr sz="1800">
                <a:solidFill>
                  <a:srgbClr val="071C4D"/>
                </a:solidFill>
                <a:latin typeface="+mj-lt"/>
              </a:defRPr>
            </a:lvl1pPr>
          </a:lstStyle>
          <a:p>
            <a:pPr lvl="0"/>
            <a:r>
              <a:rPr lang="en-US"/>
              <a:t>Click to edit Master text styles</a:t>
            </a:r>
          </a:p>
        </p:txBody>
      </p:sp>
      <p:sp>
        <p:nvSpPr>
          <p:cNvPr id="7" name="Picture Placeholder 6"/>
          <p:cNvSpPr>
            <a:spLocks noGrp="1"/>
          </p:cNvSpPr>
          <p:nvPr>
            <p:ph type="pic" sz="quarter" idx="32"/>
          </p:nvPr>
        </p:nvSpPr>
        <p:spPr>
          <a:xfrm>
            <a:off x="1477963" y="1423341"/>
            <a:ext cx="2451100" cy="3078163"/>
          </a:xfrm>
        </p:spPr>
        <p:txBody>
          <a:bodyPr rtlCol="0" anchor="ctr">
            <a:noAutofit/>
          </a:bodyPr>
          <a:lstStyle>
            <a:lvl1pPr marL="0" indent="0" algn="ctr">
              <a:buNone/>
              <a:defRPr sz="1000"/>
            </a:lvl1pPr>
          </a:lstStyle>
          <a:p>
            <a:pPr lvl="0"/>
            <a:r>
              <a:rPr lang="en-US" noProof="0"/>
              <a:t>Click icon to add picture</a:t>
            </a:r>
            <a:endParaRPr lang="en-US" noProof="0" dirty="0"/>
          </a:p>
        </p:txBody>
      </p:sp>
      <p:sp>
        <p:nvSpPr>
          <p:cNvPr id="16" name="Picture Placeholder 6"/>
          <p:cNvSpPr>
            <a:spLocks noGrp="1"/>
          </p:cNvSpPr>
          <p:nvPr>
            <p:ph type="pic" sz="quarter" idx="33"/>
          </p:nvPr>
        </p:nvSpPr>
        <p:spPr>
          <a:xfrm>
            <a:off x="5157857" y="1434493"/>
            <a:ext cx="2451100" cy="3078163"/>
          </a:xfrm>
        </p:spPr>
        <p:txBody>
          <a:bodyPr rtlCol="0" anchor="ctr">
            <a:noAutofit/>
          </a:bodyPr>
          <a:lstStyle>
            <a:lvl1pPr marL="0" indent="0" algn="ctr">
              <a:buNone/>
              <a:defRPr sz="1000"/>
            </a:lvl1pPr>
          </a:lstStyle>
          <a:p>
            <a:pPr lvl="0"/>
            <a:r>
              <a:rPr lang="en-US" noProof="0"/>
              <a:t>Click icon to add picture</a:t>
            </a:r>
            <a:endParaRPr lang="en-US" noProof="0" dirty="0"/>
          </a:p>
        </p:txBody>
      </p:sp>
      <p:sp>
        <p:nvSpPr>
          <p:cNvPr id="12" name="Date Placeholder 3">
            <a:extLst>
              <a:ext uri="{FF2B5EF4-FFF2-40B4-BE49-F238E27FC236}">
                <a16:creationId xmlns:a16="http://schemas.microsoft.com/office/drawing/2014/main" id="{A4A06375-5913-44C7-8088-90BB386250BB}"/>
              </a:ext>
            </a:extLst>
          </p:cNvPr>
          <p:cNvSpPr>
            <a:spLocks noGrp="1"/>
          </p:cNvSpPr>
          <p:nvPr>
            <p:ph type="dt" sz="half" idx="34"/>
          </p:nvPr>
        </p:nvSpPr>
        <p:spPr/>
        <p:txBody>
          <a:bodyPr/>
          <a:lstStyle>
            <a:lvl1pPr>
              <a:defRPr/>
            </a:lvl1pPr>
          </a:lstStyle>
          <a:p>
            <a:pPr>
              <a:defRPr/>
            </a:pPr>
            <a:fld id="{59BF2174-25E5-494A-ABA2-FCFFA1237120}" type="datetime1">
              <a:rPr lang="en-US"/>
              <a:pPr>
                <a:defRPr/>
              </a:pPr>
              <a:t>1/14/2020</a:t>
            </a:fld>
            <a:endParaRPr lang="en-US"/>
          </a:p>
        </p:txBody>
      </p:sp>
      <p:sp>
        <p:nvSpPr>
          <p:cNvPr id="13" name="Footer Placeholder 4">
            <a:extLst>
              <a:ext uri="{FF2B5EF4-FFF2-40B4-BE49-F238E27FC236}">
                <a16:creationId xmlns:a16="http://schemas.microsoft.com/office/drawing/2014/main" id="{6B15EFF1-3E5C-4E07-B1FB-36670E9DA04D}"/>
              </a:ext>
            </a:extLst>
          </p:cNvPr>
          <p:cNvSpPr>
            <a:spLocks noGrp="1"/>
          </p:cNvSpPr>
          <p:nvPr>
            <p:ph type="ftr" sz="quarter" idx="35"/>
          </p:nvPr>
        </p:nvSpPr>
        <p:spPr/>
        <p:txBody>
          <a:bodyPr/>
          <a:lstStyle>
            <a:lvl1pPr>
              <a:defRPr/>
            </a:lvl1pPr>
          </a:lstStyle>
          <a:p>
            <a:pPr>
              <a:defRPr/>
            </a:pPr>
            <a:endParaRPr lang="en-US"/>
          </a:p>
        </p:txBody>
      </p:sp>
      <p:sp>
        <p:nvSpPr>
          <p:cNvPr id="14" name="Slide Number Placeholder 5">
            <a:extLst>
              <a:ext uri="{FF2B5EF4-FFF2-40B4-BE49-F238E27FC236}">
                <a16:creationId xmlns:a16="http://schemas.microsoft.com/office/drawing/2014/main" id="{6C5049C9-8770-4A87-9A23-00F356804FD5}"/>
              </a:ext>
            </a:extLst>
          </p:cNvPr>
          <p:cNvSpPr>
            <a:spLocks noGrp="1"/>
          </p:cNvSpPr>
          <p:nvPr>
            <p:ph type="sldNum" sz="quarter" idx="36"/>
          </p:nvPr>
        </p:nvSpPr>
        <p:spPr/>
        <p:txBody>
          <a:bodyPr/>
          <a:lstStyle>
            <a:lvl1pPr>
              <a:defRPr/>
            </a:lvl1pPr>
          </a:lstStyle>
          <a:p>
            <a:fld id="{FD70A9FF-C24B-45FE-8F5F-F0DC6181AEA9}" type="slidenum">
              <a:rPr lang="en-US" altLang="en-US"/>
              <a:pPr/>
              <a:t>‹#›</a:t>
            </a:fld>
            <a:endParaRPr lang="en-US" altLang="en-US"/>
          </a:p>
        </p:txBody>
      </p:sp>
    </p:spTree>
    <p:extLst>
      <p:ext uri="{BB962C8B-B14F-4D97-AF65-F5344CB8AC3E}">
        <p14:creationId xmlns:p14="http://schemas.microsoft.com/office/powerpoint/2010/main" val="4112610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No Titl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0559F7F-A8AE-4766-97C4-F55EBE8E5823}"/>
              </a:ext>
            </a:extLst>
          </p:cNvPr>
          <p:cNvSpPr/>
          <p:nvPr/>
        </p:nvSpPr>
        <p:spPr bwMode="white">
          <a:xfrm>
            <a:off x="0" y="347663"/>
            <a:ext cx="9144000" cy="61087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Content Placeholder 8"/>
          <p:cNvSpPr>
            <a:spLocks noGrp="1"/>
          </p:cNvSpPr>
          <p:nvPr>
            <p:ph sz="quarter" idx="14"/>
          </p:nvPr>
        </p:nvSpPr>
        <p:spPr>
          <a:xfrm>
            <a:off x="573881" y="702061"/>
            <a:ext cx="7996237" cy="5575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2">
            <a:extLst>
              <a:ext uri="{FF2B5EF4-FFF2-40B4-BE49-F238E27FC236}">
                <a16:creationId xmlns:a16="http://schemas.microsoft.com/office/drawing/2014/main" id="{3FB19038-00DC-4FE4-BBB3-D9F3B5056BE8}"/>
              </a:ext>
            </a:extLst>
          </p:cNvPr>
          <p:cNvSpPr>
            <a:spLocks noGrp="1"/>
          </p:cNvSpPr>
          <p:nvPr>
            <p:ph type="dt" sz="half" idx="15"/>
          </p:nvPr>
        </p:nvSpPr>
        <p:spPr/>
        <p:txBody>
          <a:bodyPr/>
          <a:lstStyle>
            <a:lvl1pPr>
              <a:defRPr/>
            </a:lvl1pPr>
          </a:lstStyle>
          <a:p>
            <a:pPr>
              <a:defRPr/>
            </a:pPr>
            <a:fld id="{5EB789E7-4D7F-46A9-9C6F-484B65F6C697}" type="datetime1">
              <a:rPr lang="en-US"/>
              <a:pPr>
                <a:defRPr/>
              </a:pPr>
              <a:t>1/14/2020</a:t>
            </a:fld>
            <a:endParaRPr lang="en-US"/>
          </a:p>
        </p:txBody>
      </p:sp>
      <p:sp>
        <p:nvSpPr>
          <p:cNvPr id="5" name="Footer Placeholder 3">
            <a:extLst>
              <a:ext uri="{FF2B5EF4-FFF2-40B4-BE49-F238E27FC236}">
                <a16:creationId xmlns:a16="http://schemas.microsoft.com/office/drawing/2014/main" id="{2A7B4ADD-D85B-4682-A52D-ADEB9FD5F894}"/>
              </a:ext>
            </a:extLst>
          </p:cNvPr>
          <p:cNvSpPr>
            <a:spLocks noGrp="1"/>
          </p:cNvSpPr>
          <p:nvPr>
            <p:ph type="ftr" sz="quarter" idx="16"/>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E4D5B330-85F6-4954-A202-09E3966CF8A3}"/>
              </a:ext>
            </a:extLst>
          </p:cNvPr>
          <p:cNvSpPr>
            <a:spLocks noGrp="1"/>
          </p:cNvSpPr>
          <p:nvPr>
            <p:ph type="sldNum" sz="quarter" idx="17"/>
          </p:nvPr>
        </p:nvSpPr>
        <p:spPr/>
        <p:txBody>
          <a:bodyPr/>
          <a:lstStyle>
            <a:lvl1pPr>
              <a:defRPr/>
            </a:lvl1pPr>
          </a:lstStyle>
          <a:p>
            <a:fld id="{8D4789F9-1DE0-4AC9-9708-021F35D277A6}" type="slidenum">
              <a:rPr lang="en-US" altLang="en-US"/>
              <a:pPr/>
              <a:t>‹#›</a:t>
            </a:fld>
            <a:endParaRPr lang="en-US" altLang="en-US"/>
          </a:p>
        </p:txBody>
      </p:sp>
    </p:spTree>
    <p:extLst>
      <p:ext uri="{BB962C8B-B14F-4D97-AF65-F5344CB8AC3E}">
        <p14:creationId xmlns:p14="http://schemas.microsoft.com/office/powerpoint/2010/main" val="3035947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E1F40EBD-12A0-4531-9398-6B9628708E5C}"/>
              </a:ext>
            </a:extLst>
          </p:cNvPr>
          <p:cNvSpPr>
            <a:spLocks noGrp="1"/>
          </p:cNvSpPr>
          <p:nvPr>
            <p:ph type="dt" sz="half" idx="10"/>
          </p:nvPr>
        </p:nvSpPr>
        <p:spPr/>
        <p:txBody>
          <a:bodyPr/>
          <a:lstStyle>
            <a:lvl1pPr>
              <a:defRPr/>
            </a:lvl1pPr>
          </a:lstStyle>
          <a:p>
            <a:pPr>
              <a:defRPr/>
            </a:pPr>
            <a:fld id="{62700A1B-A949-404D-9613-C2DB480541A4}" type="datetime1">
              <a:rPr lang="en-US"/>
              <a:pPr>
                <a:defRPr/>
              </a:pPr>
              <a:t>1/14/2020</a:t>
            </a:fld>
            <a:endParaRPr lang="en-US" dirty="0"/>
          </a:p>
        </p:txBody>
      </p:sp>
      <p:sp>
        <p:nvSpPr>
          <p:cNvPr id="3" name="Footer Placeholder 4">
            <a:extLst>
              <a:ext uri="{FF2B5EF4-FFF2-40B4-BE49-F238E27FC236}">
                <a16:creationId xmlns:a16="http://schemas.microsoft.com/office/drawing/2014/main" id="{280D9ECA-5351-41EF-B77D-C90A56656AFD}"/>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15C65535-E374-40EF-8974-37BB0E9D4B40}"/>
              </a:ext>
            </a:extLst>
          </p:cNvPr>
          <p:cNvSpPr>
            <a:spLocks noGrp="1"/>
          </p:cNvSpPr>
          <p:nvPr>
            <p:ph type="sldNum" sz="quarter" idx="12"/>
          </p:nvPr>
        </p:nvSpPr>
        <p:spPr/>
        <p:txBody>
          <a:bodyPr/>
          <a:lstStyle>
            <a:lvl1pPr>
              <a:defRPr/>
            </a:lvl1pPr>
          </a:lstStyle>
          <a:p>
            <a:fld id="{E0F07FBB-9B08-413E-A06C-59C81813AFA0}" type="slidenum">
              <a:rPr lang="en-US" altLang="en-US"/>
              <a:pPr/>
              <a:t>‹#›</a:t>
            </a:fld>
            <a:endParaRPr lang="en-US" altLang="en-US"/>
          </a:p>
        </p:txBody>
      </p:sp>
    </p:spTree>
    <p:extLst>
      <p:ext uri="{BB962C8B-B14F-4D97-AF65-F5344CB8AC3E}">
        <p14:creationId xmlns:p14="http://schemas.microsoft.com/office/powerpoint/2010/main" val="834412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Legal Disclaimer w Map">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1A443EF-4210-49FC-A7A9-C2A0102F59FC}"/>
              </a:ext>
            </a:extLst>
          </p:cNvPr>
          <p:cNvSpPr/>
          <p:nvPr/>
        </p:nvSpPr>
        <p:spPr bwMode="white">
          <a:xfrm>
            <a:off x="0" y="347663"/>
            <a:ext cx="9144000" cy="6108700"/>
          </a:xfrm>
          <a:prstGeom prst="rect">
            <a:avLst/>
          </a:prstGeom>
          <a:solidFill>
            <a:srgbClr val="C9D0D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Box 2">
            <a:extLst>
              <a:ext uri="{FF2B5EF4-FFF2-40B4-BE49-F238E27FC236}">
                <a16:creationId xmlns:a16="http://schemas.microsoft.com/office/drawing/2014/main" id="{B834C49A-E8C6-4726-8662-1FF77C1C7115}"/>
              </a:ext>
            </a:extLst>
          </p:cNvPr>
          <p:cNvSpPr txBox="1">
            <a:spLocks noChangeArrowheads="1"/>
          </p:cNvSpPr>
          <p:nvPr/>
        </p:nvSpPr>
        <p:spPr bwMode="auto">
          <a:xfrm>
            <a:off x="552450" y="5915025"/>
            <a:ext cx="80391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defRPr/>
            </a:pPr>
            <a:r>
              <a:rPr lang="en-US" altLang="en-US" sz="800">
                <a:solidFill>
                  <a:srgbClr val="3E3E3E"/>
                </a:solidFill>
                <a:cs typeface="Arial" charset="0"/>
              </a:rPr>
              <a:t>© Arnold &amp; Porter Kaye Scholer LLP 2018 All rights reserved. This publication is intended as a general guide only. It does not contain a general legal analysis or constitute an opinion of Arnold &amp; Porter Kaye Scholer LLP or any member of the firm on the legal issues described. It is recommended that readers not rely on this general guide but that professional advice be sought in connection with individual matters. Attorney Advertising: Prior results do not guarantee future outcomes.</a:t>
            </a:r>
          </a:p>
        </p:txBody>
      </p:sp>
      <p:grpSp>
        <p:nvGrpSpPr>
          <p:cNvPr id="4" name="Group 3">
            <a:extLst>
              <a:ext uri="{FF2B5EF4-FFF2-40B4-BE49-F238E27FC236}">
                <a16:creationId xmlns:a16="http://schemas.microsoft.com/office/drawing/2014/main" id="{B7A5EA75-C481-412B-8F40-2278E9E28786}"/>
              </a:ext>
            </a:extLst>
          </p:cNvPr>
          <p:cNvGrpSpPr/>
          <p:nvPr/>
        </p:nvGrpSpPr>
        <p:grpSpPr>
          <a:xfrm>
            <a:off x="757238" y="1312434"/>
            <a:ext cx="7672387" cy="4344987"/>
            <a:chOff x="757238" y="1411288"/>
            <a:chExt cx="7672387" cy="4344987"/>
          </a:xfrm>
          <a:effectLst>
            <a:outerShdw blurRad="177800" dist="177800" dir="7320000" sx="98000" sy="98000" algn="ctr" rotWithShape="0">
              <a:srgbClr val="44738A">
                <a:alpha val="55686"/>
              </a:srgbClr>
            </a:outerShdw>
          </a:effectLst>
        </p:grpSpPr>
        <p:sp>
          <p:nvSpPr>
            <p:cNvPr id="5" name="Freeform 5">
              <a:extLst>
                <a:ext uri="{FF2B5EF4-FFF2-40B4-BE49-F238E27FC236}">
                  <a16:creationId xmlns:a16="http://schemas.microsoft.com/office/drawing/2014/main" id="{F9A66B9A-8476-4317-9ACF-CAB9E2E9A2E8}"/>
                </a:ext>
              </a:extLst>
            </p:cNvPr>
            <p:cNvSpPr>
              <a:spLocks/>
            </p:cNvSpPr>
            <p:nvPr/>
          </p:nvSpPr>
          <p:spPr bwMode="auto">
            <a:xfrm>
              <a:off x="2803525" y="1411288"/>
              <a:ext cx="1289050" cy="984250"/>
            </a:xfrm>
            <a:custGeom>
              <a:avLst/>
              <a:gdLst>
                <a:gd name="T0" fmla="*/ 678 w 812"/>
                <a:gd name="T1" fmla="*/ 90 h 620"/>
                <a:gd name="T2" fmla="*/ 710 w 812"/>
                <a:gd name="T3" fmla="*/ 74 h 620"/>
                <a:gd name="T4" fmla="*/ 789 w 812"/>
                <a:gd name="T5" fmla="*/ 66 h 620"/>
                <a:gd name="T6" fmla="*/ 801 w 812"/>
                <a:gd name="T7" fmla="*/ 81 h 620"/>
                <a:gd name="T8" fmla="*/ 764 w 812"/>
                <a:gd name="T9" fmla="*/ 109 h 620"/>
                <a:gd name="T10" fmla="*/ 716 w 812"/>
                <a:gd name="T11" fmla="*/ 155 h 620"/>
                <a:gd name="T12" fmla="*/ 704 w 812"/>
                <a:gd name="T13" fmla="*/ 177 h 620"/>
                <a:gd name="T14" fmla="*/ 735 w 812"/>
                <a:gd name="T15" fmla="*/ 206 h 620"/>
                <a:gd name="T16" fmla="*/ 720 w 812"/>
                <a:gd name="T17" fmla="*/ 232 h 620"/>
                <a:gd name="T18" fmla="*/ 720 w 812"/>
                <a:gd name="T19" fmla="*/ 266 h 620"/>
                <a:gd name="T20" fmla="*/ 683 w 812"/>
                <a:gd name="T21" fmla="*/ 304 h 620"/>
                <a:gd name="T22" fmla="*/ 694 w 812"/>
                <a:gd name="T23" fmla="*/ 333 h 620"/>
                <a:gd name="T24" fmla="*/ 691 w 812"/>
                <a:gd name="T25" fmla="*/ 368 h 620"/>
                <a:gd name="T26" fmla="*/ 666 w 812"/>
                <a:gd name="T27" fmla="*/ 377 h 620"/>
                <a:gd name="T28" fmla="*/ 665 w 812"/>
                <a:gd name="T29" fmla="*/ 394 h 620"/>
                <a:gd name="T30" fmla="*/ 603 w 812"/>
                <a:gd name="T31" fmla="*/ 422 h 620"/>
                <a:gd name="T32" fmla="*/ 553 w 812"/>
                <a:gd name="T33" fmla="*/ 443 h 620"/>
                <a:gd name="T34" fmla="*/ 492 w 812"/>
                <a:gd name="T35" fmla="*/ 491 h 620"/>
                <a:gd name="T36" fmla="*/ 440 w 812"/>
                <a:gd name="T37" fmla="*/ 496 h 620"/>
                <a:gd name="T38" fmla="*/ 402 w 812"/>
                <a:gd name="T39" fmla="*/ 582 h 620"/>
                <a:gd name="T40" fmla="*/ 383 w 812"/>
                <a:gd name="T41" fmla="*/ 611 h 620"/>
                <a:gd name="T42" fmla="*/ 333 w 812"/>
                <a:gd name="T43" fmla="*/ 605 h 620"/>
                <a:gd name="T44" fmla="*/ 316 w 812"/>
                <a:gd name="T45" fmla="*/ 578 h 620"/>
                <a:gd name="T46" fmla="*/ 286 w 812"/>
                <a:gd name="T47" fmla="*/ 540 h 620"/>
                <a:gd name="T48" fmla="*/ 278 w 812"/>
                <a:gd name="T49" fmla="*/ 503 h 620"/>
                <a:gd name="T50" fmla="*/ 262 w 812"/>
                <a:gd name="T51" fmla="*/ 436 h 620"/>
                <a:gd name="T52" fmla="*/ 286 w 812"/>
                <a:gd name="T53" fmla="*/ 398 h 620"/>
                <a:gd name="T54" fmla="*/ 261 w 812"/>
                <a:gd name="T55" fmla="*/ 410 h 620"/>
                <a:gd name="T56" fmla="*/ 235 w 812"/>
                <a:gd name="T57" fmla="*/ 411 h 620"/>
                <a:gd name="T58" fmla="*/ 234 w 812"/>
                <a:gd name="T59" fmla="*/ 367 h 620"/>
                <a:gd name="T60" fmla="*/ 275 w 812"/>
                <a:gd name="T61" fmla="*/ 371 h 620"/>
                <a:gd name="T62" fmla="*/ 288 w 812"/>
                <a:gd name="T63" fmla="*/ 356 h 620"/>
                <a:gd name="T64" fmla="*/ 256 w 812"/>
                <a:gd name="T65" fmla="*/ 339 h 620"/>
                <a:gd name="T66" fmla="*/ 233 w 812"/>
                <a:gd name="T67" fmla="*/ 326 h 620"/>
                <a:gd name="T68" fmla="*/ 232 w 812"/>
                <a:gd name="T69" fmla="*/ 271 h 620"/>
                <a:gd name="T70" fmla="*/ 178 w 812"/>
                <a:gd name="T71" fmla="*/ 226 h 620"/>
                <a:gd name="T72" fmla="*/ 92 w 812"/>
                <a:gd name="T73" fmla="*/ 221 h 620"/>
                <a:gd name="T74" fmla="*/ 17 w 812"/>
                <a:gd name="T75" fmla="*/ 216 h 620"/>
                <a:gd name="T76" fmla="*/ 40 w 812"/>
                <a:gd name="T77" fmla="*/ 201 h 620"/>
                <a:gd name="T78" fmla="*/ 8 w 812"/>
                <a:gd name="T79" fmla="*/ 177 h 620"/>
                <a:gd name="T80" fmla="*/ 9 w 812"/>
                <a:gd name="T81" fmla="*/ 155 h 620"/>
                <a:gd name="T82" fmla="*/ 97 w 812"/>
                <a:gd name="T83" fmla="*/ 139 h 620"/>
                <a:gd name="T84" fmla="*/ 94 w 812"/>
                <a:gd name="T85" fmla="*/ 123 h 620"/>
                <a:gd name="T86" fmla="*/ 68 w 812"/>
                <a:gd name="T87" fmla="*/ 112 h 620"/>
                <a:gd name="T88" fmla="*/ 109 w 812"/>
                <a:gd name="T89" fmla="*/ 93 h 620"/>
                <a:gd name="T90" fmla="*/ 160 w 812"/>
                <a:gd name="T91" fmla="*/ 68 h 620"/>
                <a:gd name="T92" fmla="*/ 198 w 812"/>
                <a:gd name="T93" fmla="*/ 53 h 620"/>
                <a:gd name="T94" fmla="*/ 244 w 812"/>
                <a:gd name="T95" fmla="*/ 53 h 620"/>
                <a:gd name="T96" fmla="*/ 277 w 812"/>
                <a:gd name="T97" fmla="*/ 70 h 620"/>
                <a:gd name="T98" fmla="*/ 304 w 812"/>
                <a:gd name="T99" fmla="*/ 47 h 620"/>
                <a:gd name="T100" fmla="*/ 321 w 812"/>
                <a:gd name="T101" fmla="*/ 41 h 620"/>
                <a:gd name="T102" fmla="*/ 367 w 812"/>
                <a:gd name="T103" fmla="*/ 71 h 620"/>
                <a:gd name="T104" fmla="*/ 352 w 812"/>
                <a:gd name="T105" fmla="*/ 39 h 620"/>
                <a:gd name="T106" fmla="*/ 392 w 812"/>
                <a:gd name="T107" fmla="*/ 16 h 620"/>
                <a:gd name="T108" fmla="*/ 421 w 812"/>
                <a:gd name="T109" fmla="*/ 20 h 620"/>
                <a:gd name="T110" fmla="*/ 462 w 812"/>
                <a:gd name="T111" fmla="*/ 7 h 620"/>
                <a:gd name="T112" fmla="*/ 572 w 812"/>
                <a:gd name="T113" fmla="*/ 1 h 620"/>
                <a:gd name="T114" fmla="*/ 607 w 812"/>
                <a:gd name="T115" fmla="*/ 2 h 620"/>
                <a:gd name="T116" fmla="*/ 699 w 812"/>
                <a:gd name="T117" fmla="*/ 36 h 620"/>
                <a:gd name="T118" fmla="*/ 686 w 812"/>
                <a:gd name="T119" fmla="*/ 54 h 620"/>
                <a:gd name="T120" fmla="*/ 677 w 812"/>
                <a:gd name="T121" fmla="*/ 69 h 620"/>
                <a:gd name="T122" fmla="*/ 655 w 812"/>
                <a:gd name="T123" fmla="*/ 85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12" h="620">
                  <a:moveTo>
                    <a:pt x="657" y="87"/>
                  </a:moveTo>
                  <a:lnTo>
                    <a:pt x="657" y="87"/>
                  </a:lnTo>
                  <a:lnTo>
                    <a:pt x="661" y="91"/>
                  </a:lnTo>
                  <a:lnTo>
                    <a:pt x="665" y="92"/>
                  </a:lnTo>
                  <a:lnTo>
                    <a:pt x="670" y="93"/>
                  </a:lnTo>
                  <a:lnTo>
                    <a:pt x="673" y="92"/>
                  </a:lnTo>
                  <a:lnTo>
                    <a:pt x="678" y="90"/>
                  </a:lnTo>
                  <a:lnTo>
                    <a:pt x="682" y="87"/>
                  </a:lnTo>
                  <a:lnTo>
                    <a:pt x="691" y="80"/>
                  </a:lnTo>
                  <a:lnTo>
                    <a:pt x="691" y="80"/>
                  </a:lnTo>
                  <a:lnTo>
                    <a:pt x="696" y="76"/>
                  </a:lnTo>
                  <a:lnTo>
                    <a:pt x="700" y="75"/>
                  </a:lnTo>
                  <a:lnTo>
                    <a:pt x="705" y="74"/>
                  </a:lnTo>
                  <a:lnTo>
                    <a:pt x="710" y="74"/>
                  </a:lnTo>
                  <a:lnTo>
                    <a:pt x="723" y="72"/>
                  </a:lnTo>
                  <a:lnTo>
                    <a:pt x="730" y="71"/>
                  </a:lnTo>
                  <a:lnTo>
                    <a:pt x="738" y="70"/>
                  </a:lnTo>
                  <a:lnTo>
                    <a:pt x="738" y="70"/>
                  </a:lnTo>
                  <a:lnTo>
                    <a:pt x="756" y="65"/>
                  </a:lnTo>
                  <a:lnTo>
                    <a:pt x="773" y="64"/>
                  </a:lnTo>
                  <a:lnTo>
                    <a:pt x="789" y="66"/>
                  </a:lnTo>
                  <a:lnTo>
                    <a:pt x="806" y="70"/>
                  </a:lnTo>
                  <a:lnTo>
                    <a:pt x="806" y="70"/>
                  </a:lnTo>
                  <a:lnTo>
                    <a:pt x="812" y="72"/>
                  </a:lnTo>
                  <a:lnTo>
                    <a:pt x="812" y="74"/>
                  </a:lnTo>
                  <a:lnTo>
                    <a:pt x="812" y="75"/>
                  </a:lnTo>
                  <a:lnTo>
                    <a:pt x="808" y="79"/>
                  </a:lnTo>
                  <a:lnTo>
                    <a:pt x="801" y="81"/>
                  </a:lnTo>
                  <a:lnTo>
                    <a:pt x="794" y="85"/>
                  </a:lnTo>
                  <a:lnTo>
                    <a:pt x="784" y="90"/>
                  </a:lnTo>
                  <a:lnTo>
                    <a:pt x="777" y="96"/>
                  </a:lnTo>
                  <a:lnTo>
                    <a:pt x="773" y="98"/>
                  </a:lnTo>
                  <a:lnTo>
                    <a:pt x="769" y="102"/>
                  </a:lnTo>
                  <a:lnTo>
                    <a:pt x="769" y="102"/>
                  </a:lnTo>
                  <a:lnTo>
                    <a:pt x="764" y="109"/>
                  </a:lnTo>
                  <a:lnTo>
                    <a:pt x="759" y="115"/>
                  </a:lnTo>
                  <a:lnTo>
                    <a:pt x="747" y="125"/>
                  </a:lnTo>
                  <a:lnTo>
                    <a:pt x="735" y="135"/>
                  </a:lnTo>
                  <a:lnTo>
                    <a:pt x="729" y="141"/>
                  </a:lnTo>
                  <a:lnTo>
                    <a:pt x="723" y="147"/>
                  </a:lnTo>
                  <a:lnTo>
                    <a:pt x="723" y="147"/>
                  </a:lnTo>
                  <a:lnTo>
                    <a:pt x="716" y="155"/>
                  </a:lnTo>
                  <a:lnTo>
                    <a:pt x="710" y="158"/>
                  </a:lnTo>
                  <a:lnTo>
                    <a:pt x="700" y="164"/>
                  </a:lnTo>
                  <a:lnTo>
                    <a:pt x="697" y="167"/>
                  </a:lnTo>
                  <a:lnTo>
                    <a:pt x="697" y="169"/>
                  </a:lnTo>
                  <a:lnTo>
                    <a:pt x="699" y="172"/>
                  </a:lnTo>
                  <a:lnTo>
                    <a:pt x="704" y="177"/>
                  </a:lnTo>
                  <a:lnTo>
                    <a:pt x="704" y="177"/>
                  </a:lnTo>
                  <a:lnTo>
                    <a:pt x="719" y="185"/>
                  </a:lnTo>
                  <a:lnTo>
                    <a:pt x="734" y="193"/>
                  </a:lnTo>
                  <a:lnTo>
                    <a:pt x="738" y="196"/>
                  </a:lnTo>
                  <a:lnTo>
                    <a:pt x="741" y="200"/>
                  </a:lnTo>
                  <a:lnTo>
                    <a:pt x="741" y="201"/>
                  </a:lnTo>
                  <a:lnTo>
                    <a:pt x="740" y="203"/>
                  </a:lnTo>
                  <a:lnTo>
                    <a:pt x="735" y="206"/>
                  </a:lnTo>
                  <a:lnTo>
                    <a:pt x="735" y="206"/>
                  </a:lnTo>
                  <a:lnTo>
                    <a:pt x="724" y="211"/>
                  </a:lnTo>
                  <a:lnTo>
                    <a:pt x="720" y="214"/>
                  </a:lnTo>
                  <a:lnTo>
                    <a:pt x="718" y="216"/>
                  </a:lnTo>
                  <a:lnTo>
                    <a:pt x="716" y="218"/>
                  </a:lnTo>
                  <a:lnTo>
                    <a:pt x="716" y="222"/>
                  </a:lnTo>
                  <a:lnTo>
                    <a:pt x="720" y="232"/>
                  </a:lnTo>
                  <a:lnTo>
                    <a:pt x="720" y="232"/>
                  </a:lnTo>
                  <a:lnTo>
                    <a:pt x="723" y="237"/>
                  </a:lnTo>
                  <a:lnTo>
                    <a:pt x="724" y="243"/>
                  </a:lnTo>
                  <a:lnTo>
                    <a:pt x="724" y="249"/>
                  </a:lnTo>
                  <a:lnTo>
                    <a:pt x="724" y="255"/>
                  </a:lnTo>
                  <a:lnTo>
                    <a:pt x="723" y="260"/>
                  </a:lnTo>
                  <a:lnTo>
                    <a:pt x="720" y="266"/>
                  </a:lnTo>
                  <a:lnTo>
                    <a:pt x="716" y="271"/>
                  </a:lnTo>
                  <a:lnTo>
                    <a:pt x="711" y="277"/>
                  </a:lnTo>
                  <a:lnTo>
                    <a:pt x="711" y="277"/>
                  </a:lnTo>
                  <a:lnTo>
                    <a:pt x="694" y="296"/>
                  </a:lnTo>
                  <a:lnTo>
                    <a:pt x="688" y="302"/>
                  </a:lnTo>
                  <a:lnTo>
                    <a:pt x="686" y="303"/>
                  </a:lnTo>
                  <a:lnTo>
                    <a:pt x="683" y="304"/>
                  </a:lnTo>
                  <a:lnTo>
                    <a:pt x="683" y="304"/>
                  </a:lnTo>
                  <a:lnTo>
                    <a:pt x="681" y="304"/>
                  </a:lnTo>
                  <a:lnTo>
                    <a:pt x="681" y="306"/>
                  </a:lnTo>
                  <a:lnTo>
                    <a:pt x="682" y="309"/>
                  </a:lnTo>
                  <a:lnTo>
                    <a:pt x="692" y="326"/>
                  </a:lnTo>
                  <a:lnTo>
                    <a:pt x="692" y="326"/>
                  </a:lnTo>
                  <a:lnTo>
                    <a:pt x="694" y="333"/>
                  </a:lnTo>
                  <a:lnTo>
                    <a:pt x="694" y="338"/>
                  </a:lnTo>
                  <a:lnTo>
                    <a:pt x="694" y="344"/>
                  </a:lnTo>
                  <a:lnTo>
                    <a:pt x="693" y="349"/>
                  </a:lnTo>
                  <a:lnTo>
                    <a:pt x="689" y="358"/>
                  </a:lnTo>
                  <a:lnTo>
                    <a:pt x="689" y="363"/>
                  </a:lnTo>
                  <a:lnTo>
                    <a:pt x="691" y="368"/>
                  </a:lnTo>
                  <a:lnTo>
                    <a:pt x="691" y="368"/>
                  </a:lnTo>
                  <a:lnTo>
                    <a:pt x="692" y="372"/>
                  </a:lnTo>
                  <a:lnTo>
                    <a:pt x="689" y="373"/>
                  </a:lnTo>
                  <a:lnTo>
                    <a:pt x="687" y="374"/>
                  </a:lnTo>
                  <a:lnTo>
                    <a:pt x="683" y="374"/>
                  </a:lnTo>
                  <a:lnTo>
                    <a:pt x="673" y="374"/>
                  </a:lnTo>
                  <a:lnTo>
                    <a:pt x="670" y="376"/>
                  </a:lnTo>
                  <a:lnTo>
                    <a:pt x="666" y="377"/>
                  </a:lnTo>
                  <a:lnTo>
                    <a:pt x="666" y="377"/>
                  </a:lnTo>
                  <a:lnTo>
                    <a:pt x="665" y="379"/>
                  </a:lnTo>
                  <a:lnTo>
                    <a:pt x="665" y="382"/>
                  </a:lnTo>
                  <a:lnTo>
                    <a:pt x="666" y="385"/>
                  </a:lnTo>
                  <a:lnTo>
                    <a:pt x="666" y="389"/>
                  </a:lnTo>
                  <a:lnTo>
                    <a:pt x="666" y="392"/>
                  </a:lnTo>
                  <a:lnTo>
                    <a:pt x="665" y="394"/>
                  </a:lnTo>
                  <a:lnTo>
                    <a:pt x="662" y="398"/>
                  </a:lnTo>
                  <a:lnTo>
                    <a:pt x="662" y="398"/>
                  </a:lnTo>
                  <a:lnTo>
                    <a:pt x="657" y="401"/>
                  </a:lnTo>
                  <a:lnTo>
                    <a:pt x="650" y="405"/>
                  </a:lnTo>
                  <a:lnTo>
                    <a:pt x="633" y="411"/>
                  </a:lnTo>
                  <a:lnTo>
                    <a:pt x="613" y="419"/>
                  </a:lnTo>
                  <a:lnTo>
                    <a:pt x="603" y="422"/>
                  </a:lnTo>
                  <a:lnTo>
                    <a:pt x="594" y="427"/>
                  </a:lnTo>
                  <a:lnTo>
                    <a:pt x="594" y="427"/>
                  </a:lnTo>
                  <a:lnTo>
                    <a:pt x="586" y="431"/>
                  </a:lnTo>
                  <a:lnTo>
                    <a:pt x="580" y="433"/>
                  </a:lnTo>
                  <a:lnTo>
                    <a:pt x="568" y="437"/>
                  </a:lnTo>
                  <a:lnTo>
                    <a:pt x="561" y="439"/>
                  </a:lnTo>
                  <a:lnTo>
                    <a:pt x="553" y="443"/>
                  </a:lnTo>
                  <a:lnTo>
                    <a:pt x="543" y="449"/>
                  </a:lnTo>
                  <a:lnTo>
                    <a:pt x="531" y="457"/>
                  </a:lnTo>
                  <a:lnTo>
                    <a:pt x="531" y="457"/>
                  </a:lnTo>
                  <a:lnTo>
                    <a:pt x="519" y="466"/>
                  </a:lnTo>
                  <a:lnTo>
                    <a:pt x="510" y="474"/>
                  </a:lnTo>
                  <a:lnTo>
                    <a:pt x="498" y="486"/>
                  </a:lnTo>
                  <a:lnTo>
                    <a:pt x="492" y="491"/>
                  </a:lnTo>
                  <a:lnTo>
                    <a:pt x="486" y="493"/>
                  </a:lnTo>
                  <a:lnTo>
                    <a:pt x="477" y="493"/>
                  </a:lnTo>
                  <a:lnTo>
                    <a:pt x="465" y="492"/>
                  </a:lnTo>
                  <a:lnTo>
                    <a:pt x="465" y="492"/>
                  </a:lnTo>
                  <a:lnTo>
                    <a:pt x="454" y="491"/>
                  </a:lnTo>
                  <a:lnTo>
                    <a:pt x="445" y="492"/>
                  </a:lnTo>
                  <a:lnTo>
                    <a:pt x="440" y="496"/>
                  </a:lnTo>
                  <a:lnTo>
                    <a:pt x="437" y="500"/>
                  </a:lnTo>
                  <a:lnTo>
                    <a:pt x="434" y="507"/>
                  </a:lnTo>
                  <a:lnTo>
                    <a:pt x="433" y="514"/>
                  </a:lnTo>
                  <a:lnTo>
                    <a:pt x="430" y="523"/>
                  </a:lnTo>
                  <a:lnTo>
                    <a:pt x="426" y="533"/>
                  </a:lnTo>
                  <a:lnTo>
                    <a:pt x="426" y="533"/>
                  </a:lnTo>
                  <a:lnTo>
                    <a:pt x="402" y="582"/>
                  </a:lnTo>
                  <a:lnTo>
                    <a:pt x="392" y="604"/>
                  </a:lnTo>
                  <a:lnTo>
                    <a:pt x="390" y="612"/>
                  </a:lnTo>
                  <a:lnTo>
                    <a:pt x="389" y="617"/>
                  </a:lnTo>
                  <a:lnTo>
                    <a:pt x="389" y="617"/>
                  </a:lnTo>
                  <a:lnTo>
                    <a:pt x="387" y="620"/>
                  </a:lnTo>
                  <a:lnTo>
                    <a:pt x="387" y="619"/>
                  </a:lnTo>
                  <a:lnTo>
                    <a:pt x="383" y="611"/>
                  </a:lnTo>
                  <a:lnTo>
                    <a:pt x="380" y="608"/>
                  </a:lnTo>
                  <a:lnTo>
                    <a:pt x="375" y="604"/>
                  </a:lnTo>
                  <a:lnTo>
                    <a:pt x="369" y="601"/>
                  </a:lnTo>
                  <a:lnTo>
                    <a:pt x="360" y="600"/>
                  </a:lnTo>
                  <a:lnTo>
                    <a:pt x="360" y="600"/>
                  </a:lnTo>
                  <a:lnTo>
                    <a:pt x="346" y="603"/>
                  </a:lnTo>
                  <a:lnTo>
                    <a:pt x="333" y="605"/>
                  </a:lnTo>
                  <a:lnTo>
                    <a:pt x="330" y="604"/>
                  </a:lnTo>
                  <a:lnTo>
                    <a:pt x="326" y="603"/>
                  </a:lnTo>
                  <a:lnTo>
                    <a:pt x="324" y="598"/>
                  </a:lnTo>
                  <a:lnTo>
                    <a:pt x="322" y="592"/>
                  </a:lnTo>
                  <a:lnTo>
                    <a:pt x="322" y="592"/>
                  </a:lnTo>
                  <a:lnTo>
                    <a:pt x="320" y="584"/>
                  </a:lnTo>
                  <a:lnTo>
                    <a:pt x="316" y="578"/>
                  </a:lnTo>
                  <a:lnTo>
                    <a:pt x="311" y="572"/>
                  </a:lnTo>
                  <a:lnTo>
                    <a:pt x="305" y="566"/>
                  </a:lnTo>
                  <a:lnTo>
                    <a:pt x="294" y="556"/>
                  </a:lnTo>
                  <a:lnTo>
                    <a:pt x="289" y="550"/>
                  </a:lnTo>
                  <a:lnTo>
                    <a:pt x="287" y="545"/>
                  </a:lnTo>
                  <a:lnTo>
                    <a:pt x="287" y="545"/>
                  </a:lnTo>
                  <a:lnTo>
                    <a:pt x="286" y="540"/>
                  </a:lnTo>
                  <a:lnTo>
                    <a:pt x="286" y="535"/>
                  </a:lnTo>
                  <a:lnTo>
                    <a:pt x="286" y="528"/>
                  </a:lnTo>
                  <a:lnTo>
                    <a:pt x="286" y="524"/>
                  </a:lnTo>
                  <a:lnTo>
                    <a:pt x="284" y="519"/>
                  </a:lnTo>
                  <a:lnTo>
                    <a:pt x="282" y="512"/>
                  </a:lnTo>
                  <a:lnTo>
                    <a:pt x="278" y="503"/>
                  </a:lnTo>
                  <a:lnTo>
                    <a:pt x="278" y="503"/>
                  </a:lnTo>
                  <a:lnTo>
                    <a:pt x="266" y="484"/>
                  </a:lnTo>
                  <a:lnTo>
                    <a:pt x="261" y="475"/>
                  </a:lnTo>
                  <a:lnTo>
                    <a:pt x="257" y="466"/>
                  </a:lnTo>
                  <a:lnTo>
                    <a:pt x="255" y="458"/>
                  </a:lnTo>
                  <a:lnTo>
                    <a:pt x="255" y="450"/>
                  </a:lnTo>
                  <a:lnTo>
                    <a:pt x="257" y="443"/>
                  </a:lnTo>
                  <a:lnTo>
                    <a:pt x="262" y="436"/>
                  </a:lnTo>
                  <a:lnTo>
                    <a:pt x="262" y="436"/>
                  </a:lnTo>
                  <a:lnTo>
                    <a:pt x="275" y="423"/>
                  </a:lnTo>
                  <a:lnTo>
                    <a:pt x="283" y="414"/>
                  </a:lnTo>
                  <a:lnTo>
                    <a:pt x="287" y="409"/>
                  </a:lnTo>
                  <a:lnTo>
                    <a:pt x="288" y="405"/>
                  </a:lnTo>
                  <a:lnTo>
                    <a:pt x="288" y="401"/>
                  </a:lnTo>
                  <a:lnTo>
                    <a:pt x="286" y="398"/>
                  </a:lnTo>
                  <a:lnTo>
                    <a:pt x="286" y="398"/>
                  </a:lnTo>
                  <a:lnTo>
                    <a:pt x="284" y="396"/>
                  </a:lnTo>
                  <a:lnTo>
                    <a:pt x="282" y="396"/>
                  </a:lnTo>
                  <a:lnTo>
                    <a:pt x="278" y="398"/>
                  </a:lnTo>
                  <a:lnTo>
                    <a:pt x="272" y="400"/>
                  </a:lnTo>
                  <a:lnTo>
                    <a:pt x="267" y="405"/>
                  </a:lnTo>
                  <a:lnTo>
                    <a:pt x="261" y="410"/>
                  </a:lnTo>
                  <a:lnTo>
                    <a:pt x="254" y="414"/>
                  </a:lnTo>
                  <a:lnTo>
                    <a:pt x="248" y="415"/>
                  </a:lnTo>
                  <a:lnTo>
                    <a:pt x="245" y="415"/>
                  </a:lnTo>
                  <a:lnTo>
                    <a:pt x="241" y="415"/>
                  </a:lnTo>
                  <a:lnTo>
                    <a:pt x="241" y="415"/>
                  </a:lnTo>
                  <a:lnTo>
                    <a:pt x="239" y="414"/>
                  </a:lnTo>
                  <a:lnTo>
                    <a:pt x="235" y="411"/>
                  </a:lnTo>
                  <a:lnTo>
                    <a:pt x="232" y="405"/>
                  </a:lnTo>
                  <a:lnTo>
                    <a:pt x="229" y="396"/>
                  </a:lnTo>
                  <a:lnTo>
                    <a:pt x="227" y="388"/>
                  </a:lnTo>
                  <a:lnTo>
                    <a:pt x="228" y="379"/>
                  </a:lnTo>
                  <a:lnTo>
                    <a:pt x="230" y="372"/>
                  </a:lnTo>
                  <a:lnTo>
                    <a:pt x="232" y="369"/>
                  </a:lnTo>
                  <a:lnTo>
                    <a:pt x="234" y="367"/>
                  </a:lnTo>
                  <a:lnTo>
                    <a:pt x="237" y="365"/>
                  </a:lnTo>
                  <a:lnTo>
                    <a:pt x="240" y="363"/>
                  </a:lnTo>
                  <a:lnTo>
                    <a:pt x="240" y="363"/>
                  </a:lnTo>
                  <a:lnTo>
                    <a:pt x="246" y="363"/>
                  </a:lnTo>
                  <a:lnTo>
                    <a:pt x="254" y="365"/>
                  </a:lnTo>
                  <a:lnTo>
                    <a:pt x="265" y="367"/>
                  </a:lnTo>
                  <a:lnTo>
                    <a:pt x="275" y="371"/>
                  </a:lnTo>
                  <a:lnTo>
                    <a:pt x="278" y="372"/>
                  </a:lnTo>
                  <a:lnTo>
                    <a:pt x="282" y="371"/>
                  </a:lnTo>
                  <a:lnTo>
                    <a:pt x="282" y="371"/>
                  </a:lnTo>
                  <a:lnTo>
                    <a:pt x="286" y="369"/>
                  </a:lnTo>
                  <a:lnTo>
                    <a:pt x="287" y="366"/>
                  </a:lnTo>
                  <a:lnTo>
                    <a:pt x="288" y="361"/>
                  </a:lnTo>
                  <a:lnTo>
                    <a:pt x="288" y="356"/>
                  </a:lnTo>
                  <a:lnTo>
                    <a:pt x="286" y="350"/>
                  </a:lnTo>
                  <a:lnTo>
                    <a:pt x="283" y="345"/>
                  </a:lnTo>
                  <a:lnTo>
                    <a:pt x="278" y="341"/>
                  </a:lnTo>
                  <a:lnTo>
                    <a:pt x="272" y="339"/>
                  </a:lnTo>
                  <a:lnTo>
                    <a:pt x="272" y="339"/>
                  </a:lnTo>
                  <a:lnTo>
                    <a:pt x="264" y="339"/>
                  </a:lnTo>
                  <a:lnTo>
                    <a:pt x="256" y="339"/>
                  </a:lnTo>
                  <a:lnTo>
                    <a:pt x="248" y="339"/>
                  </a:lnTo>
                  <a:lnTo>
                    <a:pt x="241" y="339"/>
                  </a:lnTo>
                  <a:lnTo>
                    <a:pt x="237" y="336"/>
                  </a:lnTo>
                  <a:lnTo>
                    <a:pt x="234" y="335"/>
                  </a:lnTo>
                  <a:lnTo>
                    <a:pt x="233" y="333"/>
                  </a:lnTo>
                  <a:lnTo>
                    <a:pt x="233" y="330"/>
                  </a:lnTo>
                  <a:lnTo>
                    <a:pt x="233" y="326"/>
                  </a:lnTo>
                  <a:lnTo>
                    <a:pt x="237" y="317"/>
                  </a:lnTo>
                  <a:lnTo>
                    <a:pt x="237" y="317"/>
                  </a:lnTo>
                  <a:lnTo>
                    <a:pt x="240" y="306"/>
                  </a:lnTo>
                  <a:lnTo>
                    <a:pt x="241" y="296"/>
                  </a:lnTo>
                  <a:lnTo>
                    <a:pt x="240" y="287"/>
                  </a:lnTo>
                  <a:lnTo>
                    <a:pt x="237" y="280"/>
                  </a:lnTo>
                  <a:lnTo>
                    <a:pt x="232" y="271"/>
                  </a:lnTo>
                  <a:lnTo>
                    <a:pt x="224" y="263"/>
                  </a:lnTo>
                  <a:lnTo>
                    <a:pt x="205" y="243"/>
                  </a:lnTo>
                  <a:lnTo>
                    <a:pt x="205" y="243"/>
                  </a:lnTo>
                  <a:lnTo>
                    <a:pt x="198" y="238"/>
                  </a:lnTo>
                  <a:lnTo>
                    <a:pt x="192" y="233"/>
                  </a:lnTo>
                  <a:lnTo>
                    <a:pt x="185" y="230"/>
                  </a:lnTo>
                  <a:lnTo>
                    <a:pt x="178" y="226"/>
                  </a:lnTo>
                  <a:lnTo>
                    <a:pt x="163" y="222"/>
                  </a:lnTo>
                  <a:lnTo>
                    <a:pt x="147" y="218"/>
                  </a:lnTo>
                  <a:lnTo>
                    <a:pt x="132" y="218"/>
                  </a:lnTo>
                  <a:lnTo>
                    <a:pt x="116" y="218"/>
                  </a:lnTo>
                  <a:lnTo>
                    <a:pt x="103" y="220"/>
                  </a:lnTo>
                  <a:lnTo>
                    <a:pt x="92" y="221"/>
                  </a:lnTo>
                  <a:lnTo>
                    <a:pt x="92" y="221"/>
                  </a:lnTo>
                  <a:lnTo>
                    <a:pt x="67" y="223"/>
                  </a:lnTo>
                  <a:lnTo>
                    <a:pt x="54" y="225"/>
                  </a:lnTo>
                  <a:lnTo>
                    <a:pt x="41" y="225"/>
                  </a:lnTo>
                  <a:lnTo>
                    <a:pt x="30" y="223"/>
                  </a:lnTo>
                  <a:lnTo>
                    <a:pt x="22" y="220"/>
                  </a:lnTo>
                  <a:lnTo>
                    <a:pt x="18" y="218"/>
                  </a:lnTo>
                  <a:lnTo>
                    <a:pt x="17" y="216"/>
                  </a:lnTo>
                  <a:lnTo>
                    <a:pt x="16" y="214"/>
                  </a:lnTo>
                  <a:lnTo>
                    <a:pt x="17" y="211"/>
                  </a:lnTo>
                  <a:lnTo>
                    <a:pt x="17" y="211"/>
                  </a:lnTo>
                  <a:lnTo>
                    <a:pt x="18" y="209"/>
                  </a:lnTo>
                  <a:lnTo>
                    <a:pt x="21" y="206"/>
                  </a:lnTo>
                  <a:lnTo>
                    <a:pt x="27" y="204"/>
                  </a:lnTo>
                  <a:lnTo>
                    <a:pt x="40" y="201"/>
                  </a:lnTo>
                  <a:lnTo>
                    <a:pt x="43" y="200"/>
                  </a:lnTo>
                  <a:lnTo>
                    <a:pt x="44" y="200"/>
                  </a:lnTo>
                  <a:lnTo>
                    <a:pt x="43" y="198"/>
                  </a:lnTo>
                  <a:lnTo>
                    <a:pt x="35" y="194"/>
                  </a:lnTo>
                  <a:lnTo>
                    <a:pt x="22" y="185"/>
                  </a:lnTo>
                  <a:lnTo>
                    <a:pt x="22" y="185"/>
                  </a:lnTo>
                  <a:lnTo>
                    <a:pt x="8" y="177"/>
                  </a:lnTo>
                  <a:lnTo>
                    <a:pt x="3" y="172"/>
                  </a:lnTo>
                  <a:lnTo>
                    <a:pt x="1" y="169"/>
                  </a:lnTo>
                  <a:lnTo>
                    <a:pt x="0" y="166"/>
                  </a:lnTo>
                  <a:lnTo>
                    <a:pt x="0" y="163"/>
                  </a:lnTo>
                  <a:lnTo>
                    <a:pt x="1" y="161"/>
                  </a:lnTo>
                  <a:lnTo>
                    <a:pt x="3" y="158"/>
                  </a:lnTo>
                  <a:lnTo>
                    <a:pt x="9" y="155"/>
                  </a:lnTo>
                  <a:lnTo>
                    <a:pt x="18" y="152"/>
                  </a:lnTo>
                  <a:lnTo>
                    <a:pt x="39" y="149"/>
                  </a:lnTo>
                  <a:lnTo>
                    <a:pt x="39" y="149"/>
                  </a:lnTo>
                  <a:lnTo>
                    <a:pt x="61" y="146"/>
                  </a:lnTo>
                  <a:lnTo>
                    <a:pt x="82" y="142"/>
                  </a:lnTo>
                  <a:lnTo>
                    <a:pt x="90" y="141"/>
                  </a:lnTo>
                  <a:lnTo>
                    <a:pt x="97" y="139"/>
                  </a:lnTo>
                  <a:lnTo>
                    <a:pt x="102" y="135"/>
                  </a:lnTo>
                  <a:lnTo>
                    <a:pt x="102" y="133"/>
                  </a:lnTo>
                  <a:lnTo>
                    <a:pt x="102" y="130"/>
                  </a:lnTo>
                  <a:lnTo>
                    <a:pt x="102" y="130"/>
                  </a:lnTo>
                  <a:lnTo>
                    <a:pt x="100" y="128"/>
                  </a:lnTo>
                  <a:lnTo>
                    <a:pt x="99" y="126"/>
                  </a:lnTo>
                  <a:lnTo>
                    <a:pt x="94" y="123"/>
                  </a:lnTo>
                  <a:lnTo>
                    <a:pt x="88" y="122"/>
                  </a:lnTo>
                  <a:lnTo>
                    <a:pt x="82" y="120"/>
                  </a:lnTo>
                  <a:lnTo>
                    <a:pt x="76" y="118"/>
                  </a:lnTo>
                  <a:lnTo>
                    <a:pt x="71" y="117"/>
                  </a:lnTo>
                  <a:lnTo>
                    <a:pt x="70" y="115"/>
                  </a:lnTo>
                  <a:lnTo>
                    <a:pt x="68" y="114"/>
                  </a:lnTo>
                  <a:lnTo>
                    <a:pt x="68" y="112"/>
                  </a:lnTo>
                  <a:lnTo>
                    <a:pt x="70" y="109"/>
                  </a:lnTo>
                  <a:lnTo>
                    <a:pt x="70" y="109"/>
                  </a:lnTo>
                  <a:lnTo>
                    <a:pt x="72" y="104"/>
                  </a:lnTo>
                  <a:lnTo>
                    <a:pt x="78" y="102"/>
                  </a:lnTo>
                  <a:lnTo>
                    <a:pt x="84" y="99"/>
                  </a:lnTo>
                  <a:lnTo>
                    <a:pt x="93" y="97"/>
                  </a:lnTo>
                  <a:lnTo>
                    <a:pt x="109" y="93"/>
                  </a:lnTo>
                  <a:lnTo>
                    <a:pt x="117" y="90"/>
                  </a:lnTo>
                  <a:lnTo>
                    <a:pt x="124" y="86"/>
                  </a:lnTo>
                  <a:lnTo>
                    <a:pt x="124" y="86"/>
                  </a:lnTo>
                  <a:lnTo>
                    <a:pt x="131" y="81"/>
                  </a:lnTo>
                  <a:lnTo>
                    <a:pt x="137" y="79"/>
                  </a:lnTo>
                  <a:lnTo>
                    <a:pt x="149" y="74"/>
                  </a:lnTo>
                  <a:lnTo>
                    <a:pt x="160" y="68"/>
                  </a:lnTo>
                  <a:lnTo>
                    <a:pt x="167" y="65"/>
                  </a:lnTo>
                  <a:lnTo>
                    <a:pt x="171" y="60"/>
                  </a:lnTo>
                  <a:lnTo>
                    <a:pt x="171" y="60"/>
                  </a:lnTo>
                  <a:lnTo>
                    <a:pt x="174" y="58"/>
                  </a:lnTo>
                  <a:lnTo>
                    <a:pt x="178" y="56"/>
                  </a:lnTo>
                  <a:lnTo>
                    <a:pt x="187" y="54"/>
                  </a:lnTo>
                  <a:lnTo>
                    <a:pt x="198" y="53"/>
                  </a:lnTo>
                  <a:lnTo>
                    <a:pt x="210" y="52"/>
                  </a:lnTo>
                  <a:lnTo>
                    <a:pt x="230" y="52"/>
                  </a:lnTo>
                  <a:lnTo>
                    <a:pt x="238" y="52"/>
                  </a:lnTo>
                  <a:lnTo>
                    <a:pt x="241" y="50"/>
                  </a:lnTo>
                  <a:lnTo>
                    <a:pt x="241" y="50"/>
                  </a:lnTo>
                  <a:lnTo>
                    <a:pt x="244" y="50"/>
                  </a:lnTo>
                  <a:lnTo>
                    <a:pt x="244" y="53"/>
                  </a:lnTo>
                  <a:lnTo>
                    <a:pt x="246" y="56"/>
                  </a:lnTo>
                  <a:lnTo>
                    <a:pt x="248" y="60"/>
                  </a:lnTo>
                  <a:lnTo>
                    <a:pt x="251" y="65"/>
                  </a:lnTo>
                  <a:lnTo>
                    <a:pt x="257" y="69"/>
                  </a:lnTo>
                  <a:lnTo>
                    <a:pt x="266" y="71"/>
                  </a:lnTo>
                  <a:lnTo>
                    <a:pt x="277" y="70"/>
                  </a:lnTo>
                  <a:lnTo>
                    <a:pt x="277" y="70"/>
                  </a:lnTo>
                  <a:lnTo>
                    <a:pt x="288" y="68"/>
                  </a:lnTo>
                  <a:lnTo>
                    <a:pt x="295" y="65"/>
                  </a:lnTo>
                  <a:lnTo>
                    <a:pt x="300" y="63"/>
                  </a:lnTo>
                  <a:lnTo>
                    <a:pt x="303" y="60"/>
                  </a:lnTo>
                  <a:lnTo>
                    <a:pt x="304" y="56"/>
                  </a:lnTo>
                  <a:lnTo>
                    <a:pt x="304" y="54"/>
                  </a:lnTo>
                  <a:lnTo>
                    <a:pt x="304" y="47"/>
                  </a:lnTo>
                  <a:lnTo>
                    <a:pt x="304" y="47"/>
                  </a:lnTo>
                  <a:lnTo>
                    <a:pt x="305" y="41"/>
                  </a:lnTo>
                  <a:lnTo>
                    <a:pt x="306" y="38"/>
                  </a:lnTo>
                  <a:lnTo>
                    <a:pt x="309" y="36"/>
                  </a:lnTo>
                  <a:lnTo>
                    <a:pt x="311" y="36"/>
                  </a:lnTo>
                  <a:lnTo>
                    <a:pt x="316" y="37"/>
                  </a:lnTo>
                  <a:lnTo>
                    <a:pt x="321" y="41"/>
                  </a:lnTo>
                  <a:lnTo>
                    <a:pt x="329" y="47"/>
                  </a:lnTo>
                  <a:lnTo>
                    <a:pt x="329" y="47"/>
                  </a:lnTo>
                  <a:lnTo>
                    <a:pt x="345" y="61"/>
                  </a:lnTo>
                  <a:lnTo>
                    <a:pt x="358" y="70"/>
                  </a:lnTo>
                  <a:lnTo>
                    <a:pt x="364" y="72"/>
                  </a:lnTo>
                  <a:lnTo>
                    <a:pt x="367" y="72"/>
                  </a:lnTo>
                  <a:lnTo>
                    <a:pt x="367" y="71"/>
                  </a:lnTo>
                  <a:lnTo>
                    <a:pt x="367" y="70"/>
                  </a:lnTo>
                  <a:lnTo>
                    <a:pt x="364" y="64"/>
                  </a:lnTo>
                  <a:lnTo>
                    <a:pt x="364" y="64"/>
                  </a:lnTo>
                  <a:lnTo>
                    <a:pt x="357" y="52"/>
                  </a:lnTo>
                  <a:lnTo>
                    <a:pt x="354" y="47"/>
                  </a:lnTo>
                  <a:lnTo>
                    <a:pt x="352" y="43"/>
                  </a:lnTo>
                  <a:lnTo>
                    <a:pt x="352" y="39"/>
                  </a:lnTo>
                  <a:lnTo>
                    <a:pt x="353" y="36"/>
                  </a:lnTo>
                  <a:lnTo>
                    <a:pt x="357" y="33"/>
                  </a:lnTo>
                  <a:lnTo>
                    <a:pt x="363" y="31"/>
                  </a:lnTo>
                  <a:lnTo>
                    <a:pt x="363" y="31"/>
                  </a:lnTo>
                  <a:lnTo>
                    <a:pt x="370" y="28"/>
                  </a:lnTo>
                  <a:lnTo>
                    <a:pt x="378" y="25"/>
                  </a:lnTo>
                  <a:lnTo>
                    <a:pt x="392" y="16"/>
                  </a:lnTo>
                  <a:lnTo>
                    <a:pt x="399" y="14"/>
                  </a:lnTo>
                  <a:lnTo>
                    <a:pt x="405" y="12"/>
                  </a:lnTo>
                  <a:lnTo>
                    <a:pt x="411" y="12"/>
                  </a:lnTo>
                  <a:lnTo>
                    <a:pt x="413" y="14"/>
                  </a:lnTo>
                  <a:lnTo>
                    <a:pt x="416" y="16"/>
                  </a:lnTo>
                  <a:lnTo>
                    <a:pt x="416" y="16"/>
                  </a:lnTo>
                  <a:lnTo>
                    <a:pt x="421" y="20"/>
                  </a:lnTo>
                  <a:lnTo>
                    <a:pt x="426" y="21"/>
                  </a:lnTo>
                  <a:lnTo>
                    <a:pt x="432" y="22"/>
                  </a:lnTo>
                  <a:lnTo>
                    <a:pt x="438" y="21"/>
                  </a:lnTo>
                  <a:lnTo>
                    <a:pt x="444" y="18"/>
                  </a:lnTo>
                  <a:lnTo>
                    <a:pt x="450" y="15"/>
                  </a:lnTo>
                  <a:lnTo>
                    <a:pt x="462" y="7"/>
                  </a:lnTo>
                  <a:lnTo>
                    <a:pt x="462" y="7"/>
                  </a:lnTo>
                  <a:lnTo>
                    <a:pt x="466" y="5"/>
                  </a:lnTo>
                  <a:lnTo>
                    <a:pt x="471" y="4"/>
                  </a:lnTo>
                  <a:lnTo>
                    <a:pt x="482" y="1"/>
                  </a:lnTo>
                  <a:lnTo>
                    <a:pt x="497" y="1"/>
                  </a:lnTo>
                  <a:lnTo>
                    <a:pt x="511" y="0"/>
                  </a:lnTo>
                  <a:lnTo>
                    <a:pt x="543" y="1"/>
                  </a:lnTo>
                  <a:lnTo>
                    <a:pt x="572" y="1"/>
                  </a:lnTo>
                  <a:lnTo>
                    <a:pt x="572" y="1"/>
                  </a:lnTo>
                  <a:lnTo>
                    <a:pt x="580" y="1"/>
                  </a:lnTo>
                  <a:lnTo>
                    <a:pt x="586" y="0"/>
                  </a:lnTo>
                  <a:lnTo>
                    <a:pt x="591" y="0"/>
                  </a:lnTo>
                  <a:lnTo>
                    <a:pt x="595" y="0"/>
                  </a:lnTo>
                  <a:lnTo>
                    <a:pt x="600" y="0"/>
                  </a:lnTo>
                  <a:lnTo>
                    <a:pt x="607" y="2"/>
                  </a:lnTo>
                  <a:lnTo>
                    <a:pt x="635" y="15"/>
                  </a:lnTo>
                  <a:lnTo>
                    <a:pt x="635" y="15"/>
                  </a:lnTo>
                  <a:lnTo>
                    <a:pt x="653" y="22"/>
                  </a:lnTo>
                  <a:lnTo>
                    <a:pt x="667" y="27"/>
                  </a:lnTo>
                  <a:lnTo>
                    <a:pt x="686" y="32"/>
                  </a:lnTo>
                  <a:lnTo>
                    <a:pt x="696" y="34"/>
                  </a:lnTo>
                  <a:lnTo>
                    <a:pt x="699" y="36"/>
                  </a:lnTo>
                  <a:lnTo>
                    <a:pt x="703" y="38"/>
                  </a:lnTo>
                  <a:lnTo>
                    <a:pt x="703" y="38"/>
                  </a:lnTo>
                  <a:lnTo>
                    <a:pt x="704" y="42"/>
                  </a:lnTo>
                  <a:lnTo>
                    <a:pt x="703" y="44"/>
                  </a:lnTo>
                  <a:lnTo>
                    <a:pt x="699" y="48"/>
                  </a:lnTo>
                  <a:lnTo>
                    <a:pt x="696" y="50"/>
                  </a:lnTo>
                  <a:lnTo>
                    <a:pt x="686" y="54"/>
                  </a:lnTo>
                  <a:lnTo>
                    <a:pt x="680" y="55"/>
                  </a:lnTo>
                  <a:lnTo>
                    <a:pt x="680" y="55"/>
                  </a:lnTo>
                  <a:lnTo>
                    <a:pt x="678" y="56"/>
                  </a:lnTo>
                  <a:lnTo>
                    <a:pt x="678" y="58"/>
                  </a:lnTo>
                  <a:lnTo>
                    <a:pt x="678" y="61"/>
                  </a:lnTo>
                  <a:lnTo>
                    <a:pt x="678" y="66"/>
                  </a:lnTo>
                  <a:lnTo>
                    <a:pt x="677" y="69"/>
                  </a:lnTo>
                  <a:lnTo>
                    <a:pt x="675" y="71"/>
                  </a:lnTo>
                  <a:lnTo>
                    <a:pt x="675" y="71"/>
                  </a:lnTo>
                  <a:lnTo>
                    <a:pt x="667" y="76"/>
                  </a:lnTo>
                  <a:lnTo>
                    <a:pt x="660" y="80"/>
                  </a:lnTo>
                  <a:lnTo>
                    <a:pt x="657" y="82"/>
                  </a:lnTo>
                  <a:lnTo>
                    <a:pt x="656" y="83"/>
                  </a:lnTo>
                  <a:lnTo>
                    <a:pt x="655" y="85"/>
                  </a:lnTo>
                  <a:lnTo>
                    <a:pt x="657" y="87"/>
                  </a:lnTo>
                  <a:lnTo>
                    <a:pt x="657" y="87"/>
                  </a:lnTo>
                  <a:close/>
                </a:path>
              </a:pathLst>
            </a:custGeom>
            <a:solidFill>
              <a:schemeClr val="bg1"/>
            </a:solidFill>
            <a:ln>
              <a:noFill/>
            </a:ln>
          </p:spPr>
          <p:txBody>
            <a:bodyPr/>
            <a:lstStyle/>
            <a:p>
              <a:pPr fontAlgn="auto">
                <a:spcBef>
                  <a:spcPts val="0"/>
                </a:spcBef>
                <a:spcAft>
                  <a:spcPts val="0"/>
                </a:spcAft>
                <a:defRPr/>
              </a:pPr>
              <a:endParaRPr lang="en-US">
                <a:latin typeface="+mn-lt"/>
                <a:cs typeface="+mn-cs"/>
              </a:endParaRPr>
            </a:p>
          </p:txBody>
        </p:sp>
        <p:sp>
          <p:nvSpPr>
            <p:cNvPr id="6" name="Freeform 6">
              <a:extLst>
                <a:ext uri="{FF2B5EF4-FFF2-40B4-BE49-F238E27FC236}">
                  <a16:creationId xmlns:a16="http://schemas.microsoft.com/office/drawing/2014/main" id="{1363660E-7972-47EF-9413-A5C03522EEB3}"/>
                </a:ext>
              </a:extLst>
            </p:cNvPr>
            <p:cNvSpPr>
              <a:spLocks/>
            </p:cNvSpPr>
            <p:nvPr/>
          </p:nvSpPr>
          <p:spPr bwMode="auto">
            <a:xfrm>
              <a:off x="4616450" y="1565275"/>
              <a:ext cx="339725" cy="204787"/>
            </a:xfrm>
            <a:custGeom>
              <a:avLst/>
              <a:gdLst>
                <a:gd name="T0" fmla="*/ 85 w 214"/>
                <a:gd name="T1" fmla="*/ 110 h 129"/>
                <a:gd name="T2" fmla="*/ 65 w 214"/>
                <a:gd name="T3" fmla="*/ 128 h 129"/>
                <a:gd name="T4" fmla="*/ 54 w 214"/>
                <a:gd name="T5" fmla="*/ 126 h 129"/>
                <a:gd name="T6" fmla="*/ 24 w 214"/>
                <a:gd name="T7" fmla="*/ 101 h 129"/>
                <a:gd name="T8" fmla="*/ 16 w 214"/>
                <a:gd name="T9" fmla="*/ 92 h 129"/>
                <a:gd name="T10" fmla="*/ 16 w 214"/>
                <a:gd name="T11" fmla="*/ 80 h 129"/>
                <a:gd name="T12" fmla="*/ 27 w 214"/>
                <a:gd name="T13" fmla="*/ 77 h 129"/>
                <a:gd name="T14" fmla="*/ 59 w 214"/>
                <a:gd name="T15" fmla="*/ 72 h 129"/>
                <a:gd name="T16" fmla="*/ 57 w 214"/>
                <a:gd name="T17" fmla="*/ 67 h 129"/>
                <a:gd name="T18" fmla="*/ 43 w 214"/>
                <a:gd name="T19" fmla="*/ 64 h 129"/>
                <a:gd name="T20" fmla="*/ 28 w 214"/>
                <a:gd name="T21" fmla="*/ 66 h 129"/>
                <a:gd name="T22" fmla="*/ 14 w 214"/>
                <a:gd name="T23" fmla="*/ 67 h 129"/>
                <a:gd name="T24" fmla="*/ 4 w 214"/>
                <a:gd name="T25" fmla="*/ 59 h 129"/>
                <a:gd name="T26" fmla="*/ 0 w 214"/>
                <a:gd name="T27" fmla="*/ 50 h 129"/>
                <a:gd name="T28" fmla="*/ 5 w 214"/>
                <a:gd name="T29" fmla="*/ 34 h 129"/>
                <a:gd name="T30" fmla="*/ 21 w 214"/>
                <a:gd name="T31" fmla="*/ 25 h 129"/>
                <a:gd name="T32" fmla="*/ 31 w 214"/>
                <a:gd name="T33" fmla="*/ 28 h 129"/>
                <a:gd name="T34" fmla="*/ 46 w 214"/>
                <a:gd name="T35" fmla="*/ 45 h 129"/>
                <a:gd name="T36" fmla="*/ 51 w 214"/>
                <a:gd name="T37" fmla="*/ 40 h 129"/>
                <a:gd name="T38" fmla="*/ 54 w 214"/>
                <a:gd name="T39" fmla="*/ 31 h 129"/>
                <a:gd name="T40" fmla="*/ 65 w 214"/>
                <a:gd name="T41" fmla="*/ 26 h 129"/>
                <a:gd name="T42" fmla="*/ 79 w 214"/>
                <a:gd name="T43" fmla="*/ 31 h 129"/>
                <a:gd name="T44" fmla="*/ 100 w 214"/>
                <a:gd name="T45" fmla="*/ 44 h 129"/>
                <a:gd name="T46" fmla="*/ 100 w 214"/>
                <a:gd name="T47" fmla="*/ 37 h 129"/>
                <a:gd name="T48" fmla="*/ 97 w 214"/>
                <a:gd name="T49" fmla="*/ 23 h 129"/>
                <a:gd name="T50" fmla="*/ 102 w 214"/>
                <a:gd name="T51" fmla="*/ 4 h 129"/>
                <a:gd name="T52" fmla="*/ 113 w 214"/>
                <a:gd name="T53" fmla="*/ 0 h 129"/>
                <a:gd name="T54" fmla="*/ 121 w 214"/>
                <a:gd name="T55" fmla="*/ 4 h 129"/>
                <a:gd name="T56" fmla="*/ 144 w 214"/>
                <a:gd name="T57" fmla="*/ 20 h 129"/>
                <a:gd name="T58" fmla="*/ 160 w 214"/>
                <a:gd name="T59" fmla="*/ 21 h 129"/>
                <a:gd name="T60" fmla="*/ 195 w 214"/>
                <a:gd name="T61" fmla="*/ 17 h 129"/>
                <a:gd name="T62" fmla="*/ 213 w 214"/>
                <a:gd name="T63" fmla="*/ 20 h 129"/>
                <a:gd name="T64" fmla="*/ 214 w 214"/>
                <a:gd name="T65" fmla="*/ 23 h 129"/>
                <a:gd name="T66" fmla="*/ 197 w 214"/>
                <a:gd name="T67" fmla="*/ 42 h 129"/>
                <a:gd name="T68" fmla="*/ 178 w 214"/>
                <a:gd name="T69" fmla="*/ 56 h 129"/>
                <a:gd name="T70" fmla="*/ 172 w 214"/>
                <a:gd name="T71" fmla="*/ 58 h 129"/>
                <a:gd name="T72" fmla="*/ 136 w 214"/>
                <a:gd name="T73" fmla="*/ 49 h 129"/>
                <a:gd name="T74" fmla="*/ 118 w 214"/>
                <a:gd name="T75" fmla="*/ 52 h 129"/>
                <a:gd name="T76" fmla="*/ 111 w 214"/>
                <a:gd name="T77" fmla="*/ 58 h 129"/>
                <a:gd name="T78" fmla="*/ 118 w 214"/>
                <a:gd name="T79" fmla="*/ 64 h 129"/>
                <a:gd name="T80" fmla="*/ 145 w 214"/>
                <a:gd name="T81" fmla="*/ 87 h 129"/>
                <a:gd name="T82" fmla="*/ 165 w 214"/>
                <a:gd name="T83" fmla="*/ 97 h 129"/>
                <a:gd name="T84" fmla="*/ 173 w 214"/>
                <a:gd name="T85" fmla="*/ 102 h 129"/>
                <a:gd name="T86" fmla="*/ 166 w 214"/>
                <a:gd name="T87" fmla="*/ 108 h 129"/>
                <a:gd name="T88" fmla="*/ 144 w 214"/>
                <a:gd name="T89" fmla="*/ 114 h 129"/>
                <a:gd name="T90" fmla="*/ 127 w 214"/>
                <a:gd name="T91" fmla="*/ 112 h 129"/>
                <a:gd name="T92" fmla="*/ 121 w 214"/>
                <a:gd name="T93" fmla="*/ 102 h 129"/>
                <a:gd name="T94" fmla="*/ 111 w 214"/>
                <a:gd name="T95" fmla="*/ 82 h 129"/>
                <a:gd name="T96" fmla="*/ 107 w 214"/>
                <a:gd name="T97" fmla="*/ 80 h 129"/>
                <a:gd name="T98" fmla="*/ 101 w 214"/>
                <a:gd name="T99" fmla="*/ 91 h 129"/>
                <a:gd name="T100" fmla="*/ 96 w 214"/>
                <a:gd name="T101" fmla="*/ 98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14" h="129">
                  <a:moveTo>
                    <a:pt x="96" y="98"/>
                  </a:moveTo>
                  <a:lnTo>
                    <a:pt x="96" y="98"/>
                  </a:lnTo>
                  <a:lnTo>
                    <a:pt x="85" y="110"/>
                  </a:lnTo>
                  <a:lnTo>
                    <a:pt x="75" y="121"/>
                  </a:lnTo>
                  <a:lnTo>
                    <a:pt x="70" y="125"/>
                  </a:lnTo>
                  <a:lnTo>
                    <a:pt x="65" y="128"/>
                  </a:lnTo>
                  <a:lnTo>
                    <a:pt x="60" y="129"/>
                  </a:lnTo>
                  <a:lnTo>
                    <a:pt x="54" y="126"/>
                  </a:lnTo>
                  <a:lnTo>
                    <a:pt x="54" y="126"/>
                  </a:lnTo>
                  <a:lnTo>
                    <a:pt x="43" y="119"/>
                  </a:lnTo>
                  <a:lnTo>
                    <a:pt x="35" y="112"/>
                  </a:lnTo>
                  <a:lnTo>
                    <a:pt x="24" y="101"/>
                  </a:lnTo>
                  <a:lnTo>
                    <a:pt x="24" y="101"/>
                  </a:lnTo>
                  <a:lnTo>
                    <a:pt x="19" y="96"/>
                  </a:lnTo>
                  <a:lnTo>
                    <a:pt x="16" y="92"/>
                  </a:lnTo>
                  <a:lnTo>
                    <a:pt x="15" y="87"/>
                  </a:lnTo>
                  <a:lnTo>
                    <a:pt x="14" y="83"/>
                  </a:lnTo>
                  <a:lnTo>
                    <a:pt x="16" y="80"/>
                  </a:lnTo>
                  <a:lnTo>
                    <a:pt x="20" y="77"/>
                  </a:lnTo>
                  <a:lnTo>
                    <a:pt x="27" y="77"/>
                  </a:lnTo>
                  <a:lnTo>
                    <a:pt x="27" y="77"/>
                  </a:lnTo>
                  <a:lnTo>
                    <a:pt x="44" y="76"/>
                  </a:lnTo>
                  <a:lnTo>
                    <a:pt x="57" y="74"/>
                  </a:lnTo>
                  <a:lnTo>
                    <a:pt x="59" y="72"/>
                  </a:lnTo>
                  <a:lnTo>
                    <a:pt x="60" y="71"/>
                  </a:lnTo>
                  <a:lnTo>
                    <a:pt x="59" y="70"/>
                  </a:lnTo>
                  <a:lnTo>
                    <a:pt x="57" y="67"/>
                  </a:lnTo>
                  <a:lnTo>
                    <a:pt x="57" y="67"/>
                  </a:lnTo>
                  <a:lnTo>
                    <a:pt x="48" y="65"/>
                  </a:lnTo>
                  <a:lnTo>
                    <a:pt x="43" y="64"/>
                  </a:lnTo>
                  <a:lnTo>
                    <a:pt x="37" y="64"/>
                  </a:lnTo>
                  <a:lnTo>
                    <a:pt x="28" y="66"/>
                  </a:lnTo>
                  <a:lnTo>
                    <a:pt x="28" y="66"/>
                  </a:lnTo>
                  <a:lnTo>
                    <a:pt x="24" y="67"/>
                  </a:lnTo>
                  <a:lnTo>
                    <a:pt x="17" y="67"/>
                  </a:lnTo>
                  <a:lnTo>
                    <a:pt x="14" y="67"/>
                  </a:lnTo>
                  <a:lnTo>
                    <a:pt x="10" y="65"/>
                  </a:lnTo>
                  <a:lnTo>
                    <a:pt x="6" y="63"/>
                  </a:lnTo>
                  <a:lnTo>
                    <a:pt x="4" y="59"/>
                  </a:lnTo>
                  <a:lnTo>
                    <a:pt x="1" y="55"/>
                  </a:lnTo>
                  <a:lnTo>
                    <a:pt x="0" y="50"/>
                  </a:lnTo>
                  <a:lnTo>
                    <a:pt x="0" y="50"/>
                  </a:lnTo>
                  <a:lnTo>
                    <a:pt x="0" y="45"/>
                  </a:lnTo>
                  <a:lnTo>
                    <a:pt x="3" y="39"/>
                  </a:lnTo>
                  <a:lnTo>
                    <a:pt x="5" y="34"/>
                  </a:lnTo>
                  <a:lnTo>
                    <a:pt x="10" y="29"/>
                  </a:lnTo>
                  <a:lnTo>
                    <a:pt x="16" y="27"/>
                  </a:lnTo>
                  <a:lnTo>
                    <a:pt x="21" y="25"/>
                  </a:lnTo>
                  <a:lnTo>
                    <a:pt x="26" y="26"/>
                  </a:lnTo>
                  <a:lnTo>
                    <a:pt x="31" y="28"/>
                  </a:lnTo>
                  <a:lnTo>
                    <a:pt x="31" y="28"/>
                  </a:lnTo>
                  <a:lnTo>
                    <a:pt x="38" y="37"/>
                  </a:lnTo>
                  <a:lnTo>
                    <a:pt x="43" y="44"/>
                  </a:lnTo>
                  <a:lnTo>
                    <a:pt x="46" y="45"/>
                  </a:lnTo>
                  <a:lnTo>
                    <a:pt x="47" y="47"/>
                  </a:lnTo>
                  <a:lnTo>
                    <a:pt x="49" y="44"/>
                  </a:lnTo>
                  <a:lnTo>
                    <a:pt x="51" y="40"/>
                  </a:lnTo>
                  <a:lnTo>
                    <a:pt x="51" y="40"/>
                  </a:lnTo>
                  <a:lnTo>
                    <a:pt x="52" y="36"/>
                  </a:lnTo>
                  <a:lnTo>
                    <a:pt x="54" y="31"/>
                  </a:lnTo>
                  <a:lnTo>
                    <a:pt x="57" y="28"/>
                  </a:lnTo>
                  <a:lnTo>
                    <a:pt x="60" y="26"/>
                  </a:lnTo>
                  <a:lnTo>
                    <a:pt x="65" y="26"/>
                  </a:lnTo>
                  <a:lnTo>
                    <a:pt x="69" y="26"/>
                  </a:lnTo>
                  <a:lnTo>
                    <a:pt x="74" y="27"/>
                  </a:lnTo>
                  <a:lnTo>
                    <a:pt x="79" y="31"/>
                  </a:lnTo>
                  <a:lnTo>
                    <a:pt x="79" y="31"/>
                  </a:lnTo>
                  <a:lnTo>
                    <a:pt x="96" y="43"/>
                  </a:lnTo>
                  <a:lnTo>
                    <a:pt x="100" y="44"/>
                  </a:lnTo>
                  <a:lnTo>
                    <a:pt x="101" y="44"/>
                  </a:lnTo>
                  <a:lnTo>
                    <a:pt x="101" y="42"/>
                  </a:lnTo>
                  <a:lnTo>
                    <a:pt x="100" y="37"/>
                  </a:lnTo>
                  <a:lnTo>
                    <a:pt x="100" y="37"/>
                  </a:lnTo>
                  <a:lnTo>
                    <a:pt x="98" y="31"/>
                  </a:lnTo>
                  <a:lnTo>
                    <a:pt x="97" y="23"/>
                  </a:lnTo>
                  <a:lnTo>
                    <a:pt x="98" y="16"/>
                  </a:lnTo>
                  <a:lnTo>
                    <a:pt x="100" y="9"/>
                  </a:lnTo>
                  <a:lnTo>
                    <a:pt x="102" y="4"/>
                  </a:lnTo>
                  <a:lnTo>
                    <a:pt x="107" y="0"/>
                  </a:lnTo>
                  <a:lnTo>
                    <a:pt x="109" y="0"/>
                  </a:lnTo>
                  <a:lnTo>
                    <a:pt x="113" y="0"/>
                  </a:lnTo>
                  <a:lnTo>
                    <a:pt x="116" y="1"/>
                  </a:lnTo>
                  <a:lnTo>
                    <a:pt x="121" y="4"/>
                  </a:lnTo>
                  <a:lnTo>
                    <a:pt x="121" y="4"/>
                  </a:lnTo>
                  <a:lnTo>
                    <a:pt x="133" y="12"/>
                  </a:lnTo>
                  <a:lnTo>
                    <a:pt x="140" y="18"/>
                  </a:lnTo>
                  <a:lnTo>
                    <a:pt x="144" y="20"/>
                  </a:lnTo>
                  <a:lnTo>
                    <a:pt x="149" y="21"/>
                  </a:lnTo>
                  <a:lnTo>
                    <a:pt x="154" y="22"/>
                  </a:lnTo>
                  <a:lnTo>
                    <a:pt x="160" y="21"/>
                  </a:lnTo>
                  <a:lnTo>
                    <a:pt x="160" y="21"/>
                  </a:lnTo>
                  <a:lnTo>
                    <a:pt x="177" y="18"/>
                  </a:lnTo>
                  <a:lnTo>
                    <a:pt x="195" y="17"/>
                  </a:lnTo>
                  <a:lnTo>
                    <a:pt x="204" y="17"/>
                  </a:lnTo>
                  <a:lnTo>
                    <a:pt x="210" y="18"/>
                  </a:lnTo>
                  <a:lnTo>
                    <a:pt x="213" y="20"/>
                  </a:lnTo>
                  <a:lnTo>
                    <a:pt x="214" y="22"/>
                  </a:lnTo>
                  <a:lnTo>
                    <a:pt x="214" y="23"/>
                  </a:lnTo>
                  <a:lnTo>
                    <a:pt x="214" y="23"/>
                  </a:lnTo>
                  <a:lnTo>
                    <a:pt x="211" y="28"/>
                  </a:lnTo>
                  <a:lnTo>
                    <a:pt x="208" y="33"/>
                  </a:lnTo>
                  <a:lnTo>
                    <a:pt x="197" y="42"/>
                  </a:lnTo>
                  <a:lnTo>
                    <a:pt x="186" y="50"/>
                  </a:lnTo>
                  <a:lnTo>
                    <a:pt x="181" y="53"/>
                  </a:lnTo>
                  <a:lnTo>
                    <a:pt x="178" y="56"/>
                  </a:lnTo>
                  <a:lnTo>
                    <a:pt x="178" y="56"/>
                  </a:lnTo>
                  <a:lnTo>
                    <a:pt x="176" y="58"/>
                  </a:lnTo>
                  <a:lnTo>
                    <a:pt x="172" y="58"/>
                  </a:lnTo>
                  <a:lnTo>
                    <a:pt x="159" y="54"/>
                  </a:lnTo>
                  <a:lnTo>
                    <a:pt x="144" y="50"/>
                  </a:lnTo>
                  <a:lnTo>
                    <a:pt x="136" y="49"/>
                  </a:lnTo>
                  <a:lnTo>
                    <a:pt x="129" y="49"/>
                  </a:lnTo>
                  <a:lnTo>
                    <a:pt x="129" y="49"/>
                  </a:lnTo>
                  <a:lnTo>
                    <a:pt x="118" y="52"/>
                  </a:lnTo>
                  <a:lnTo>
                    <a:pt x="111" y="54"/>
                  </a:lnTo>
                  <a:lnTo>
                    <a:pt x="109" y="55"/>
                  </a:lnTo>
                  <a:lnTo>
                    <a:pt x="111" y="58"/>
                  </a:lnTo>
                  <a:lnTo>
                    <a:pt x="113" y="60"/>
                  </a:lnTo>
                  <a:lnTo>
                    <a:pt x="118" y="64"/>
                  </a:lnTo>
                  <a:lnTo>
                    <a:pt x="118" y="64"/>
                  </a:lnTo>
                  <a:lnTo>
                    <a:pt x="133" y="75"/>
                  </a:lnTo>
                  <a:lnTo>
                    <a:pt x="145" y="87"/>
                  </a:lnTo>
                  <a:lnTo>
                    <a:pt x="145" y="87"/>
                  </a:lnTo>
                  <a:lnTo>
                    <a:pt x="150" y="91"/>
                  </a:lnTo>
                  <a:lnTo>
                    <a:pt x="155" y="93"/>
                  </a:lnTo>
                  <a:lnTo>
                    <a:pt x="165" y="97"/>
                  </a:lnTo>
                  <a:lnTo>
                    <a:pt x="172" y="99"/>
                  </a:lnTo>
                  <a:lnTo>
                    <a:pt x="173" y="101"/>
                  </a:lnTo>
                  <a:lnTo>
                    <a:pt x="173" y="102"/>
                  </a:lnTo>
                  <a:lnTo>
                    <a:pt x="173" y="102"/>
                  </a:lnTo>
                  <a:lnTo>
                    <a:pt x="172" y="104"/>
                  </a:lnTo>
                  <a:lnTo>
                    <a:pt x="166" y="108"/>
                  </a:lnTo>
                  <a:lnTo>
                    <a:pt x="160" y="110"/>
                  </a:lnTo>
                  <a:lnTo>
                    <a:pt x="151" y="113"/>
                  </a:lnTo>
                  <a:lnTo>
                    <a:pt x="144" y="114"/>
                  </a:lnTo>
                  <a:lnTo>
                    <a:pt x="135" y="114"/>
                  </a:lnTo>
                  <a:lnTo>
                    <a:pt x="129" y="113"/>
                  </a:lnTo>
                  <a:lnTo>
                    <a:pt x="127" y="112"/>
                  </a:lnTo>
                  <a:lnTo>
                    <a:pt x="125" y="110"/>
                  </a:lnTo>
                  <a:lnTo>
                    <a:pt x="125" y="110"/>
                  </a:lnTo>
                  <a:lnTo>
                    <a:pt x="121" y="102"/>
                  </a:lnTo>
                  <a:lnTo>
                    <a:pt x="118" y="94"/>
                  </a:lnTo>
                  <a:lnTo>
                    <a:pt x="116" y="88"/>
                  </a:lnTo>
                  <a:lnTo>
                    <a:pt x="111" y="82"/>
                  </a:lnTo>
                  <a:lnTo>
                    <a:pt x="111" y="82"/>
                  </a:lnTo>
                  <a:lnTo>
                    <a:pt x="108" y="81"/>
                  </a:lnTo>
                  <a:lnTo>
                    <a:pt x="107" y="80"/>
                  </a:lnTo>
                  <a:lnTo>
                    <a:pt x="106" y="82"/>
                  </a:lnTo>
                  <a:lnTo>
                    <a:pt x="105" y="85"/>
                  </a:lnTo>
                  <a:lnTo>
                    <a:pt x="101" y="91"/>
                  </a:lnTo>
                  <a:lnTo>
                    <a:pt x="100" y="94"/>
                  </a:lnTo>
                  <a:lnTo>
                    <a:pt x="96" y="98"/>
                  </a:lnTo>
                  <a:lnTo>
                    <a:pt x="96" y="98"/>
                  </a:lnTo>
                  <a:close/>
                </a:path>
              </a:pathLst>
            </a:custGeom>
            <a:solidFill>
              <a:schemeClr val="bg1"/>
            </a:solidFill>
            <a:ln>
              <a:noFill/>
            </a:ln>
          </p:spPr>
          <p:txBody>
            <a:bodyPr/>
            <a:lstStyle/>
            <a:p>
              <a:pPr fontAlgn="auto">
                <a:spcBef>
                  <a:spcPts val="0"/>
                </a:spcBef>
                <a:spcAft>
                  <a:spcPts val="0"/>
                </a:spcAft>
                <a:defRPr/>
              </a:pPr>
              <a:endParaRPr lang="en-US">
                <a:latin typeface="+mn-lt"/>
                <a:cs typeface="+mn-cs"/>
              </a:endParaRPr>
            </a:p>
          </p:txBody>
        </p:sp>
        <p:sp>
          <p:nvSpPr>
            <p:cNvPr id="7" name="Freeform 7">
              <a:extLst>
                <a:ext uri="{FF2B5EF4-FFF2-40B4-BE49-F238E27FC236}">
                  <a16:creationId xmlns:a16="http://schemas.microsoft.com/office/drawing/2014/main" id="{091F46AA-E29D-4063-A142-258C8CB5C0EA}"/>
                </a:ext>
              </a:extLst>
            </p:cNvPr>
            <p:cNvSpPr>
              <a:spLocks/>
            </p:cNvSpPr>
            <p:nvPr/>
          </p:nvSpPr>
          <p:spPr bwMode="auto">
            <a:xfrm>
              <a:off x="7429500" y="5299075"/>
              <a:ext cx="80962" cy="88900"/>
            </a:xfrm>
            <a:custGeom>
              <a:avLst/>
              <a:gdLst>
                <a:gd name="T0" fmla="*/ 19 w 51"/>
                <a:gd name="T1" fmla="*/ 3 h 56"/>
                <a:gd name="T2" fmla="*/ 19 w 51"/>
                <a:gd name="T3" fmla="*/ 3 h 56"/>
                <a:gd name="T4" fmla="*/ 30 w 51"/>
                <a:gd name="T5" fmla="*/ 7 h 56"/>
                <a:gd name="T6" fmla="*/ 34 w 51"/>
                <a:gd name="T7" fmla="*/ 8 h 56"/>
                <a:gd name="T8" fmla="*/ 36 w 51"/>
                <a:gd name="T9" fmla="*/ 7 h 56"/>
                <a:gd name="T10" fmla="*/ 40 w 51"/>
                <a:gd name="T11" fmla="*/ 4 h 56"/>
                <a:gd name="T12" fmla="*/ 43 w 51"/>
                <a:gd name="T13" fmla="*/ 2 h 56"/>
                <a:gd name="T14" fmla="*/ 43 w 51"/>
                <a:gd name="T15" fmla="*/ 2 h 56"/>
                <a:gd name="T16" fmla="*/ 46 w 51"/>
                <a:gd name="T17" fmla="*/ 1 h 56"/>
                <a:gd name="T18" fmla="*/ 48 w 51"/>
                <a:gd name="T19" fmla="*/ 2 h 56"/>
                <a:gd name="T20" fmla="*/ 50 w 51"/>
                <a:gd name="T21" fmla="*/ 3 h 56"/>
                <a:gd name="T22" fmla="*/ 51 w 51"/>
                <a:gd name="T23" fmla="*/ 7 h 56"/>
                <a:gd name="T24" fmla="*/ 51 w 51"/>
                <a:gd name="T25" fmla="*/ 14 h 56"/>
                <a:gd name="T26" fmla="*/ 50 w 51"/>
                <a:gd name="T27" fmla="*/ 24 h 56"/>
                <a:gd name="T28" fmla="*/ 50 w 51"/>
                <a:gd name="T29" fmla="*/ 24 h 56"/>
                <a:gd name="T30" fmla="*/ 47 w 51"/>
                <a:gd name="T31" fmla="*/ 34 h 56"/>
                <a:gd name="T32" fmla="*/ 45 w 51"/>
                <a:gd name="T33" fmla="*/ 44 h 56"/>
                <a:gd name="T34" fmla="*/ 40 w 51"/>
                <a:gd name="T35" fmla="*/ 51 h 56"/>
                <a:gd name="T36" fmla="*/ 37 w 51"/>
                <a:gd name="T37" fmla="*/ 54 h 56"/>
                <a:gd name="T38" fmla="*/ 34 w 51"/>
                <a:gd name="T39" fmla="*/ 56 h 56"/>
                <a:gd name="T40" fmla="*/ 34 w 51"/>
                <a:gd name="T41" fmla="*/ 56 h 56"/>
                <a:gd name="T42" fmla="*/ 30 w 51"/>
                <a:gd name="T43" fmla="*/ 56 h 56"/>
                <a:gd name="T44" fmla="*/ 27 w 51"/>
                <a:gd name="T45" fmla="*/ 54 h 56"/>
                <a:gd name="T46" fmla="*/ 25 w 51"/>
                <a:gd name="T47" fmla="*/ 51 h 56"/>
                <a:gd name="T48" fmla="*/ 23 w 51"/>
                <a:gd name="T49" fmla="*/ 46 h 56"/>
                <a:gd name="T50" fmla="*/ 19 w 51"/>
                <a:gd name="T51" fmla="*/ 36 h 56"/>
                <a:gd name="T52" fmla="*/ 14 w 51"/>
                <a:gd name="T53" fmla="*/ 28 h 56"/>
                <a:gd name="T54" fmla="*/ 14 w 51"/>
                <a:gd name="T55" fmla="*/ 28 h 56"/>
                <a:gd name="T56" fmla="*/ 8 w 51"/>
                <a:gd name="T57" fmla="*/ 18 h 56"/>
                <a:gd name="T58" fmla="*/ 4 w 51"/>
                <a:gd name="T59" fmla="*/ 13 h 56"/>
                <a:gd name="T60" fmla="*/ 2 w 51"/>
                <a:gd name="T61" fmla="*/ 7 h 56"/>
                <a:gd name="T62" fmla="*/ 0 w 51"/>
                <a:gd name="T63" fmla="*/ 2 h 56"/>
                <a:gd name="T64" fmla="*/ 2 w 51"/>
                <a:gd name="T65" fmla="*/ 1 h 56"/>
                <a:gd name="T66" fmla="*/ 3 w 51"/>
                <a:gd name="T67" fmla="*/ 0 h 56"/>
                <a:gd name="T68" fmla="*/ 5 w 51"/>
                <a:gd name="T69" fmla="*/ 0 h 56"/>
                <a:gd name="T70" fmla="*/ 9 w 51"/>
                <a:gd name="T71" fmla="*/ 0 h 56"/>
                <a:gd name="T72" fmla="*/ 19 w 51"/>
                <a:gd name="T73" fmla="*/ 3 h 56"/>
                <a:gd name="T74" fmla="*/ 19 w 51"/>
                <a:gd name="T75" fmla="*/ 3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51" h="56">
                  <a:moveTo>
                    <a:pt x="19" y="3"/>
                  </a:moveTo>
                  <a:lnTo>
                    <a:pt x="19" y="3"/>
                  </a:lnTo>
                  <a:lnTo>
                    <a:pt x="30" y="7"/>
                  </a:lnTo>
                  <a:lnTo>
                    <a:pt x="34" y="8"/>
                  </a:lnTo>
                  <a:lnTo>
                    <a:pt x="36" y="7"/>
                  </a:lnTo>
                  <a:lnTo>
                    <a:pt x="40" y="4"/>
                  </a:lnTo>
                  <a:lnTo>
                    <a:pt x="43" y="2"/>
                  </a:lnTo>
                  <a:lnTo>
                    <a:pt x="43" y="2"/>
                  </a:lnTo>
                  <a:lnTo>
                    <a:pt x="46" y="1"/>
                  </a:lnTo>
                  <a:lnTo>
                    <a:pt x="48" y="2"/>
                  </a:lnTo>
                  <a:lnTo>
                    <a:pt x="50" y="3"/>
                  </a:lnTo>
                  <a:lnTo>
                    <a:pt x="51" y="7"/>
                  </a:lnTo>
                  <a:lnTo>
                    <a:pt x="51" y="14"/>
                  </a:lnTo>
                  <a:lnTo>
                    <a:pt x="50" y="24"/>
                  </a:lnTo>
                  <a:lnTo>
                    <a:pt x="50" y="24"/>
                  </a:lnTo>
                  <a:lnTo>
                    <a:pt x="47" y="34"/>
                  </a:lnTo>
                  <a:lnTo>
                    <a:pt x="45" y="44"/>
                  </a:lnTo>
                  <a:lnTo>
                    <a:pt x="40" y="51"/>
                  </a:lnTo>
                  <a:lnTo>
                    <a:pt x="37" y="54"/>
                  </a:lnTo>
                  <a:lnTo>
                    <a:pt x="34" y="56"/>
                  </a:lnTo>
                  <a:lnTo>
                    <a:pt x="34" y="56"/>
                  </a:lnTo>
                  <a:lnTo>
                    <a:pt x="30" y="56"/>
                  </a:lnTo>
                  <a:lnTo>
                    <a:pt x="27" y="54"/>
                  </a:lnTo>
                  <a:lnTo>
                    <a:pt x="25" y="51"/>
                  </a:lnTo>
                  <a:lnTo>
                    <a:pt x="23" y="46"/>
                  </a:lnTo>
                  <a:lnTo>
                    <a:pt x="19" y="36"/>
                  </a:lnTo>
                  <a:lnTo>
                    <a:pt x="14" y="28"/>
                  </a:lnTo>
                  <a:lnTo>
                    <a:pt x="14" y="28"/>
                  </a:lnTo>
                  <a:lnTo>
                    <a:pt x="8" y="18"/>
                  </a:lnTo>
                  <a:lnTo>
                    <a:pt x="4" y="13"/>
                  </a:lnTo>
                  <a:lnTo>
                    <a:pt x="2" y="7"/>
                  </a:lnTo>
                  <a:lnTo>
                    <a:pt x="0" y="2"/>
                  </a:lnTo>
                  <a:lnTo>
                    <a:pt x="2" y="1"/>
                  </a:lnTo>
                  <a:lnTo>
                    <a:pt x="3" y="0"/>
                  </a:lnTo>
                  <a:lnTo>
                    <a:pt x="5" y="0"/>
                  </a:lnTo>
                  <a:lnTo>
                    <a:pt x="9" y="0"/>
                  </a:lnTo>
                  <a:lnTo>
                    <a:pt x="19" y="3"/>
                  </a:lnTo>
                  <a:lnTo>
                    <a:pt x="19" y="3"/>
                  </a:lnTo>
                  <a:close/>
                </a:path>
              </a:pathLst>
            </a:custGeom>
            <a:solidFill>
              <a:schemeClr val="bg1"/>
            </a:solidFill>
            <a:ln>
              <a:noFill/>
            </a:ln>
          </p:spPr>
          <p:txBody>
            <a:bodyPr/>
            <a:lstStyle/>
            <a:p>
              <a:pPr fontAlgn="auto">
                <a:spcBef>
                  <a:spcPts val="0"/>
                </a:spcBef>
                <a:spcAft>
                  <a:spcPts val="0"/>
                </a:spcAft>
                <a:defRPr/>
              </a:pPr>
              <a:endParaRPr lang="en-US">
                <a:latin typeface="+mn-lt"/>
                <a:cs typeface="+mn-cs"/>
              </a:endParaRPr>
            </a:p>
          </p:txBody>
        </p:sp>
        <p:sp>
          <p:nvSpPr>
            <p:cNvPr id="8" name="Freeform 8">
              <a:extLst>
                <a:ext uri="{FF2B5EF4-FFF2-40B4-BE49-F238E27FC236}">
                  <a16:creationId xmlns:a16="http://schemas.microsoft.com/office/drawing/2014/main" id="{D67FAE72-C2D2-45C8-8BE2-72783B6F6694}"/>
                </a:ext>
              </a:extLst>
            </p:cNvPr>
            <p:cNvSpPr>
              <a:spLocks/>
            </p:cNvSpPr>
            <p:nvPr/>
          </p:nvSpPr>
          <p:spPr bwMode="auto">
            <a:xfrm>
              <a:off x="6794500" y="4473575"/>
              <a:ext cx="849312" cy="774700"/>
            </a:xfrm>
            <a:custGeom>
              <a:avLst/>
              <a:gdLst>
                <a:gd name="T0" fmla="*/ 490 w 535"/>
                <a:gd name="T1" fmla="*/ 430 h 488"/>
                <a:gd name="T2" fmla="*/ 485 w 535"/>
                <a:gd name="T3" fmla="*/ 464 h 488"/>
                <a:gd name="T4" fmla="*/ 459 w 535"/>
                <a:gd name="T5" fmla="*/ 479 h 488"/>
                <a:gd name="T6" fmla="*/ 437 w 535"/>
                <a:gd name="T7" fmla="*/ 488 h 488"/>
                <a:gd name="T8" fmla="*/ 419 w 535"/>
                <a:gd name="T9" fmla="*/ 469 h 488"/>
                <a:gd name="T10" fmla="*/ 405 w 535"/>
                <a:gd name="T11" fmla="*/ 478 h 488"/>
                <a:gd name="T12" fmla="*/ 384 w 535"/>
                <a:gd name="T13" fmla="*/ 478 h 488"/>
                <a:gd name="T14" fmla="*/ 360 w 535"/>
                <a:gd name="T15" fmla="*/ 452 h 488"/>
                <a:gd name="T16" fmla="*/ 330 w 535"/>
                <a:gd name="T17" fmla="*/ 392 h 488"/>
                <a:gd name="T18" fmla="*/ 321 w 535"/>
                <a:gd name="T19" fmla="*/ 369 h 488"/>
                <a:gd name="T20" fmla="*/ 311 w 535"/>
                <a:gd name="T21" fmla="*/ 397 h 488"/>
                <a:gd name="T22" fmla="*/ 295 w 535"/>
                <a:gd name="T23" fmla="*/ 398 h 488"/>
                <a:gd name="T24" fmla="*/ 274 w 535"/>
                <a:gd name="T25" fmla="*/ 366 h 488"/>
                <a:gd name="T26" fmla="*/ 249 w 535"/>
                <a:gd name="T27" fmla="*/ 348 h 488"/>
                <a:gd name="T28" fmla="*/ 181 w 535"/>
                <a:gd name="T29" fmla="*/ 356 h 488"/>
                <a:gd name="T30" fmla="*/ 150 w 535"/>
                <a:gd name="T31" fmla="*/ 375 h 488"/>
                <a:gd name="T32" fmla="*/ 130 w 535"/>
                <a:gd name="T33" fmla="*/ 382 h 488"/>
                <a:gd name="T34" fmla="*/ 92 w 535"/>
                <a:gd name="T35" fmla="*/ 388 h 488"/>
                <a:gd name="T36" fmla="*/ 48 w 535"/>
                <a:gd name="T37" fmla="*/ 407 h 488"/>
                <a:gd name="T38" fmla="*/ 36 w 535"/>
                <a:gd name="T39" fmla="*/ 397 h 488"/>
                <a:gd name="T40" fmla="*/ 36 w 535"/>
                <a:gd name="T41" fmla="*/ 360 h 488"/>
                <a:gd name="T42" fmla="*/ 29 w 535"/>
                <a:gd name="T43" fmla="*/ 316 h 488"/>
                <a:gd name="T44" fmla="*/ 10 w 535"/>
                <a:gd name="T45" fmla="*/ 268 h 488"/>
                <a:gd name="T46" fmla="*/ 5 w 535"/>
                <a:gd name="T47" fmla="*/ 218 h 488"/>
                <a:gd name="T48" fmla="*/ 8 w 535"/>
                <a:gd name="T49" fmla="*/ 181 h 488"/>
                <a:gd name="T50" fmla="*/ 62 w 535"/>
                <a:gd name="T51" fmla="*/ 165 h 488"/>
                <a:gd name="T52" fmla="*/ 110 w 535"/>
                <a:gd name="T53" fmla="*/ 139 h 488"/>
                <a:gd name="T54" fmla="*/ 133 w 535"/>
                <a:gd name="T55" fmla="*/ 95 h 488"/>
                <a:gd name="T56" fmla="*/ 161 w 535"/>
                <a:gd name="T57" fmla="*/ 57 h 488"/>
                <a:gd name="T58" fmla="*/ 188 w 535"/>
                <a:gd name="T59" fmla="*/ 42 h 488"/>
                <a:gd name="T60" fmla="*/ 199 w 535"/>
                <a:gd name="T61" fmla="*/ 63 h 488"/>
                <a:gd name="T62" fmla="*/ 218 w 535"/>
                <a:gd name="T63" fmla="*/ 65 h 488"/>
                <a:gd name="T64" fmla="*/ 230 w 535"/>
                <a:gd name="T65" fmla="*/ 31 h 488"/>
                <a:gd name="T66" fmla="*/ 249 w 535"/>
                <a:gd name="T67" fmla="*/ 20 h 488"/>
                <a:gd name="T68" fmla="*/ 295 w 535"/>
                <a:gd name="T69" fmla="*/ 15 h 488"/>
                <a:gd name="T70" fmla="*/ 312 w 535"/>
                <a:gd name="T71" fmla="*/ 21 h 488"/>
                <a:gd name="T72" fmla="*/ 308 w 535"/>
                <a:gd name="T73" fmla="*/ 38 h 488"/>
                <a:gd name="T74" fmla="*/ 299 w 535"/>
                <a:gd name="T75" fmla="*/ 64 h 488"/>
                <a:gd name="T76" fmla="*/ 321 w 535"/>
                <a:gd name="T77" fmla="*/ 83 h 488"/>
                <a:gd name="T78" fmla="*/ 356 w 535"/>
                <a:gd name="T79" fmla="*/ 106 h 488"/>
                <a:gd name="T80" fmla="*/ 371 w 535"/>
                <a:gd name="T81" fmla="*/ 102 h 488"/>
                <a:gd name="T82" fmla="*/ 382 w 535"/>
                <a:gd name="T83" fmla="*/ 79 h 488"/>
                <a:gd name="T84" fmla="*/ 378 w 535"/>
                <a:gd name="T85" fmla="*/ 51 h 488"/>
                <a:gd name="T86" fmla="*/ 387 w 535"/>
                <a:gd name="T87" fmla="*/ 15 h 488"/>
                <a:gd name="T88" fmla="*/ 391 w 535"/>
                <a:gd name="T89" fmla="*/ 2 h 488"/>
                <a:gd name="T90" fmla="*/ 404 w 535"/>
                <a:gd name="T91" fmla="*/ 34 h 488"/>
                <a:gd name="T92" fmla="*/ 405 w 535"/>
                <a:gd name="T93" fmla="*/ 58 h 488"/>
                <a:gd name="T94" fmla="*/ 429 w 535"/>
                <a:gd name="T95" fmla="*/ 63 h 488"/>
                <a:gd name="T96" fmla="*/ 437 w 535"/>
                <a:gd name="T97" fmla="*/ 80 h 488"/>
                <a:gd name="T98" fmla="*/ 443 w 535"/>
                <a:gd name="T99" fmla="*/ 134 h 488"/>
                <a:gd name="T100" fmla="*/ 484 w 535"/>
                <a:gd name="T101" fmla="*/ 181 h 488"/>
                <a:gd name="T102" fmla="*/ 519 w 535"/>
                <a:gd name="T103" fmla="*/ 227 h 488"/>
                <a:gd name="T104" fmla="*/ 529 w 535"/>
                <a:gd name="T105" fmla="*/ 264 h 488"/>
                <a:gd name="T106" fmla="*/ 531 w 535"/>
                <a:gd name="T107" fmla="*/ 296 h 488"/>
                <a:gd name="T108" fmla="*/ 533 w 535"/>
                <a:gd name="T109" fmla="*/ 342 h 488"/>
                <a:gd name="T110" fmla="*/ 499 w 535"/>
                <a:gd name="T111" fmla="*/ 398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35" h="488">
                  <a:moveTo>
                    <a:pt x="499" y="398"/>
                  </a:moveTo>
                  <a:lnTo>
                    <a:pt x="499" y="398"/>
                  </a:lnTo>
                  <a:lnTo>
                    <a:pt x="494" y="408"/>
                  </a:lnTo>
                  <a:lnTo>
                    <a:pt x="491" y="419"/>
                  </a:lnTo>
                  <a:lnTo>
                    <a:pt x="490" y="430"/>
                  </a:lnTo>
                  <a:lnTo>
                    <a:pt x="490" y="440"/>
                  </a:lnTo>
                  <a:lnTo>
                    <a:pt x="490" y="448"/>
                  </a:lnTo>
                  <a:lnTo>
                    <a:pt x="489" y="457"/>
                  </a:lnTo>
                  <a:lnTo>
                    <a:pt x="486" y="462"/>
                  </a:lnTo>
                  <a:lnTo>
                    <a:pt x="485" y="464"/>
                  </a:lnTo>
                  <a:lnTo>
                    <a:pt x="483" y="467"/>
                  </a:lnTo>
                  <a:lnTo>
                    <a:pt x="483" y="467"/>
                  </a:lnTo>
                  <a:lnTo>
                    <a:pt x="474" y="470"/>
                  </a:lnTo>
                  <a:lnTo>
                    <a:pt x="467" y="475"/>
                  </a:lnTo>
                  <a:lnTo>
                    <a:pt x="459" y="479"/>
                  </a:lnTo>
                  <a:lnTo>
                    <a:pt x="448" y="485"/>
                  </a:lnTo>
                  <a:lnTo>
                    <a:pt x="448" y="485"/>
                  </a:lnTo>
                  <a:lnTo>
                    <a:pt x="445" y="488"/>
                  </a:lnTo>
                  <a:lnTo>
                    <a:pt x="441" y="488"/>
                  </a:lnTo>
                  <a:lnTo>
                    <a:pt x="437" y="488"/>
                  </a:lnTo>
                  <a:lnTo>
                    <a:pt x="435" y="486"/>
                  </a:lnTo>
                  <a:lnTo>
                    <a:pt x="430" y="483"/>
                  </a:lnTo>
                  <a:lnTo>
                    <a:pt x="426" y="478"/>
                  </a:lnTo>
                  <a:lnTo>
                    <a:pt x="423" y="473"/>
                  </a:lnTo>
                  <a:lnTo>
                    <a:pt x="419" y="469"/>
                  </a:lnTo>
                  <a:lnTo>
                    <a:pt x="415" y="468"/>
                  </a:lnTo>
                  <a:lnTo>
                    <a:pt x="414" y="469"/>
                  </a:lnTo>
                  <a:lnTo>
                    <a:pt x="411" y="470"/>
                  </a:lnTo>
                  <a:lnTo>
                    <a:pt x="411" y="470"/>
                  </a:lnTo>
                  <a:lnTo>
                    <a:pt x="405" y="478"/>
                  </a:lnTo>
                  <a:lnTo>
                    <a:pt x="402" y="480"/>
                  </a:lnTo>
                  <a:lnTo>
                    <a:pt x="399" y="482"/>
                  </a:lnTo>
                  <a:lnTo>
                    <a:pt x="396" y="483"/>
                  </a:lnTo>
                  <a:lnTo>
                    <a:pt x="391" y="480"/>
                  </a:lnTo>
                  <a:lnTo>
                    <a:pt x="384" y="478"/>
                  </a:lnTo>
                  <a:lnTo>
                    <a:pt x="377" y="472"/>
                  </a:lnTo>
                  <a:lnTo>
                    <a:pt x="377" y="472"/>
                  </a:lnTo>
                  <a:lnTo>
                    <a:pt x="369" y="464"/>
                  </a:lnTo>
                  <a:lnTo>
                    <a:pt x="364" y="458"/>
                  </a:lnTo>
                  <a:lnTo>
                    <a:pt x="360" y="452"/>
                  </a:lnTo>
                  <a:lnTo>
                    <a:pt x="356" y="446"/>
                  </a:lnTo>
                  <a:lnTo>
                    <a:pt x="351" y="435"/>
                  </a:lnTo>
                  <a:lnTo>
                    <a:pt x="346" y="421"/>
                  </a:lnTo>
                  <a:lnTo>
                    <a:pt x="346" y="421"/>
                  </a:lnTo>
                  <a:lnTo>
                    <a:pt x="330" y="392"/>
                  </a:lnTo>
                  <a:lnTo>
                    <a:pt x="324" y="378"/>
                  </a:lnTo>
                  <a:lnTo>
                    <a:pt x="322" y="374"/>
                  </a:lnTo>
                  <a:lnTo>
                    <a:pt x="321" y="370"/>
                  </a:lnTo>
                  <a:lnTo>
                    <a:pt x="321" y="370"/>
                  </a:lnTo>
                  <a:lnTo>
                    <a:pt x="321" y="369"/>
                  </a:lnTo>
                  <a:lnTo>
                    <a:pt x="321" y="370"/>
                  </a:lnTo>
                  <a:lnTo>
                    <a:pt x="319" y="374"/>
                  </a:lnTo>
                  <a:lnTo>
                    <a:pt x="317" y="381"/>
                  </a:lnTo>
                  <a:lnTo>
                    <a:pt x="315" y="389"/>
                  </a:lnTo>
                  <a:lnTo>
                    <a:pt x="311" y="397"/>
                  </a:lnTo>
                  <a:lnTo>
                    <a:pt x="308" y="399"/>
                  </a:lnTo>
                  <a:lnTo>
                    <a:pt x="305" y="401"/>
                  </a:lnTo>
                  <a:lnTo>
                    <a:pt x="302" y="402"/>
                  </a:lnTo>
                  <a:lnTo>
                    <a:pt x="299" y="401"/>
                  </a:lnTo>
                  <a:lnTo>
                    <a:pt x="295" y="398"/>
                  </a:lnTo>
                  <a:lnTo>
                    <a:pt x="291" y="394"/>
                  </a:lnTo>
                  <a:lnTo>
                    <a:pt x="291" y="394"/>
                  </a:lnTo>
                  <a:lnTo>
                    <a:pt x="284" y="385"/>
                  </a:lnTo>
                  <a:lnTo>
                    <a:pt x="278" y="375"/>
                  </a:lnTo>
                  <a:lnTo>
                    <a:pt x="274" y="366"/>
                  </a:lnTo>
                  <a:lnTo>
                    <a:pt x="269" y="359"/>
                  </a:lnTo>
                  <a:lnTo>
                    <a:pt x="263" y="353"/>
                  </a:lnTo>
                  <a:lnTo>
                    <a:pt x="259" y="350"/>
                  </a:lnTo>
                  <a:lnTo>
                    <a:pt x="254" y="349"/>
                  </a:lnTo>
                  <a:lnTo>
                    <a:pt x="249" y="348"/>
                  </a:lnTo>
                  <a:lnTo>
                    <a:pt x="242" y="347"/>
                  </a:lnTo>
                  <a:lnTo>
                    <a:pt x="226" y="348"/>
                  </a:lnTo>
                  <a:lnTo>
                    <a:pt x="226" y="348"/>
                  </a:lnTo>
                  <a:lnTo>
                    <a:pt x="193" y="354"/>
                  </a:lnTo>
                  <a:lnTo>
                    <a:pt x="181" y="356"/>
                  </a:lnTo>
                  <a:lnTo>
                    <a:pt x="172" y="359"/>
                  </a:lnTo>
                  <a:lnTo>
                    <a:pt x="165" y="362"/>
                  </a:lnTo>
                  <a:lnTo>
                    <a:pt x="159" y="366"/>
                  </a:lnTo>
                  <a:lnTo>
                    <a:pt x="154" y="370"/>
                  </a:lnTo>
                  <a:lnTo>
                    <a:pt x="150" y="375"/>
                  </a:lnTo>
                  <a:lnTo>
                    <a:pt x="150" y="375"/>
                  </a:lnTo>
                  <a:lnTo>
                    <a:pt x="145" y="380"/>
                  </a:lnTo>
                  <a:lnTo>
                    <a:pt x="141" y="381"/>
                  </a:lnTo>
                  <a:lnTo>
                    <a:pt x="135" y="382"/>
                  </a:lnTo>
                  <a:lnTo>
                    <a:pt x="130" y="382"/>
                  </a:lnTo>
                  <a:lnTo>
                    <a:pt x="117" y="382"/>
                  </a:lnTo>
                  <a:lnTo>
                    <a:pt x="110" y="383"/>
                  </a:lnTo>
                  <a:lnTo>
                    <a:pt x="101" y="385"/>
                  </a:lnTo>
                  <a:lnTo>
                    <a:pt x="101" y="385"/>
                  </a:lnTo>
                  <a:lnTo>
                    <a:pt x="92" y="388"/>
                  </a:lnTo>
                  <a:lnTo>
                    <a:pt x="83" y="393"/>
                  </a:lnTo>
                  <a:lnTo>
                    <a:pt x="64" y="403"/>
                  </a:lnTo>
                  <a:lnTo>
                    <a:pt x="56" y="407"/>
                  </a:lnTo>
                  <a:lnTo>
                    <a:pt x="52" y="407"/>
                  </a:lnTo>
                  <a:lnTo>
                    <a:pt x="48" y="407"/>
                  </a:lnTo>
                  <a:lnTo>
                    <a:pt x="45" y="405"/>
                  </a:lnTo>
                  <a:lnTo>
                    <a:pt x="41" y="404"/>
                  </a:lnTo>
                  <a:lnTo>
                    <a:pt x="38" y="401"/>
                  </a:lnTo>
                  <a:lnTo>
                    <a:pt x="36" y="397"/>
                  </a:lnTo>
                  <a:lnTo>
                    <a:pt x="36" y="397"/>
                  </a:lnTo>
                  <a:lnTo>
                    <a:pt x="33" y="392"/>
                  </a:lnTo>
                  <a:lnTo>
                    <a:pt x="33" y="387"/>
                  </a:lnTo>
                  <a:lnTo>
                    <a:pt x="32" y="378"/>
                  </a:lnTo>
                  <a:lnTo>
                    <a:pt x="35" y="369"/>
                  </a:lnTo>
                  <a:lnTo>
                    <a:pt x="36" y="360"/>
                  </a:lnTo>
                  <a:lnTo>
                    <a:pt x="37" y="350"/>
                  </a:lnTo>
                  <a:lnTo>
                    <a:pt x="37" y="340"/>
                  </a:lnTo>
                  <a:lnTo>
                    <a:pt x="35" y="328"/>
                  </a:lnTo>
                  <a:lnTo>
                    <a:pt x="32" y="322"/>
                  </a:lnTo>
                  <a:lnTo>
                    <a:pt x="29" y="316"/>
                  </a:lnTo>
                  <a:lnTo>
                    <a:pt x="29" y="316"/>
                  </a:lnTo>
                  <a:lnTo>
                    <a:pt x="21" y="302"/>
                  </a:lnTo>
                  <a:lnTo>
                    <a:pt x="16" y="290"/>
                  </a:lnTo>
                  <a:lnTo>
                    <a:pt x="13" y="278"/>
                  </a:lnTo>
                  <a:lnTo>
                    <a:pt x="10" y="268"/>
                  </a:lnTo>
                  <a:lnTo>
                    <a:pt x="8" y="258"/>
                  </a:lnTo>
                  <a:lnTo>
                    <a:pt x="6" y="248"/>
                  </a:lnTo>
                  <a:lnTo>
                    <a:pt x="6" y="227"/>
                  </a:lnTo>
                  <a:lnTo>
                    <a:pt x="6" y="227"/>
                  </a:lnTo>
                  <a:lnTo>
                    <a:pt x="5" y="218"/>
                  </a:lnTo>
                  <a:lnTo>
                    <a:pt x="4" y="209"/>
                  </a:lnTo>
                  <a:lnTo>
                    <a:pt x="0" y="196"/>
                  </a:lnTo>
                  <a:lnTo>
                    <a:pt x="0" y="191"/>
                  </a:lnTo>
                  <a:lnTo>
                    <a:pt x="3" y="186"/>
                  </a:lnTo>
                  <a:lnTo>
                    <a:pt x="8" y="181"/>
                  </a:lnTo>
                  <a:lnTo>
                    <a:pt x="16" y="176"/>
                  </a:lnTo>
                  <a:lnTo>
                    <a:pt x="16" y="176"/>
                  </a:lnTo>
                  <a:lnTo>
                    <a:pt x="27" y="172"/>
                  </a:lnTo>
                  <a:lnTo>
                    <a:pt x="38" y="169"/>
                  </a:lnTo>
                  <a:lnTo>
                    <a:pt x="62" y="165"/>
                  </a:lnTo>
                  <a:lnTo>
                    <a:pt x="73" y="161"/>
                  </a:lnTo>
                  <a:lnTo>
                    <a:pt x="85" y="156"/>
                  </a:lnTo>
                  <a:lnTo>
                    <a:pt x="97" y="149"/>
                  </a:lnTo>
                  <a:lnTo>
                    <a:pt x="110" y="139"/>
                  </a:lnTo>
                  <a:lnTo>
                    <a:pt x="110" y="139"/>
                  </a:lnTo>
                  <a:lnTo>
                    <a:pt x="119" y="127"/>
                  </a:lnTo>
                  <a:lnTo>
                    <a:pt x="126" y="118"/>
                  </a:lnTo>
                  <a:lnTo>
                    <a:pt x="129" y="110"/>
                  </a:lnTo>
                  <a:lnTo>
                    <a:pt x="130" y="102"/>
                  </a:lnTo>
                  <a:lnTo>
                    <a:pt x="133" y="95"/>
                  </a:lnTo>
                  <a:lnTo>
                    <a:pt x="134" y="88"/>
                  </a:lnTo>
                  <a:lnTo>
                    <a:pt x="139" y="81"/>
                  </a:lnTo>
                  <a:lnTo>
                    <a:pt x="145" y="73"/>
                  </a:lnTo>
                  <a:lnTo>
                    <a:pt x="145" y="73"/>
                  </a:lnTo>
                  <a:lnTo>
                    <a:pt x="161" y="57"/>
                  </a:lnTo>
                  <a:lnTo>
                    <a:pt x="168" y="51"/>
                  </a:lnTo>
                  <a:lnTo>
                    <a:pt x="176" y="46"/>
                  </a:lnTo>
                  <a:lnTo>
                    <a:pt x="182" y="43"/>
                  </a:lnTo>
                  <a:lnTo>
                    <a:pt x="186" y="42"/>
                  </a:lnTo>
                  <a:lnTo>
                    <a:pt x="188" y="42"/>
                  </a:lnTo>
                  <a:lnTo>
                    <a:pt x="189" y="43"/>
                  </a:lnTo>
                  <a:lnTo>
                    <a:pt x="192" y="48"/>
                  </a:lnTo>
                  <a:lnTo>
                    <a:pt x="192" y="48"/>
                  </a:lnTo>
                  <a:lnTo>
                    <a:pt x="197" y="59"/>
                  </a:lnTo>
                  <a:lnTo>
                    <a:pt x="199" y="63"/>
                  </a:lnTo>
                  <a:lnTo>
                    <a:pt x="202" y="67"/>
                  </a:lnTo>
                  <a:lnTo>
                    <a:pt x="205" y="69"/>
                  </a:lnTo>
                  <a:lnTo>
                    <a:pt x="209" y="70"/>
                  </a:lnTo>
                  <a:lnTo>
                    <a:pt x="214" y="69"/>
                  </a:lnTo>
                  <a:lnTo>
                    <a:pt x="218" y="65"/>
                  </a:lnTo>
                  <a:lnTo>
                    <a:pt x="218" y="65"/>
                  </a:lnTo>
                  <a:lnTo>
                    <a:pt x="221" y="59"/>
                  </a:lnTo>
                  <a:lnTo>
                    <a:pt x="224" y="53"/>
                  </a:lnTo>
                  <a:lnTo>
                    <a:pt x="227" y="38"/>
                  </a:lnTo>
                  <a:lnTo>
                    <a:pt x="230" y="31"/>
                  </a:lnTo>
                  <a:lnTo>
                    <a:pt x="234" y="26"/>
                  </a:lnTo>
                  <a:lnTo>
                    <a:pt x="236" y="24"/>
                  </a:lnTo>
                  <a:lnTo>
                    <a:pt x="240" y="21"/>
                  </a:lnTo>
                  <a:lnTo>
                    <a:pt x="245" y="21"/>
                  </a:lnTo>
                  <a:lnTo>
                    <a:pt x="249" y="20"/>
                  </a:lnTo>
                  <a:lnTo>
                    <a:pt x="249" y="20"/>
                  </a:lnTo>
                  <a:lnTo>
                    <a:pt x="267" y="20"/>
                  </a:lnTo>
                  <a:lnTo>
                    <a:pt x="278" y="18"/>
                  </a:lnTo>
                  <a:lnTo>
                    <a:pt x="285" y="15"/>
                  </a:lnTo>
                  <a:lnTo>
                    <a:pt x="295" y="15"/>
                  </a:lnTo>
                  <a:lnTo>
                    <a:pt x="295" y="15"/>
                  </a:lnTo>
                  <a:lnTo>
                    <a:pt x="301" y="15"/>
                  </a:lnTo>
                  <a:lnTo>
                    <a:pt x="306" y="16"/>
                  </a:lnTo>
                  <a:lnTo>
                    <a:pt x="310" y="19"/>
                  </a:lnTo>
                  <a:lnTo>
                    <a:pt x="312" y="21"/>
                  </a:lnTo>
                  <a:lnTo>
                    <a:pt x="313" y="25"/>
                  </a:lnTo>
                  <a:lnTo>
                    <a:pt x="313" y="29"/>
                  </a:lnTo>
                  <a:lnTo>
                    <a:pt x="312" y="34"/>
                  </a:lnTo>
                  <a:lnTo>
                    <a:pt x="308" y="38"/>
                  </a:lnTo>
                  <a:lnTo>
                    <a:pt x="308" y="38"/>
                  </a:lnTo>
                  <a:lnTo>
                    <a:pt x="303" y="43"/>
                  </a:lnTo>
                  <a:lnTo>
                    <a:pt x="300" y="48"/>
                  </a:lnTo>
                  <a:lnTo>
                    <a:pt x="299" y="53"/>
                  </a:lnTo>
                  <a:lnTo>
                    <a:pt x="297" y="59"/>
                  </a:lnTo>
                  <a:lnTo>
                    <a:pt x="299" y="64"/>
                  </a:lnTo>
                  <a:lnTo>
                    <a:pt x="301" y="69"/>
                  </a:lnTo>
                  <a:lnTo>
                    <a:pt x="305" y="73"/>
                  </a:lnTo>
                  <a:lnTo>
                    <a:pt x="308" y="76"/>
                  </a:lnTo>
                  <a:lnTo>
                    <a:pt x="308" y="76"/>
                  </a:lnTo>
                  <a:lnTo>
                    <a:pt x="321" y="83"/>
                  </a:lnTo>
                  <a:lnTo>
                    <a:pt x="330" y="89"/>
                  </a:lnTo>
                  <a:lnTo>
                    <a:pt x="340" y="94"/>
                  </a:lnTo>
                  <a:lnTo>
                    <a:pt x="349" y="101"/>
                  </a:lnTo>
                  <a:lnTo>
                    <a:pt x="349" y="101"/>
                  </a:lnTo>
                  <a:lnTo>
                    <a:pt x="356" y="106"/>
                  </a:lnTo>
                  <a:lnTo>
                    <a:pt x="360" y="107"/>
                  </a:lnTo>
                  <a:lnTo>
                    <a:pt x="362" y="108"/>
                  </a:lnTo>
                  <a:lnTo>
                    <a:pt x="366" y="107"/>
                  </a:lnTo>
                  <a:lnTo>
                    <a:pt x="369" y="106"/>
                  </a:lnTo>
                  <a:lnTo>
                    <a:pt x="371" y="102"/>
                  </a:lnTo>
                  <a:lnTo>
                    <a:pt x="373" y="99"/>
                  </a:lnTo>
                  <a:lnTo>
                    <a:pt x="373" y="99"/>
                  </a:lnTo>
                  <a:lnTo>
                    <a:pt x="377" y="91"/>
                  </a:lnTo>
                  <a:lnTo>
                    <a:pt x="381" y="83"/>
                  </a:lnTo>
                  <a:lnTo>
                    <a:pt x="382" y="79"/>
                  </a:lnTo>
                  <a:lnTo>
                    <a:pt x="383" y="73"/>
                  </a:lnTo>
                  <a:lnTo>
                    <a:pt x="382" y="67"/>
                  </a:lnTo>
                  <a:lnTo>
                    <a:pt x="380" y="59"/>
                  </a:lnTo>
                  <a:lnTo>
                    <a:pt x="380" y="59"/>
                  </a:lnTo>
                  <a:lnTo>
                    <a:pt x="378" y="51"/>
                  </a:lnTo>
                  <a:lnTo>
                    <a:pt x="378" y="43"/>
                  </a:lnTo>
                  <a:lnTo>
                    <a:pt x="380" y="37"/>
                  </a:lnTo>
                  <a:lnTo>
                    <a:pt x="381" y="32"/>
                  </a:lnTo>
                  <a:lnTo>
                    <a:pt x="384" y="21"/>
                  </a:lnTo>
                  <a:lnTo>
                    <a:pt x="387" y="15"/>
                  </a:lnTo>
                  <a:lnTo>
                    <a:pt x="387" y="8"/>
                  </a:lnTo>
                  <a:lnTo>
                    <a:pt x="387" y="8"/>
                  </a:lnTo>
                  <a:lnTo>
                    <a:pt x="387" y="3"/>
                  </a:lnTo>
                  <a:lnTo>
                    <a:pt x="389" y="0"/>
                  </a:lnTo>
                  <a:lnTo>
                    <a:pt x="391" y="2"/>
                  </a:lnTo>
                  <a:lnTo>
                    <a:pt x="393" y="5"/>
                  </a:lnTo>
                  <a:lnTo>
                    <a:pt x="398" y="16"/>
                  </a:lnTo>
                  <a:lnTo>
                    <a:pt x="403" y="29"/>
                  </a:lnTo>
                  <a:lnTo>
                    <a:pt x="403" y="29"/>
                  </a:lnTo>
                  <a:lnTo>
                    <a:pt x="404" y="34"/>
                  </a:lnTo>
                  <a:lnTo>
                    <a:pt x="404" y="40"/>
                  </a:lnTo>
                  <a:lnTo>
                    <a:pt x="403" y="49"/>
                  </a:lnTo>
                  <a:lnTo>
                    <a:pt x="403" y="53"/>
                  </a:lnTo>
                  <a:lnTo>
                    <a:pt x="403" y="56"/>
                  </a:lnTo>
                  <a:lnTo>
                    <a:pt x="405" y="58"/>
                  </a:lnTo>
                  <a:lnTo>
                    <a:pt x="409" y="58"/>
                  </a:lnTo>
                  <a:lnTo>
                    <a:pt x="409" y="58"/>
                  </a:lnTo>
                  <a:lnTo>
                    <a:pt x="419" y="59"/>
                  </a:lnTo>
                  <a:lnTo>
                    <a:pt x="424" y="61"/>
                  </a:lnTo>
                  <a:lnTo>
                    <a:pt x="429" y="63"/>
                  </a:lnTo>
                  <a:lnTo>
                    <a:pt x="432" y="67"/>
                  </a:lnTo>
                  <a:lnTo>
                    <a:pt x="435" y="70"/>
                  </a:lnTo>
                  <a:lnTo>
                    <a:pt x="437" y="74"/>
                  </a:lnTo>
                  <a:lnTo>
                    <a:pt x="437" y="80"/>
                  </a:lnTo>
                  <a:lnTo>
                    <a:pt x="437" y="80"/>
                  </a:lnTo>
                  <a:lnTo>
                    <a:pt x="437" y="110"/>
                  </a:lnTo>
                  <a:lnTo>
                    <a:pt x="438" y="124"/>
                  </a:lnTo>
                  <a:lnTo>
                    <a:pt x="441" y="129"/>
                  </a:lnTo>
                  <a:lnTo>
                    <a:pt x="443" y="134"/>
                  </a:lnTo>
                  <a:lnTo>
                    <a:pt x="443" y="134"/>
                  </a:lnTo>
                  <a:lnTo>
                    <a:pt x="451" y="140"/>
                  </a:lnTo>
                  <a:lnTo>
                    <a:pt x="461" y="150"/>
                  </a:lnTo>
                  <a:lnTo>
                    <a:pt x="473" y="164"/>
                  </a:lnTo>
                  <a:lnTo>
                    <a:pt x="478" y="172"/>
                  </a:lnTo>
                  <a:lnTo>
                    <a:pt x="484" y="181"/>
                  </a:lnTo>
                  <a:lnTo>
                    <a:pt x="484" y="181"/>
                  </a:lnTo>
                  <a:lnTo>
                    <a:pt x="490" y="192"/>
                  </a:lnTo>
                  <a:lnTo>
                    <a:pt x="497" y="202"/>
                  </a:lnTo>
                  <a:lnTo>
                    <a:pt x="512" y="219"/>
                  </a:lnTo>
                  <a:lnTo>
                    <a:pt x="519" y="227"/>
                  </a:lnTo>
                  <a:lnTo>
                    <a:pt x="526" y="235"/>
                  </a:lnTo>
                  <a:lnTo>
                    <a:pt x="529" y="243"/>
                  </a:lnTo>
                  <a:lnTo>
                    <a:pt x="531" y="251"/>
                  </a:lnTo>
                  <a:lnTo>
                    <a:pt x="531" y="251"/>
                  </a:lnTo>
                  <a:lnTo>
                    <a:pt x="529" y="264"/>
                  </a:lnTo>
                  <a:lnTo>
                    <a:pt x="528" y="275"/>
                  </a:lnTo>
                  <a:lnTo>
                    <a:pt x="528" y="285"/>
                  </a:lnTo>
                  <a:lnTo>
                    <a:pt x="528" y="291"/>
                  </a:lnTo>
                  <a:lnTo>
                    <a:pt x="531" y="296"/>
                  </a:lnTo>
                  <a:lnTo>
                    <a:pt x="531" y="296"/>
                  </a:lnTo>
                  <a:lnTo>
                    <a:pt x="534" y="308"/>
                  </a:lnTo>
                  <a:lnTo>
                    <a:pt x="535" y="321"/>
                  </a:lnTo>
                  <a:lnTo>
                    <a:pt x="535" y="328"/>
                  </a:lnTo>
                  <a:lnTo>
                    <a:pt x="534" y="334"/>
                  </a:lnTo>
                  <a:lnTo>
                    <a:pt x="533" y="342"/>
                  </a:lnTo>
                  <a:lnTo>
                    <a:pt x="531" y="348"/>
                  </a:lnTo>
                  <a:lnTo>
                    <a:pt x="531" y="348"/>
                  </a:lnTo>
                  <a:lnTo>
                    <a:pt x="523" y="360"/>
                  </a:lnTo>
                  <a:lnTo>
                    <a:pt x="516" y="372"/>
                  </a:lnTo>
                  <a:lnTo>
                    <a:pt x="499" y="398"/>
                  </a:lnTo>
                  <a:lnTo>
                    <a:pt x="499" y="398"/>
                  </a:lnTo>
                  <a:close/>
                </a:path>
              </a:pathLst>
            </a:custGeom>
            <a:solidFill>
              <a:schemeClr val="bg1"/>
            </a:solidFill>
            <a:ln>
              <a:noFill/>
            </a:ln>
          </p:spPr>
          <p:txBody>
            <a:bodyPr/>
            <a:lstStyle/>
            <a:p>
              <a:pPr fontAlgn="auto">
                <a:spcBef>
                  <a:spcPts val="0"/>
                </a:spcBef>
                <a:spcAft>
                  <a:spcPts val="0"/>
                </a:spcAft>
                <a:defRPr/>
              </a:pPr>
              <a:endParaRPr lang="en-US">
                <a:latin typeface="+mn-lt"/>
                <a:cs typeface="+mn-cs"/>
              </a:endParaRPr>
            </a:p>
          </p:txBody>
        </p:sp>
        <p:sp>
          <p:nvSpPr>
            <p:cNvPr id="9" name="Freeform 9">
              <a:extLst>
                <a:ext uri="{FF2B5EF4-FFF2-40B4-BE49-F238E27FC236}">
                  <a16:creationId xmlns:a16="http://schemas.microsoft.com/office/drawing/2014/main" id="{43608529-6A6F-4E1A-9983-4A30A1E23CB8}"/>
                </a:ext>
              </a:extLst>
            </p:cNvPr>
            <p:cNvSpPr>
              <a:spLocks/>
            </p:cNvSpPr>
            <p:nvPr/>
          </p:nvSpPr>
          <p:spPr bwMode="auto">
            <a:xfrm>
              <a:off x="7666038" y="5300663"/>
              <a:ext cx="169862" cy="195262"/>
            </a:xfrm>
            <a:custGeom>
              <a:avLst/>
              <a:gdLst>
                <a:gd name="T0" fmla="*/ 82 w 107"/>
                <a:gd name="T1" fmla="*/ 2 h 123"/>
                <a:gd name="T2" fmla="*/ 82 w 107"/>
                <a:gd name="T3" fmla="*/ 2 h 123"/>
                <a:gd name="T4" fmla="*/ 76 w 107"/>
                <a:gd name="T5" fmla="*/ 16 h 123"/>
                <a:gd name="T6" fmla="*/ 71 w 107"/>
                <a:gd name="T7" fmla="*/ 30 h 123"/>
                <a:gd name="T8" fmla="*/ 69 w 107"/>
                <a:gd name="T9" fmla="*/ 38 h 123"/>
                <a:gd name="T10" fmla="*/ 65 w 107"/>
                <a:gd name="T11" fmla="*/ 44 h 123"/>
                <a:gd name="T12" fmla="*/ 61 w 107"/>
                <a:gd name="T13" fmla="*/ 51 h 123"/>
                <a:gd name="T14" fmla="*/ 55 w 107"/>
                <a:gd name="T15" fmla="*/ 57 h 123"/>
                <a:gd name="T16" fmla="*/ 55 w 107"/>
                <a:gd name="T17" fmla="*/ 57 h 123"/>
                <a:gd name="T18" fmla="*/ 49 w 107"/>
                <a:gd name="T19" fmla="*/ 62 h 123"/>
                <a:gd name="T20" fmla="*/ 42 w 107"/>
                <a:gd name="T21" fmla="*/ 67 h 123"/>
                <a:gd name="T22" fmla="*/ 28 w 107"/>
                <a:gd name="T23" fmla="*/ 72 h 123"/>
                <a:gd name="T24" fmla="*/ 22 w 107"/>
                <a:gd name="T25" fmla="*/ 75 h 123"/>
                <a:gd name="T26" fmla="*/ 16 w 107"/>
                <a:gd name="T27" fmla="*/ 78 h 123"/>
                <a:gd name="T28" fmla="*/ 11 w 107"/>
                <a:gd name="T29" fmla="*/ 83 h 123"/>
                <a:gd name="T30" fmla="*/ 6 w 107"/>
                <a:gd name="T31" fmla="*/ 89 h 123"/>
                <a:gd name="T32" fmla="*/ 6 w 107"/>
                <a:gd name="T33" fmla="*/ 89 h 123"/>
                <a:gd name="T34" fmla="*/ 0 w 107"/>
                <a:gd name="T35" fmla="*/ 100 h 123"/>
                <a:gd name="T36" fmla="*/ 0 w 107"/>
                <a:gd name="T37" fmla="*/ 104 h 123"/>
                <a:gd name="T38" fmla="*/ 1 w 107"/>
                <a:gd name="T39" fmla="*/ 105 h 123"/>
                <a:gd name="T40" fmla="*/ 7 w 107"/>
                <a:gd name="T41" fmla="*/ 108 h 123"/>
                <a:gd name="T42" fmla="*/ 12 w 107"/>
                <a:gd name="T43" fmla="*/ 110 h 123"/>
                <a:gd name="T44" fmla="*/ 18 w 107"/>
                <a:gd name="T45" fmla="*/ 114 h 123"/>
                <a:gd name="T46" fmla="*/ 18 w 107"/>
                <a:gd name="T47" fmla="*/ 114 h 123"/>
                <a:gd name="T48" fmla="*/ 24 w 107"/>
                <a:gd name="T49" fmla="*/ 118 h 123"/>
                <a:gd name="T50" fmla="*/ 29 w 107"/>
                <a:gd name="T51" fmla="*/ 121 h 123"/>
                <a:gd name="T52" fmla="*/ 34 w 107"/>
                <a:gd name="T53" fmla="*/ 123 h 123"/>
                <a:gd name="T54" fmla="*/ 39 w 107"/>
                <a:gd name="T55" fmla="*/ 123 h 123"/>
                <a:gd name="T56" fmla="*/ 43 w 107"/>
                <a:gd name="T57" fmla="*/ 120 h 123"/>
                <a:gd name="T58" fmla="*/ 48 w 107"/>
                <a:gd name="T59" fmla="*/ 118 h 123"/>
                <a:gd name="T60" fmla="*/ 53 w 107"/>
                <a:gd name="T61" fmla="*/ 113 h 123"/>
                <a:gd name="T62" fmla="*/ 58 w 107"/>
                <a:gd name="T63" fmla="*/ 105 h 123"/>
                <a:gd name="T64" fmla="*/ 58 w 107"/>
                <a:gd name="T65" fmla="*/ 105 h 123"/>
                <a:gd name="T66" fmla="*/ 64 w 107"/>
                <a:gd name="T67" fmla="*/ 93 h 123"/>
                <a:gd name="T68" fmla="*/ 66 w 107"/>
                <a:gd name="T69" fmla="*/ 84 h 123"/>
                <a:gd name="T70" fmla="*/ 67 w 107"/>
                <a:gd name="T71" fmla="*/ 80 h 123"/>
                <a:gd name="T72" fmla="*/ 72 w 107"/>
                <a:gd name="T73" fmla="*/ 73 h 123"/>
                <a:gd name="T74" fmla="*/ 72 w 107"/>
                <a:gd name="T75" fmla="*/ 73 h 123"/>
                <a:gd name="T76" fmla="*/ 81 w 107"/>
                <a:gd name="T77" fmla="*/ 64 h 123"/>
                <a:gd name="T78" fmla="*/ 92 w 107"/>
                <a:gd name="T79" fmla="*/ 51 h 123"/>
                <a:gd name="T80" fmla="*/ 102 w 107"/>
                <a:gd name="T81" fmla="*/ 38 h 123"/>
                <a:gd name="T82" fmla="*/ 104 w 107"/>
                <a:gd name="T83" fmla="*/ 30 h 123"/>
                <a:gd name="T84" fmla="*/ 107 w 107"/>
                <a:gd name="T85" fmla="*/ 24 h 123"/>
                <a:gd name="T86" fmla="*/ 107 w 107"/>
                <a:gd name="T87" fmla="*/ 24 h 123"/>
                <a:gd name="T88" fmla="*/ 107 w 107"/>
                <a:gd name="T89" fmla="*/ 18 h 123"/>
                <a:gd name="T90" fmla="*/ 104 w 107"/>
                <a:gd name="T91" fmla="*/ 12 h 123"/>
                <a:gd name="T92" fmla="*/ 101 w 107"/>
                <a:gd name="T93" fmla="*/ 7 h 123"/>
                <a:gd name="T94" fmla="*/ 97 w 107"/>
                <a:gd name="T95" fmla="*/ 3 h 123"/>
                <a:gd name="T96" fmla="*/ 92 w 107"/>
                <a:gd name="T97" fmla="*/ 1 h 123"/>
                <a:gd name="T98" fmla="*/ 88 w 107"/>
                <a:gd name="T99" fmla="*/ 0 h 123"/>
                <a:gd name="T100" fmla="*/ 85 w 107"/>
                <a:gd name="T101" fmla="*/ 0 h 123"/>
                <a:gd name="T102" fmla="*/ 82 w 107"/>
                <a:gd name="T103" fmla="*/ 2 h 123"/>
                <a:gd name="T104" fmla="*/ 82 w 107"/>
                <a:gd name="T105" fmla="*/ 2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07" h="123">
                  <a:moveTo>
                    <a:pt x="82" y="2"/>
                  </a:moveTo>
                  <a:lnTo>
                    <a:pt x="82" y="2"/>
                  </a:lnTo>
                  <a:lnTo>
                    <a:pt x="76" y="16"/>
                  </a:lnTo>
                  <a:lnTo>
                    <a:pt x="71" y="30"/>
                  </a:lnTo>
                  <a:lnTo>
                    <a:pt x="69" y="38"/>
                  </a:lnTo>
                  <a:lnTo>
                    <a:pt x="65" y="44"/>
                  </a:lnTo>
                  <a:lnTo>
                    <a:pt x="61" y="51"/>
                  </a:lnTo>
                  <a:lnTo>
                    <a:pt x="55" y="57"/>
                  </a:lnTo>
                  <a:lnTo>
                    <a:pt x="55" y="57"/>
                  </a:lnTo>
                  <a:lnTo>
                    <a:pt x="49" y="62"/>
                  </a:lnTo>
                  <a:lnTo>
                    <a:pt x="42" y="67"/>
                  </a:lnTo>
                  <a:lnTo>
                    <a:pt x="28" y="72"/>
                  </a:lnTo>
                  <a:lnTo>
                    <a:pt x="22" y="75"/>
                  </a:lnTo>
                  <a:lnTo>
                    <a:pt x="16" y="78"/>
                  </a:lnTo>
                  <a:lnTo>
                    <a:pt x="11" y="83"/>
                  </a:lnTo>
                  <a:lnTo>
                    <a:pt x="6" y="89"/>
                  </a:lnTo>
                  <a:lnTo>
                    <a:pt x="6" y="89"/>
                  </a:lnTo>
                  <a:lnTo>
                    <a:pt x="0" y="100"/>
                  </a:lnTo>
                  <a:lnTo>
                    <a:pt x="0" y="104"/>
                  </a:lnTo>
                  <a:lnTo>
                    <a:pt x="1" y="105"/>
                  </a:lnTo>
                  <a:lnTo>
                    <a:pt x="7" y="108"/>
                  </a:lnTo>
                  <a:lnTo>
                    <a:pt x="12" y="110"/>
                  </a:lnTo>
                  <a:lnTo>
                    <a:pt x="18" y="114"/>
                  </a:lnTo>
                  <a:lnTo>
                    <a:pt x="18" y="114"/>
                  </a:lnTo>
                  <a:lnTo>
                    <a:pt x="24" y="118"/>
                  </a:lnTo>
                  <a:lnTo>
                    <a:pt x="29" y="121"/>
                  </a:lnTo>
                  <a:lnTo>
                    <a:pt x="34" y="123"/>
                  </a:lnTo>
                  <a:lnTo>
                    <a:pt x="39" y="123"/>
                  </a:lnTo>
                  <a:lnTo>
                    <a:pt x="43" y="120"/>
                  </a:lnTo>
                  <a:lnTo>
                    <a:pt x="48" y="118"/>
                  </a:lnTo>
                  <a:lnTo>
                    <a:pt x="53" y="113"/>
                  </a:lnTo>
                  <a:lnTo>
                    <a:pt x="58" y="105"/>
                  </a:lnTo>
                  <a:lnTo>
                    <a:pt x="58" y="105"/>
                  </a:lnTo>
                  <a:lnTo>
                    <a:pt x="64" y="93"/>
                  </a:lnTo>
                  <a:lnTo>
                    <a:pt x="66" y="84"/>
                  </a:lnTo>
                  <a:lnTo>
                    <a:pt x="67" y="80"/>
                  </a:lnTo>
                  <a:lnTo>
                    <a:pt x="72" y="73"/>
                  </a:lnTo>
                  <a:lnTo>
                    <a:pt x="72" y="73"/>
                  </a:lnTo>
                  <a:lnTo>
                    <a:pt x="81" y="64"/>
                  </a:lnTo>
                  <a:lnTo>
                    <a:pt x="92" y="51"/>
                  </a:lnTo>
                  <a:lnTo>
                    <a:pt x="102" y="38"/>
                  </a:lnTo>
                  <a:lnTo>
                    <a:pt x="104" y="30"/>
                  </a:lnTo>
                  <a:lnTo>
                    <a:pt x="107" y="24"/>
                  </a:lnTo>
                  <a:lnTo>
                    <a:pt x="107" y="24"/>
                  </a:lnTo>
                  <a:lnTo>
                    <a:pt x="107" y="18"/>
                  </a:lnTo>
                  <a:lnTo>
                    <a:pt x="104" y="12"/>
                  </a:lnTo>
                  <a:lnTo>
                    <a:pt x="101" y="7"/>
                  </a:lnTo>
                  <a:lnTo>
                    <a:pt x="97" y="3"/>
                  </a:lnTo>
                  <a:lnTo>
                    <a:pt x="92" y="1"/>
                  </a:lnTo>
                  <a:lnTo>
                    <a:pt x="88" y="0"/>
                  </a:lnTo>
                  <a:lnTo>
                    <a:pt x="85" y="0"/>
                  </a:lnTo>
                  <a:lnTo>
                    <a:pt x="82" y="2"/>
                  </a:lnTo>
                  <a:lnTo>
                    <a:pt x="82" y="2"/>
                  </a:lnTo>
                  <a:close/>
                </a:path>
              </a:pathLst>
            </a:custGeom>
            <a:solidFill>
              <a:schemeClr val="bg1"/>
            </a:solidFill>
            <a:ln>
              <a:noFill/>
            </a:ln>
          </p:spPr>
          <p:txBody>
            <a:bodyPr/>
            <a:lstStyle/>
            <a:p>
              <a:pPr fontAlgn="auto">
                <a:spcBef>
                  <a:spcPts val="0"/>
                </a:spcBef>
                <a:spcAft>
                  <a:spcPts val="0"/>
                </a:spcAft>
                <a:defRPr/>
              </a:pPr>
              <a:endParaRPr lang="en-US">
                <a:latin typeface="+mn-lt"/>
                <a:cs typeface="+mn-cs"/>
              </a:endParaRPr>
            </a:p>
          </p:txBody>
        </p:sp>
        <p:sp>
          <p:nvSpPr>
            <p:cNvPr id="10" name="Freeform 10">
              <a:extLst>
                <a:ext uri="{FF2B5EF4-FFF2-40B4-BE49-F238E27FC236}">
                  <a16:creationId xmlns:a16="http://schemas.microsoft.com/office/drawing/2014/main" id="{4C67FE53-7A87-4075-A69C-27A1C8B8FDB3}"/>
                </a:ext>
              </a:extLst>
            </p:cNvPr>
            <p:cNvSpPr>
              <a:spLocks/>
            </p:cNvSpPr>
            <p:nvPr/>
          </p:nvSpPr>
          <p:spPr bwMode="auto">
            <a:xfrm>
              <a:off x="7797800" y="5124450"/>
              <a:ext cx="139700" cy="200025"/>
            </a:xfrm>
            <a:custGeom>
              <a:avLst/>
              <a:gdLst>
                <a:gd name="T0" fmla="*/ 48 w 88"/>
                <a:gd name="T1" fmla="*/ 124 h 126"/>
                <a:gd name="T2" fmla="*/ 43 w 88"/>
                <a:gd name="T3" fmla="*/ 124 h 126"/>
                <a:gd name="T4" fmla="*/ 41 w 88"/>
                <a:gd name="T5" fmla="*/ 121 h 126"/>
                <a:gd name="T6" fmla="*/ 35 w 88"/>
                <a:gd name="T7" fmla="*/ 108 h 126"/>
                <a:gd name="T8" fmla="*/ 32 w 88"/>
                <a:gd name="T9" fmla="*/ 105 h 126"/>
                <a:gd name="T10" fmla="*/ 20 w 88"/>
                <a:gd name="T11" fmla="*/ 95 h 126"/>
                <a:gd name="T12" fmla="*/ 19 w 88"/>
                <a:gd name="T13" fmla="*/ 91 h 126"/>
                <a:gd name="T14" fmla="*/ 24 w 88"/>
                <a:gd name="T15" fmla="*/ 83 h 126"/>
                <a:gd name="T16" fmla="*/ 34 w 88"/>
                <a:gd name="T17" fmla="*/ 70 h 126"/>
                <a:gd name="T18" fmla="*/ 36 w 88"/>
                <a:gd name="T19" fmla="*/ 63 h 126"/>
                <a:gd name="T20" fmla="*/ 32 w 88"/>
                <a:gd name="T21" fmla="*/ 52 h 126"/>
                <a:gd name="T22" fmla="*/ 29 w 88"/>
                <a:gd name="T23" fmla="*/ 43 h 126"/>
                <a:gd name="T24" fmla="*/ 9 w 88"/>
                <a:gd name="T25" fmla="*/ 14 h 126"/>
                <a:gd name="T26" fmla="*/ 0 w 88"/>
                <a:gd name="T27" fmla="*/ 2 h 126"/>
                <a:gd name="T28" fmla="*/ 2 w 88"/>
                <a:gd name="T29" fmla="*/ 0 h 126"/>
                <a:gd name="T30" fmla="*/ 11 w 88"/>
                <a:gd name="T31" fmla="*/ 3 h 126"/>
                <a:gd name="T32" fmla="*/ 21 w 88"/>
                <a:gd name="T33" fmla="*/ 11 h 126"/>
                <a:gd name="T34" fmla="*/ 31 w 88"/>
                <a:gd name="T35" fmla="*/ 22 h 126"/>
                <a:gd name="T36" fmla="*/ 42 w 88"/>
                <a:gd name="T37" fmla="*/ 41 h 126"/>
                <a:gd name="T38" fmla="*/ 48 w 88"/>
                <a:gd name="T39" fmla="*/ 49 h 126"/>
                <a:gd name="T40" fmla="*/ 48 w 88"/>
                <a:gd name="T41" fmla="*/ 54 h 126"/>
                <a:gd name="T42" fmla="*/ 48 w 88"/>
                <a:gd name="T43" fmla="*/ 63 h 126"/>
                <a:gd name="T44" fmla="*/ 53 w 88"/>
                <a:gd name="T45" fmla="*/ 67 h 126"/>
                <a:gd name="T46" fmla="*/ 58 w 88"/>
                <a:gd name="T47" fmla="*/ 67 h 126"/>
                <a:gd name="T48" fmla="*/ 73 w 88"/>
                <a:gd name="T49" fmla="*/ 64 h 126"/>
                <a:gd name="T50" fmla="*/ 86 w 88"/>
                <a:gd name="T51" fmla="*/ 62 h 126"/>
                <a:gd name="T52" fmla="*/ 88 w 88"/>
                <a:gd name="T53" fmla="*/ 63 h 126"/>
                <a:gd name="T54" fmla="*/ 84 w 88"/>
                <a:gd name="T55" fmla="*/ 78 h 126"/>
                <a:gd name="T56" fmla="*/ 79 w 88"/>
                <a:gd name="T57" fmla="*/ 87 h 126"/>
                <a:gd name="T58" fmla="*/ 68 w 88"/>
                <a:gd name="T59" fmla="*/ 106 h 126"/>
                <a:gd name="T60" fmla="*/ 52 w 88"/>
                <a:gd name="T61" fmla="*/ 121 h 126"/>
                <a:gd name="T62" fmla="*/ 48 w 88"/>
                <a:gd name="T63" fmla="*/ 124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88" h="126">
                  <a:moveTo>
                    <a:pt x="48" y="124"/>
                  </a:moveTo>
                  <a:lnTo>
                    <a:pt x="48" y="124"/>
                  </a:lnTo>
                  <a:lnTo>
                    <a:pt x="45" y="126"/>
                  </a:lnTo>
                  <a:lnTo>
                    <a:pt x="43" y="124"/>
                  </a:lnTo>
                  <a:lnTo>
                    <a:pt x="41" y="123"/>
                  </a:lnTo>
                  <a:lnTo>
                    <a:pt x="41" y="121"/>
                  </a:lnTo>
                  <a:lnTo>
                    <a:pt x="37" y="112"/>
                  </a:lnTo>
                  <a:lnTo>
                    <a:pt x="35" y="108"/>
                  </a:lnTo>
                  <a:lnTo>
                    <a:pt x="32" y="105"/>
                  </a:lnTo>
                  <a:lnTo>
                    <a:pt x="32" y="105"/>
                  </a:lnTo>
                  <a:lnTo>
                    <a:pt x="25" y="99"/>
                  </a:lnTo>
                  <a:lnTo>
                    <a:pt x="20" y="95"/>
                  </a:lnTo>
                  <a:lnTo>
                    <a:pt x="19" y="94"/>
                  </a:lnTo>
                  <a:lnTo>
                    <a:pt x="19" y="91"/>
                  </a:lnTo>
                  <a:lnTo>
                    <a:pt x="24" y="83"/>
                  </a:lnTo>
                  <a:lnTo>
                    <a:pt x="24" y="83"/>
                  </a:lnTo>
                  <a:lnTo>
                    <a:pt x="31" y="74"/>
                  </a:lnTo>
                  <a:lnTo>
                    <a:pt x="34" y="70"/>
                  </a:lnTo>
                  <a:lnTo>
                    <a:pt x="36" y="67"/>
                  </a:lnTo>
                  <a:lnTo>
                    <a:pt x="36" y="63"/>
                  </a:lnTo>
                  <a:lnTo>
                    <a:pt x="36" y="58"/>
                  </a:lnTo>
                  <a:lnTo>
                    <a:pt x="32" y="52"/>
                  </a:lnTo>
                  <a:lnTo>
                    <a:pt x="29" y="43"/>
                  </a:lnTo>
                  <a:lnTo>
                    <a:pt x="29" y="43"/>
                  </a:lnTo>
                  <a:lnTo>
                    <a:pt x="18" y="26"/>
                  </a:lnTo>
                  <a:lnTo>
                    <a:pt x="9" y="14"/>
                  </a:lnTo>
                  <a:lnTo>
                    <a:pt x="3" y="6"/>
                  </a:lnTo>
                  <a:lnTo>
                    <a:pt x="0" y="2"/>
                  </a:lnTo>
                  <a:lnTo>
                    <a:pt x="0" y="2"/>
                  </a:lnTo>
                  <a:lnTo>
                    <a:pt x="2" y="0"/>
                  </a:lnTo>
                  <a:lnTo>
                    <a:pt x="4" y="0"/>
                  </a:lnTo>
                  <a:lnTo>
                    <a:pt x="11" y="3"/>
                  </a:lnTo>
                  <a:lnTo>
                    <a:pt x="16" y="6"/>
                  </a:lnTo>
                  <a:lnTo>
                    <a:pt x="21" y="11"/>
                  </a:lnTo>
                  <a:lnTo>
                    <a:pt x="26" y="16"/>
                  </a:lnTo>
                  <a:lnTo>
                    <a:pt x="31" y="22"/>
                  </a:lnTo>
                  <a:lnTo>
                    <a:pt x="31" y="22"/>
                  </a:lnTo>
                  <a:lnTo>
                    <a:pt x="42" y="41"/>
                  </a:lnTo>
                  <a:lnTo>
                    <a:pt x="48" y="49"/>
                  </a:lnTo>
                  <a:lnTo>
                    <a:pt x="48" y="49"/>
                  </a:lnTo>
                  <a:lnTo>
                    <a:pt x="49" y="52"/>
                  </a:lnTo>
                  <a:lnTo>
                    <a:pt x="48" y="54"/>
                  </a:lnTo>
                  <a:lnTo>
                    <a:pt x="47" y="60"/>
                  </a:lnTo>
                  <a:lnTo>
                    <a:pt x="48" y="63"/>
                  </a:lnTo>
                  <a:lnTo>
                    <a:pt x="49" y="65"/>
                  </a:lnTo>
                  <a:lnTo>
                    <a:pt x="53" y="67"/>
                  </a:lnTo>
                  <a:lnTo>
                    <a:pt x="58" y="67"/>
                  </a:lnTo>
                  <a:lnTo>
                    <a:pt x="58" y="67"/>
                  </a:lnTo>
                  <a:lnTo>
                    <a:pt x="65" y="67"/>
                  </a:lnTo>
                  <a:lnTo>
                    <a:pt x="73" y="64"/>
                  </a:lnTo>
                  <a:lnTo>
                    <a:pt x="83" y="62"/>
                  </a:lnTo>
                  <a:lnTo>
                    <a:pt x="86" y="62"/>
                  </a:lnTo>
                  <a:lnTo>
                    <a:pt x="86" y="62"/>
                  </a:lnTo>
                  <a:lnTo>
                    <a:pt x="88" y="63"/>
                  </a:lnTo>
                  <a:lnTo>
                    <a:pt x="86" y="69"/>
                  </a:lnTo>
                  <a:lnTo>
                    <a:pt x="84" y="78"/>
                  </a:lnTo>
                  <a:lnTo>
                    <a:pt x="84" y="78"/>
                  </a:lnTo>
                  <a:lnTo>
                    <a:pt x="79" y="87"/>
                  </a:lnTo>
                  <a:lnTo>
                    <a:pt x="74" y="97"/>
                  </a:lnTo>
                  <a:lnTo>
                    <a:pt x="68" y="106"/>
                  </a:lnTo>
                  <a:lnTo>
                    <a:pt x="62" y="112"/>
                  </a:lnTo>
                  <a:lnTo>
                    <a:pt x="52" y="121"/>
                  </a:lnTo>
                  <a:lnTo>
                    <a:pt x="48" y="124"/>
                  </a:lnTo>
                  <a:lnTo>
                    <a:pt x="48" y="124"/>
                  </a:lnTo>
                  <a:close/>
                </a:path>
              </a:pathLst>
            </a:custGeom>
            <a:solidFill>
              <a:schemeClr val="bg1"/>
            </a:solidFill>
            <a:ln>
              <a:noFill/>
            </a:ln>
          </p:spPr>
          <p:txBody>
            <a:bodyPr/>
            <a:lstStyle/>
            <a:p>
              <a:pPr fontAlgn="auto">
                <a:spcBef>
                  <a:spcPts val="0"/>
                </a:spcBef>
                <a:spcAft>
                  <a:spcPts val="0"/>
                </a:spcAft>
                <a:defRPr/>
              </a:pPr>
              <a:endParaRPr lang="en-US">
                <a:latin typeface="+mn-lt"/>
                <a:cs typeface="+mn-cs"/>
              </a:endParaRPr>
            </a:p>
          </p:txBody>
        </p:sp>
        <p:sp>
          <p:nvSpPr>
            <p:cNvPr id="11" name="Freeform 11">
              <a:extLst>
                <a:ext uri="{FF2B5EF4-FFF2-40B4-BE49-F238E27FC236}">
                  <a16:creationId xmlns:a16="http://schemas.microsoft.com/office/drawing/2014/main" id="{44C13A5B-E434-4C77-97FD-5F5E69D60C1A}"/>
                </a:ext>
              </a:extLst>
            </p:cNvPr>
            <p:cNvSpPr>
              <a:spLocks/>
            </p:cNvSpPr>
            <p:nvPr/>
          </p:nvSpPr>
          <p:spPr bwMode="auto">
            <a:xfrm>
              <a:off x="5273675" y="4497388"/>
              <a:ext cx="161925" cy="347662"/>
            </a:xfrm>
            <a:custGeom>
              <a:avLst/>
              <a:gdLst>
                <a:gd name="T0" fmla="*/ 86 w 102"/>
                <a:gd name="T1" fmla="*/ 5 h 219"/>
                <a:gd name="T2" fmla="*/ 99 w 102"/>
                <a:gd name="T3" fmla="*/ 33 h 219"/>
                <a:gd name="T4" fmla="*/ 102 w 102"/>
                <a:gd name="T5" fmla="*/ 47 h 219"/>
                <a:gd name="T6" fmla="*/ 98 w 102"/>
                <a:gd name="T7" fmla="*/ 63 h 219"/>
                <a:gd name="T8" fmla="*/ 89 w 102"/>
                <a:gd name="T9" fmla="*/ 81 h 219"/>
                <a:gd name="T10" fmla="*/ 72 w 102"/>
                <a:gd name="T11" fmla="*/ 127 h 219"/>
                <a:gd name="T12" fmla="*/ 66 w 102"/>
                <a:gd name="T13" fmla="*/ 155 h 219"/>
                <a:gd name="T14" fmla="*/ 61 w 102"/>
                <a:gd name="T15" fmla="*/ 182 h 219"/>
                <a:gd name="T16" fmla="*/ 55 w 102"/>
                <a:gd name="T17" fmla="*/ 201 h 219"/>
                <a:gd name="T18" fmla="*/ 45 w 102"/>
                <a:gd name="T19" fmla="*/ 215 h 219"/>
                <a:gd name="T20" fmla="*/ 31 w 102"/>
                <a:gd name="T21" fmla="*/ 219 h 219"/>
                <a:gd name="T22" fmla="*/ 23 w 102"/>
                <a:gd name="T23" fmla="*/ 219 h 219"/>
                <a:gd name="T24" fmla="*/ 13 w 102"/>
                <a:gd name="T25" fmla="*/ 212 h 219"/>
                <a:gd name="T26" fmla="*/ 10 w 102"/>
                <a:gd name="T27" fmla="*/ 203 h 219"/>
                <a:gd name="T28" fmla="*/ 6 w 102"/>
                <a:gd name="T29" fmla="*/ 183 h 219"/>
                <a:gd name="T30" fmla="*/ 2 w 102"/>
                <a:gd name="T31" fmla="*/ 172 h 219"/>
                <a:gd name="T32" fmla="*/ 0 w 102"/>
                <a:gd name="T33" fmla="*/ 157 h 219"/>
                <a:gd name="T34" fmla="*/ 2 w 102"/>
                <a:gd name="T35" fmla="*/ 147 h 219"/>
                <a:gd name="T36" fmla="*/ 6 w 102"/>
                <a:gd name="T37" fmla="*/ 140 h 219"/>
                <a:gd name="T38" fmla="*/ 16 w 102"/>
                <a:gd name="T39" fmla="*/ 125 h 219"/>
                <a:gd name="T40" fmla="*/ 17 w 102"/>
                <a:gd name="T41" fmla="*/ 118 h 219"/>
                <a:gd name="T42" fmla="*/ 11 w 102"/>
                <a:gd name="T43" fmla="*/ 101 h 219"/>
                <a:gd name="T44" fmla="*/ 8 w 102"/>
                <a:gd name="T45" fmla="*/ 92 h 219"/>
                <a:gd name="T46" fmla="*/ 11 w 102"/>
                <a:gd name="T47" fmla="*/ 77 h 219"/>
                <a:gd name="T48" fmla="*/ 19 w 102"/>
                <a:gd name="T49" fmla="*/ 65 h 219"/>
                <a:gd name="T50" fmla="*/ 32 w 102"/>
                <a:gd name="T51" fmla="*/ 58 h 219"/>
                <a:gd name="T52" fmla="*/ 37 w 102"/>
                <a:gd name="T53" fmla="*/ 57 h 219"/>
                <a:gd name="T54" fmla="*/ 49 w 102"/>
                <a:gd name="T55" fmla="*/ 54 h 219"/>
                <a:gd name="T56" fmla="*/ 60 w 102"/>
                <a:gd name="T57" fmla="*/ 49 h 219"/>
                <a:gd name="T58" fmla="*/ 70 w 102"/>
                <a:gd name="T59" fmla="*/ 41 h 219"/>
                <a:gd name="T60" fmla="*/ 72 w 102"/>
                <a:gd name="T61" fmla="*/ 32 h 219"/>
                <a:gd name="T62" fmla="*/ 73 w 102"/>
                <a:gd name="T63" fmla="*/ 20 h 219"/>
                <a:gd name="T64" fmla="*/ 78 w 102"/>
                <a:gd name="T65" fmla="*/ 3 h 219"/>
                <a:gd name="T66" fmla="*/ 81 w 102"/>
                <a:gd name="T67" fmla="*/ 0 h 219"/>
                <a:gd name="T68" fmla="*/ 86 w 102"/>
                <a:gd name="T69" fmla="*/ 5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02" h="219">
                  <a:moveTo>
                    <a:pt x="86" y="5"/>
                  </a:moveTo>
                  <a:lnTo>
                    <a:pt x="86" y="5"/>
                  </a:lnTo>
                  <a:lnTo>
                    <a:pt x="93" y="20"/>
                  </a:lnTo>
                  <a:lnTo>
                    <a:pt x="99" y="33"/>
                  </a:lnTo>
                  <a:lnTo>
                    <a:pt x="100" y="39"/>
                  </a:lnTo>
                  <a:lnTo>
                    <a:pt x="102" y="47"/>
                  </a:lnTo>
                  <a:lnTo>
                    <a:pt x="100" y="54"/>
                  </a:lnTo>
                  <a:lnTo>
                    <a:pt x="98" y="63"/>
                  </a:lnTo>
                  <a:lnTo>
                    <a:pt x="98" y="63"/>
                  </a:lnTo>
                  <a:lnTo>
                    <a:pt x="89" y="81"/>
                  </a:lnTo>
                  <a:lnTo>
                    <a:pt x="81" y="102"/>
                  </a:lnTo>
                  <a:lnTo>
                    <a:pt x="72" y="127"/>
                  </a:lnTo>
                  <a:lnTo>
                    <a:pt x="69" y="140"/>
                  </a:lnTo>
                  <a:lnTo>
                    <a:pt x="66" y="155"/>
                  </a:lnTo>
                  <a:lnTo>
                    <a:pt x="66" y="155"/>
                  </a:lnTo>
                  <a:lnTo>
                    <a:pt x="61" y="182"/>
                  </a:lnTo>
                  <a:lnTo>
                    <a:pt x="59" y="193"/>
                  </a:lnTo>
                  <a:lnTo>
                    <a:pt x="55" y="201"/>
                  </a:lnTo>
                  <a:lnTo>
                    <a:pt x="50" y="209"/>
                  </a:lnTo>
                  <a:lnTo>
                    <a:pt x="45" y="215"/>
                  </a:lnTo>
                  <a:lnTo>
                    <a:pt x="39" y="217"/>
                  </a:lnTo>
                  <a:lnTo>
                    <a:pt x="31" y="219"/>
                  </a:lnTo>
                  <a:lnTo>
                    <a:pt x="31" y="219"/>
                  </a:lnTo>
                  <a:lnTo>
                    <a:pt x="23" y="219"/>
                  </a:lnTo>
                  <a:lnTo>
                    <a:pt x="17" y="216"/>
                  </a:lnTo>
                  <a:lnTo>
                    <a:pt x="13" y="212"/>
                  </a:lnTo>
                  <a:lnTo>
                    <a:pt x="11" y="209"/>
                  </a:lnTo>
                  <a:lnTo>
                    <a:pt x="10" y="203"/>
                  </a:lnTo>
                  <a:lnTo>
                    <a:pt x="8" y="197"/>
                  </a:lnTo>
                  <a:lnTo>
                    <a:pt x="6" y="183"/>
                  </a:lnTo>
                  <a:lnTo>
                    <a:pt x="6" y="183"/>
                  </a:lnTo>
                  <a:lnTo>
                    <a:pt x="2" y="172"/>
                  </a:lnTo>
                  <a:lnTo>
                    <a:pt x="0" y="162"/>
                  </a:lnTo>
                  <a:lnTo>
                    <a:pt x="0" y="157"/>
                  </a:lnTo>
                  <a:lnTo>
                    <a:pt x="1" y="152"/>
                  </a:lnTo>
                  <a:lnTo>
                    <a:pt x="2" y="147"/>
                  </a:lnTo>
                  <a:lnTo>
                    <a:pt x="6" y="140"/>
                  </a:lnTo>
                  <a:lnTo>
                    <a:pt x="6" y="140"/>
                  </a:lnTo>
                  <a:lnTo>
                    <a:pt x="13" y="129"/>
                  </a:lnTo>
                  <a:lnTo>
                    <a:pt x="16" y="125"/>
                  </a:lnTo>
                  <a:lnTo>
                    <a:pt x="17" y="122"/>
                  </a:lnTo>
                  <a:lnTo>
                    <a:pt x="17" y="118"/>
                  </a:lnTo>
                  <a:lnTo>
                    <a:pt x="17" y="114"/>
                  </a:lnTo>
                  <a:lnTo>
                    <a:pt x="11" y="101"/>
                  </a:lnTo>
                  <a:lnTo>
                    <a:pt x="11" y="101"/>
                  </a:lnTo>
                  <a:lnTo>
                    <a:pt x="8" y="92"/>
                  </a:lnTo>
                  <a:lnTo>
                    <a:pt x="8" y="85"/>
                  </a:lnTo>
                  <a:lnTo>
                    <a:pt x="11" y="77"/>
                  </a:lnTo>
                  <a:lnTo>
                    <a:pt x="15" y="70"/>
                  </a:lnTo>
                  <a:lnTo>
                    <a:pt x="19" y="65"/>
                  </a:lnTo>
                  <a:lnTo>
                    <a:pt x="26" y="60"/>
                  </a:lnTo>
                  <a:lnTo>
                    <a:pt x="32" y="58"/>
                  </a:lnTo>
                  <a:lnTo>
                    <a:pt x="37" y="57"/>
                  </a:lnTo>
                  <a:lnTo>
                    <a:pt x="37" y="57"/>
                  </a:lnTo>
                  <a:lnTo>
                    <a:pt x="43" y="57"/>
                  </a:lnTo>
                  <a:lnTo>
                    <a:pt x="49" y="54"/>
                  </a:lnTo>
                  <a:lnTo>
                    <a:pt x="55" y="52"/>
                  </a:lnTo>
                  <a:lnTo>
                    <a:pt x="60" y="49"/>
                  </a:lnTo>
                  <a:lnTo>
                    <a:pt x="65" y="46"/>
                  </a:lnTo>
                  <a:lnTo>
                    <a:pt x="70" y="41"/>
                  </a:lnTo>
                  <a:lnTo>
                    <a:pt x="72" y="37"/>
                  </a:lnTo>
                  <a:lnTo>
                    <a:pt x="72" y="32"/>
                  </a:lnTo>
                  <a:lnTo>
                    <a:pt x="72" y="32"/>
                  </a:lnTo>
                  <a:lnTo>
                    <a:pt x="73" y="20"/>
                  </a:lnTo>
                  <a:lnTo>
                    <a:pt x="76" y="7"/>
                  </a:lnTo>
                  <a:lnTo>
                    <a:pt x="78" y="3"/>
                  </a:lnTo>
                  <a:lnTo>
                    <a:pt x="80" y="0"/>
                  </a:lnTo>
                  <a:lnTo>
                    <a:pt x="81" y="0"/>
                  </a:lnTo>
                  <a:lnTo>
                    <a:pt x="82" y="0"/>
                  </a:lnTo>
                  <a:lnTo>
                    <a:pt x="86" y="5"/>
                  </a:lnTo>
                  <a:lnTo>
                    <a:pt x="86" y="5"/>
                  </a:lnTo>
                  <a:close/>
                </a:path>
              </a:pathLst>
            </a:custGeom>
            <a:solidFill>
              <a:schemeClr val="bg1"/>
            </a:solidFill>
            <a:ln>
              <a:noFill/>
            </a:ln>
          </p:spPr>
          <p:txBody>
            <a:bodyPr/>
            <a:lstStyle/>
            <a:p>
              <a:pPr fontAlgn="auto">
                <a:spcBef>
                  <a:spcPts val="0"/>
                </a:spcBef>
                <a:spcAft>
                  <a:spcPts val="0"/>
                </a:spcAft>
                <a:defRPr/>
              </a:pPr>
              <a:endParaRPr lang="en-US">
                <a:latin typeface="+mn-lt"/>
                <a:cs typeface="+mn-cs"/>
              </a:endParaRPr>
            </a:p>
          </p:txBody>
        </p:sp>
        <p:sp>
          <p:nvSpPr>
            <p:cNvPr id="12" name="Freeform 12">
              <a:extLst>
                <a:ext uri="{FF2B5EF4-FFF2-40B4-BE49-F238E27FC236}">
                  <a16:creationId xmlns:a16="http://schemas.microsoft.com/office/drawing/2014/main" id="{79ABA995-E92C-4117-948A-B7413B8C2E63}"/>
                </a:ext>
              </a:extLst>
            </p:cNvPr>
            <p:cNvSpPr>
              <a:spLocks/>
            </p:cNvSpPr>
            <p:nvPr/>
          </p:nvSpPr>
          <p:spPr bwMode="auto">
            <a:xfrm>
              <a:off x="7162800" y="4181475"/>
              <a:ext cx="401637" cy="271462"/>
            </a:xfrm>
            <a:custGeom>
              <a:avLst/>
              <a:gdLst>
                <a:gd name="T0" fmla="*/ 237 w 253"/>
                <a:gd name="T1" fmla="*/ 171 h 171"/>
                <a:gd name="T2" fmla="*/ 221 w 253"/>
                <a:gd name="T3" fmla="*/ 165 h 171"/>
                <a:gd name="T4" fmla="*/ 206 w 253"/>
                <a:gd name="T5" fmla="*/ 149 h 171"/>
                <a:gd name="T6" fmla="*/ 189 w 253"/>
                <a:gd name="T7" fmla="*/ 129 h 171"/>
                <a:gd name="T8" fmla="*/ 172 w 253"/>
                <a:gd name="T9" fmla="*/ 119 h 171"/>
                <a:gd name="T10" fmla="*/ 166 w 253"/>
                <a:gd name="T11" fmla="*/ 123 h 171"/>
                <a:gd name="T12" fmla="*/ 161 w 253"/>
                <a:gd name="T13" fmla="*/ 133 h 171"/>
                <a:gd name="T14" fmla="*/ 149 w 253"/>
                <a:gd name="T15" fmla="*/ 146 h 171"/>
                <a:gd name="T16" fmla="*/ 129 w 253"/>
                <a:gd name="T17" fmla="*/ 146 h 171"/>
                <a:gd name="T18" fmla="*/ 112 w 253"/>
                <a:gd name="T19" fmla="*/ 138 h 171"/>
                <a:gd name="T20" fmla="*/ 106 w 253"/>
                <a:gd name="T21" fmla="*/ 129 h 171"/>
                <a:gd name="T22" fmla="*/ 102 w 253"/>
                <a:gd name="T23" fmla="*/ 119 h 171"/>
                <a:gd name="T24" fmla="*/ 96 w 253"/>
                <a:gd name="T25" fmla="*/ 112 h 171"/>
                <a:gd name="T26" fmla="*/ 94 w 253"/>
                <a:gd name="T27" fmla="*/ 90 h 171"/>
                <a:gd name="T28" fmla="*/ 91 w 253"/>
                <a:gd name="T29" fmla="*/ 79 h 171"/>
                <a:gd name="T30" fmla="*/ 53 w 253"/>
                <a:gd name="T31" fmla="*/ 62 h 171"/>
                <a:gd name="T32" fmla="*/ 40 w 253"/>
                <a:gd name="T33" fmla="*/ 54 h 171"/>
                <a:gd name="T34" fmla="*/ 29 w 253"/>
                <a:gd name="T35" fmla="*/ 51 h 171"/>
                <a:gd name="T36" fmla="*/ 19 w 253"/>
                <a:gd name="T37" fmla="*/ 44 h 171"/>
                <a:gd name="T38" fmla="*/ 19 w 253"/>
                <a:gd name="T39" fmla="*/ 36 h 171"/>
                <a:gd name="T40" fmla="*/ 25 w 253"/>
                <a:gd name="T41" fmla="*/ 29 h 171"/>
                <a:gd name="T42" fmla="*/ 21 w 253"/>
                <a:gd name="T43" fmla="*/ 25 h 171"/>
                <a:gd name="T44" fmla="*/ 6 w 253"/>
                <a:gd name="T45" fmla="*/ 20 h 171"/>
                <a:gd name="T46" fmla="*/ 0 w 253"/>
                <a:gd name="T47" fmla="*/ 11 h 171"/>
                <a:gd name="T48" fmla="*/ 8 w 253"/>
                <a:gd name="T49" fmla="*/ 3 h 171"/>
                <a:gd name="T50" fmla="*/ 21 w 253"/>
                <a:gd name="T51" fmla="*/ 0 h 171"/>
                <a:gd name="T52" fmla="*/ 35 w 253"/>
                <a:gd name="T53" fmla="*/ 4 h 171"/>
                <a:gd name="T54" fmla="*/ 36 w 253"/>
                <a:gd name="T55" fmla="*/ 13 h 171"/>
                <a:gd name="T56" fmla="*/ 35 w 253"/>
                <a:gd name="T57" fmla="*/ 40 h 171"/>
                <a:gd name="T58" fmla="*/ 42 w 253"/>
                <a:gd name="T59" fmla="*/ 49 h 171"/>
                <a:gd name="T60" fmla="*/ 53 w 253"/>
                <a:gd name="T61" fmla="*/ 47 h 171"/>
                <a:gd name="T62" fmla="*/ 74 w 253"/>
                <a:gd name="T63" fmla="*/ 25 h 171"/>
                <a:gd name="T64" fmla="*/ 81 w 253"/>
                <a:gd name="T65" fmla="*/ 19 h 171"/>
                <a:gd name="T66" fmla="*/ 89 w 253"/>
                <a:gd name="T67" fmla="*/ 22 h 171"/>
                <a:gd name="T68" fmla="*/ 103 w 253"/>
                <a:gd name="T69" fmla="*/ 32 h 171"/>
                <a:gd name="T70" fmla="*/ 129 w 253"/>
                <a:gd name="T71" fmla="*/ 35 h 171"/>
                <a:gd name="T72" fmla="*/ 137 w 253"/>
                <a:gd name="T73" fmla="*/ 38 h 171"/>
                <a:gd name="T74" fmla="*/ 144 w 253"/>
                <a:gd name="T75" fmla="*/ 49 h 171"/>
                <a:gd name="T76" fmla="*/ 160 w 253"/>
                <a:gd name="T77" fmla="*/ 56 h 171"/>
                <a:gd name="T78" fmla="*/ 179 w 253"/>
                <a:gd name="T79" fmla="*/ 65 h 171"/>
                <a:gd name="T80" fmla="*/ 192 w 253"/>
                <a:gd name="T81" fmla="*/ 84 h 171"/>
                <a:gd name="T82" fmla="*/ 209 w 253"/>
                <a:gd name="T83" fmla="*/ 97 h 171"/>
                <a:gd name="T84" fmla="*/ 216 w 253"/>
                <a:gd name="T85" fmla="*/ 108 h 171"/>
                <a:gd name="T86" fmla="*/ 214 w 253"/>
                <a:gd name="T87" fmla="*/ 121 h 171"/>
                <a:gd name="T88" fmla="*/ 225 w 253"/>
                <a:gd name="T89" fmla="*/ 141 h 171"/>
                <a:gd name="T90" fmla="*/ 246 w 253"/>
                <a:gd name="T91" fmla="*/ 164 h 171"/>
                <a:gd name="T92" fmla="*/ 253 w 253"/>
                <a:gd name="T93" fmla="*/ 170 h 171"/>
                <a:gd name="T94" fmla="*/ 252 w 253"/>
                <a:gd name="T95" fmla="*/ 171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53" h="171">
                  <a:moveTo>
                    <a:pt x="252" y="171"/>
                  </a:moveTo>
                  <a:lnTo>
                    <a:pt x="252" y="171"/>
                  </a:lnTo>
                  <a:lnTo>
                    <a:pt x="237" y="171"/>
                  </a:lnTo>
                  <a:lnTo>
                    <a:pt x="231" y="170"/>
                  </a:lnTo>
                  <a:lnTo>
                    <a:pt x="226" y="167"/>
                  </a:lnTo>
                  <a:lnTo>
                    <a:pt x="221" y="165"/>
                  </a:lnTo>
                  <a:lnTo>
                    <a:pt x="216" y="161"/>
                  </a:lnTo>
                  <a:lnTo>
                    <a:pt x="211" y="156"/>
                  </a:lnTo>
                  <a:lnTo>
                    <a:pt x="206" y="149"/>
                  </a:lnTo>
                  <a:lnTo>
                    <a:pt x="206" y="149"/>
                  </a:lnTo>
                  <a:lnTo>
                    <a:pt x="195" y="135"/>
                  </a:lnTo>
                  <a:lnTo>
                    <a:pt x="189" y="129"/>
                  </a:lnTo>
                  <a:lnTo>
                    <a:pt x="183" y="123"/>
                  </a:lnTo>
                  <a:lnTo>
                    <a:pt x="178" y="121"/>
                  </a:lnTo>
                  <a:lnTo>
                    <a:pt x="172" y="119"/>
                  </a:lnTo>
                  <a:lnTo>
                    <a:pt x="170" y="119"/>
                  </a:lnTo>
                  <a:lnTo>
                    <a:pt x="168" y="121"/>
                  </a:lnTo>
                  <a:lnTo>
                    <a:pt x="166" y="123"/>
                  </a:lnTo>
                  <a:lnTo>
                    <a:pt x="165" y="127"/>
                  </a:lnTo>
                  <a:lnTo>
                    <a:pt x="165" y="127"/>
                  </a:lnTo>
                  <a:lnTo>
                    <a:pt x="161" y="133"/>
                  </a:lnTo>
                  <a:lnTo>
                    <a:pt x="159" y="139"/>
                  </a:lnTo>
                  <a:lnTo>
                    <a:pt x="154" y="143"/>
                  </a:lnTo>
                  <a:lnTo>
                    <a:pt x="149" y="146"/>
                  </a:lnTo>
                  <a:lnTo>
                    <a:pt x="144" y="148"/>
                  </a:lnTo>
                  <a:lnTo>
                    <a:pt x="138" y="148"/>
                  </a:lnTo>
                  <a:lnTo>
                    <a:pt x="129" y="146"/>
                  </a:lnTo>
                  <a:lnTo>
                    <a:pt x="121" y="143"/>
                  </a:lnTo>
                  <a:lnTo>
                    <a:pt x="121" y="143"/>
                  </a:lnTo>
                  <a:lnTo>
                    <a:pt x="112" y="138"/>
                  </a:lnTo>
                  <a:lnTo>
                    <a:pt x="108" y="134"/>
                  </a:lnTo>
                  <a:lnTo>
                    <a:pt x="106" y="132"/>
                  </a:lnTo>
                  <a:lnTo>
                    <a:pt x="106" y="129"/>
                  </a:lnTo>
                  <a:lnTo>
                    <a:pt x="106" y="124"/>
                  </a:lnTo>
                  <a:lnTo>
                    <a:pt x="105" y="122"/>
                  </a:lnTo>
                  <a:lnTo>
                    <a:pt x="102" y="119"/>
                  </a:lnTo>
                  <a:lnTo>
                    <a:pt x="102" y="119"/>
                  </a:lnTo>
                  <a:lnTo>
                    <a:pt x="98" y="116"/>
                  </a:lnTo>
                  <a:lnTo>
                    <a:pt x="96" y="112"/>
                  </a:lnTo>
                  <a:lnTo>
                    <a:pt x="95" y="106"/>
                  </a:lnTo>
                  <a:lnTo>
                    <a:pt x="94" y="101"/>
                  </a:lnTo>
                  <a:lnTo>
                    <a:pt x="94" y="90"/>
                  </a:lnTo>
                  <a:lnTo>
                    <a:pt x="92" y="81"/>
                  </a:lnTo>
                  <a:lnTo>
                    <a:pt x="92" y="81"/>
                  </a:lnTo>
                  <a:lnTo>
                    <a:pt x="91" y="79"/>
                  </a:lnTo>
                  <a:lnTo>
                    <a:pt x="87" y="76"/>
                  </a:lnTo>
                  <a:lnTo>
                    <a:pt x="79" y="71"/>
                  </a:lnTo>
                  <a:lnTo>
                    <a:pt x="53" y="62"/>
                  </a:lnTo>
                  <a:lnTo>
                    <a:pt x="53" y="62"/>
                  </a:lnTo>
                  <a:lnTo>
                    <a:pt x="43" y="58"/>
                  </a:lnTo>
                  <a:lnTo>
                    <a:pt x="40" y="54"/>
                  </a:lnTo>
                  <a:lnTo>
                    <a:pt x="36" y="52"/>
                  </a:lnTo>
                  <a:lnTo>
                    <a:pt x="29" y="51"/>
                  </a:lnTo>
                  <a:lnTo>
                    <a:pt x="29" y="51"/>
                  </a:lnTo>
                  <a:lnTo>
                    <a:pt x="24" y="49"/>
                  </a:lnTo>
                  <a:lnTo>
                    <a:pt x="21" y="47"/>
                  </a:lnTo>
                  <a:lnTo>
                    <a:pt x="19" y="44"/>
                  </a:lnTo>
                  <a:lnTo>
                    <a:pt x="19" y="42"/>
                  </a:lnTo>
                  <a:lnTo>
                    <a:pt x="19" y="40"/>
                  </a:lnTo>
                  <a:lnTo>
                    <a:pt x="19" y="36"/>
                  </a:lnTo>
                  <a:lnTo>
                    <a:pt x="22" y="31"/>
                  </a:lnTo>
                  <a:lnTo>
                    <a:pt x="22" y="31"/>
                  </a:lnTo>
                  <a:lnTo>
                    <a:pt x="25" y="29"/>
                  </a:lnTo>
                  <a:lnTo>
                    <a:pt x="26" y="27"/>
                  </a:lnTo>
                  <a:lnTo>
                    <a:pt x="25" y="26"/>
                  </a:lnTo>
                  <a:lnTo>
                    <a:pt x="21" y="25"/>
                  </a:lnTo>
                  <a:lnTo>
                    <a:pt x="11" y="22"/>
                  </a:lnTo>
                  <a:lnTo>
                    <a:pt x="11" y="22"/>
                  </a:lnTo>
                  <a:lnTo>
                    <a:pt x="6" y="20"/>
                  </a:lnTo>
                  <a:lnTo>
                    <a:pt x="3" y="17"/>
                  </a:lnTo>
                  <a:lnTo>
                    <a:pt x="2" y="15"/>
                  </a:lnTo>
                  <a:lnTo>
                    <a:pt x="0" y="11"/>
                  </a:lnTo>
                  <a:lnTo>
                    <a:pt x="2" y="8"/>
                  </a:lnTo>
                  <a:lnTo>
                    <a:pt x="4" y="5"/>
                  </a:lnTo>
                  <a:lnTo>
                    <a:pt x="8" y="3"/>
                  </a:lnTo>
                  <a:lnTo>
                    <a:pt x="11" y="2"/>
                  </a:lnTo>
                  <a:lnTo>
                    <a:pt x="11" y="2"/>
                  </a:lnTo>
                  <a:lnTo>
                    <a:pt x="21" y="0"/>
                  </a:lnTo>
                  <a:lnTo>
                    <a:pt x="30" y="0"/>
                  </a:lnTo>
                  <a:lnTo>
                    <a:pt x="32" y="2"/>
                  </a:lnTo>
                  <a:lnTo>
                    <a:pt x="35" y="4"/>
                  </a:lnTo>
                  <a:lnTo>
                    <a:pt x="36" y="6"/>
                  </a:lnTo>
                  <a:lnTo>
                    <a:pt x="36" y="13"/>
                  </a:lnTo>
                  <a:lnTo>
                    <a:pt x="36" y="13"/>
                  </a:lnTo>
                  <a:lnTo>
                    <a:pt x="33" y="26"/>
                  </a:lnTo>
                  <a:lnTo>
                    <a:pt x="33" y="33"/>
                  </a:lnTo>
                  <a:lnTo>
                    <a:pt x="35" y="40"/>
                  </a:lnTo>
                  <a:lnTo>
                    <a:pt x="37" y="46"/>
                  </a:lnTo>
                  <a:lnTo>
                    <a:pt x="40" y="48"/>
                  </a:lnTo>
                  <a:lnTo>
                    <a:pt x="42" y="49"/>
                  </a:lnTo>
                  <a:lnTo>
                    <a:pt x="46" y="49"/>
                  </a:lnTo>
                  <a:lnTo>
                    <a:pt x="53" y="47"/>
                  </a:lnTo>
                  <a:lnTo>
                    <a:pt x="53" y="47"/>
                  </a:lnTo>
                  <a:lnTo>
                    <a:pt x="60" y="42"/>
                  </a:lnTo>
                  <a:lnTo>
                    <a:pt x="65" y="37"/>
                  </a:lnTo>
                  <a:lnTo>
                    <a:pt x="74" y="25"/>
                  </a:lnTo>
                  <a:lnTo>
                    <a:pt x="76" y="21"/>
                  </a:lnTo>
                  <a:lnTo>
                    <a:pt x="80" y="19"/>
                  </a:lnTo>
                  <a:lnTo>
                    <a:pt x="81" y="19"/>
                  </a:lnTo>
                  <a:lnTo>
                    <a:pt x="84" y="19"/>
                  </a:lnTo>
                  <a:lnTo>
                    <a:pt x="89" y="22"/>
                  </a:lnTo>
                  <a:lnTo>
                    <a:pt x="89" y="22"/>
                  </a:lnTo>
                  <a:lnTo>
                    <a:pt x="94" y="27"/>
                  </a:lnTo>
                  <a:lnTo>
                    <a:pt x="98" y="30"/>
                  </a:lnTo>
                  <a:lnTo>
                    <a:pt x="103" y="32"/>
                  </a:lnTo>
                  <a:lnTo>
                    <a:pt x="108" y="32"/>
                  </a:lnTo>
                  <a:lnTo>
                    <a:pt x="118" y="33"/>
                  </a:lnTo>
                  <a:lnTo>
                    <a:pt x="129" y="35"/>
                  </a:lnTo>
                  <a:lnTo>
                    <a:pt x="129" y="35"/>
                  </a:lnTo>
                  <a:lnTo>
                    <a:pt x="134" y="36"/>
                  </a:lnTo>
                  <a:lnTo>
                    <a:pt x="137" y="38"/>
                  </a:lnTo>
                  <a:lnTo>
                    <a:pt x="139" y="44"/>
                  </a:lnTo>
                  <a:lnTo>
                    <a:pt x="140" y="47"/>
                  </a:lnTo>
                  <a:lnTo>
                    <a:pt x="144" y="49"/>
                  </a:lnTo>
                  <a:lnTo>
                    <a:pt x="150" y="53"/>
                  </a:lnTo>
                  <a:lnTo>
                    <a:pt x="160" y="56"/>
                  </a:lnTo>
                  <a:lnTo>
                    <a:pt x="160" y="56"/>
                  </a:lnTo>
                  <a:lnTo>
                    <a:pt x="170" y="58"/>
                  </a:lnTo>
                  <a:lnTo>
                    <a:pt x="176" y="62"/>
                  </a:lnTo>
                  <a:lnTo>
                    <a:pt x="179" y="65"/>
                  </a:lnTo>
                  <a:lnTo>
                    <a:pt x="183" y="69"/>
                  </a:lnTo>
                  <a:lnTo>
                    <a:pt x="188" y="79"/>
                  </a:lnTo>
                  <a:lnTo>
                    <a:pt x="192" y="84"/>
                  </a:lnTo>
                  <a:lnTo>
                    <a:pt x="198" y="89"/>
                  </a:lnTo>
                  <a:lnTo>
                    <a:pt x="198" y="89"/>
                  </a:lnTo>
                  <a:lnTo>
                    <a:pt x="209" y="97"/>
                  </a:lnTo>
                  <a:lnTo>
                    <a:pt x="215" y="103"/>
                  </a:lnTo>
                  <a:lnTo>
                    <a:pt x="216" y="106"/>
                  </a:lnTo>
                  <a:lnTo>
                    <a:pt x="216" y="108"/>
                  </a:lnTo>
                  <a:lnTo>
                    <a:pt x="215" y="116"/>
                  </a:lnTo>
                  <a:lnTo>
                    <a:pt x="215" y="116"/>
                  </a:lnTo>
                  <a:lnTo>
                    <a:pt x="214" y="121"/>
                  </a:lnTo>
                  <a:lnTo>
                    <a:pt x="216" y="127"/>
                  </a:lnTo>
                  <a:lnTo>
                    <a:pt x="220" y="134"/>
                  </a:lnTo>
                  <a:lnTo>
                    <a:pt x="225" y="141"/>
                  </a:lnTo>
                  <a:lnTo>
                    <a:pt x="236" y="155"/>
                  </a:lnTo>
                  <a:lnTo>
                    <a:pt x="241" y="160"/>
                  </a:lnTo>
                  <a:lnTo>
                    <a:pt x="246" y="164"/>
                  </a:lnTo>
                  <a:lnTo>
                    <a:pt x="246" y="164"/>
                  </a:lnTo>
                  <a:lnTo>
                    <a:pt x="252" y="167"/>
                  </a:lnTo>
                  <a:lnTo>
                    <a:pt x="253" y="170"/>
                  </a:lnTo>
                  <a:lnTo>
                    <a:pt x="252" y="171"/>
                  </a:lnTo>
                  <a:lnTo>
                    <a:pt x="252" y="171"/>
                  </a:lnTo>
                  <a:lnTo>
                    <a:pt x="252" y="171"/>
                  </a:lnTo>
                  <a:close/>
                </a:path>
              </a:pathLst>
            </a:custGeom>
            <a:solidFill>
              <a:schemeClr val="bg1"/>
            </a:solidFill>
            <a:ln>
              <a:noFill/>
            </a:ln>
          </p:spPr>
          <p:txBody>
            <a:bodyPr/>
            <a:lstStyle/>
            <a:p>
              <a:pPr fontAlgn="auto">
                <a:spcBef>
                  <a:spcPts val="0"/>
                </a:spcBef>
                <a:spcAft>
                  <a:spcPts val="0"/>
                </a:spcAft>
                <a:defRPr/>
              </a:pPr>
              <a:endParaRPr lang="en-US">
                <a:latin typeface="+mn-lt"/>
                <a:cs typeface="+mn-cs"/>
              </a:endParaRPr>
            </a:p>
          </p:txBody>
        </p:sp>
        <p:sp>
          <p:nvSpPr>
            <p:cNvPr id="13" name="Freeform 13">
              <a:extLst>
                <a:ext uri="{FF2B5EF4-FFF2-40B4-BE49-F238E27FC236}">
                  <a16:creationId xmlns:a16="http://schemas.microsoft.com/office/drawing/2014/main" id="{7D8E0B18-751C-43EB-8B16-39C49B0279E4}"/>
                </a:ext>
              </a:extLst>
            </p:cNvPr>
            <p:cNvSpPr>
              <a:spLocks/>
            </p:cNvSpPr>
            <p:nvPr/>
          </p:nvSpPr>
          <p:spPr bwMode="auto">
            <a:xfrm>
              <a:off x="6605588" y="4310063"/>
              <a:ext cx="223837" cy="90487"/>
            </a:xfrm>
            <a:custGeom>
              <a:avLst/>
              <a:gdLst>
                <a:gd name="T0" fmla="*/ 127 w 141"/>
                <a:gd name="T1" fmla="*/ 54 h 57"/>
                <a:gd name="T2" fmla="*/ 127 w 141"/>
                <a:gd name="T3" fmla="*/ 54 h 57"/>
                <a:gd name="T4" fmla="*/ 105 w 141"/>
                <a:gd name="T5" fmla="*/ 44 h 57"/>
                <a:gd name="T6" fmla="*/ 91 w 141"/>
                <a:gd name="T7" fmla="*/ 40 h 57"/>
                <a:gd name="T8" fmla="*/ 79 w 141"/>
                <a:gd name="T9" fmla="*/ 37 h 57"/>
                <a:gd name="T10" fmla="*/ 63 w 141"/>
                <a:gd name="T11" fmla="*/ 37 h 57"/>
                <a:gd name="T12" fmla="*/ 63 w 141"/>
                <a:gd name="T13" fmla="*/ 37 h 57"/>
                <a:gd name="T14" fmla="*/ 42 w 141"/>
                <a:gd name="T15" fmla="*/ 36 h 57"/>
                <a:gd name="T16" fmla="*/ 24 w 141"/>
                <a:gd name="T17" fmla="*/ 33 h 57"/>
                <a:gd name="T18" fmla="*/ 15 w 141"/>
                <a:gd name="T19" fmla="*/ 31 h 57"/>
                <a:gd name="T20" fmla="*/ 9 w 141"/>
                <a:gd name="T21" fmla="*/ 29 h 57"/>
                <a:gd name="T22" fmla="*/ 5 w 141"/>
                <a:gd name="T23" fmla="*/ 25 h 57"/>
                <a:gd name="T24" fmla="*/ 3 w 141"/>
                <a:gd name="T25" fmla="*/ 21 h 57"/>
                <a:gd name="T26" fmla="*/ 3 w 141"/>
                <a:gd name="T27" fmla="*/ 21 h 57"/>
                <a:gd name="T28" fmla="*/ 0 w 141"/>
                <a:gd name="T29" fmla="*/ 14 h 57"/>
                <a:gd name="T30" fmla="*/ 0 w 141"/>
                <a:gd name="T31" fmla="*/ 9 h 57"/>
                <a:gd name="T32" fmla="*/ 0 w 141"/>
                <a:gd name="T33" fmla="*/ 8 h 57"/>
                <a:gd name="T34" fmla="*/ 2 w 141"/>
                <a:gd name="T35" fmla="*/ 6 h 57"/>
                <a:gd name="T36" fmla="*/ 6 w 141"/>
                <a:gd name="T37" fmla="*/ 5 h 57"/>
                <a:gd name="T38" fmla="*/ 6 w 141"/>
                <a:gd name="T39" fmla="*/ 5 h 57"/>
                <a:gd name="T40" fmla="*/ 10 w 141"/>
                <a:gd name="T41" fmla="*/ 4 h 57"/>
                <a:gd name="T42" fmla="*/ 11 w 141"/>
                <a:gd name="T43" fmla="*/ 3 h 57"/>
                <a:gd name="T44" fmla="*/ 15 w 141"/>
                <a:gd name="T45" fmla="*/ 0 h 57"/>
                <a:gd name="T46" fmla="*/ 16 w 141"/>
                <a:gd name="T47" fmla="*/ 0 h 57"/>
                <a:gd name="T48" fmla="*/ 20 w 141"/>
                <a:gd name="T49" fmla="*/ 0 h 57"/>
                <a:gd name="T50" fmla="*/ 32 w 141"/>
                <a:gd name="T51" fmla="*/ 5 h 57"/>
                <a:gd name="T52" fmla="*/ 32 w 141"/>
                <a:gd name="T53" fmla="*/ 5 h 57"/>
                <a:gd name="T54" fmla="*/ 47 w 141"/>
                <a:gd name="T55" fmla="*/ 11 h 57"/>
                <a:gd name="T56" fmla="*/ 57 w 141"/>
                <a:gd name="T57" fmla="*/ 16 h 57"/>
                <a:gd name="T58" fmla="*/ 60 w 141"/>
                <a:gd name="T59" fmla="*/ 17 h 57"/>
                <a:gd name="T60" fmla="*/ 63 w 141"/>
                <a:gd name="T61" fmla="*/ 17 h 57"/>
                <a:gd name="T62" fmla="*/ 67 w 141"/>
                <a:gd name="T63" fmla="*/ 16 h 57"/>
                <a:gd name="T64" fmla="*/ 70 w 141"/>
                <a:gd name="T65" fmla="*/ 14 h 57"/>
                <a:gd name="T66" fmla="*/ 70 w 141"/>
                <a:gd name="T67" fmla="*/ 14 h 57"/>
                <a:gd name="T68" fmla="*/ 74 w 141"/>
                <a:gd name="T69" fmla="*/ 11 h 57"/>
                <a:gd name="T70" fmla="*/ 78 w 141"/>
                <a:gd name="T71" fmla="*/ 10 h 57"/>
                <a:gd name="T72" fmla="*/ 83 w 141"/>
                <a:gd name="T73" fmla="*/ 9 h 57"/>
                <a:gd name="T74" fmla="*/ 87 w 141"/>
                <a:gd name="T75" fmla="*/ 10 h 57"/>
                <a:gd name="T76" fmla="*/ 91 w 141"/>
                <a:gd name="T77" fmla="*/ 11 h 57"/>
                <a:gd name="T78" fmla="*/ 96 w 141"/>
                <a:gd name="T79" fmla="*/ 14 h 57"/>
                <a:gd name="T80" fmla="*/ 100 w 141"/>
                <a:gd name="T81" fmla="*/ 17 h 57"/>
                <a:gd name="T82" fmla="*/ 102 w 141"/>
                <a:gd name="T83" fmla="*/ 21 h 57"/>
                <a:gd name="T84" fmla="*/ 102 w 141"/>
                <a:gd name="T85" fmla="*/ 21 h 57"/>
                <a:gd name="T86" fmla="*/ 106 w 141"/>
                <a:gd name="T87" fmla="*/ 29 h 57"/>
                <a:gd name="T88" fmla="*/ 111 w 141"/>
                <a:gd name="T89" fmla="*/ 32 h 57"/>
                <a:gd name="T90" fmla="*/ 116 w 141"/>
                <a:gd name="T91" fmla="*/ 36 h 57"/>
                <a:gd name="T92" fmla="*/ 123 w 141"/>
                <a:gd name="T93" fmla="*/ 38 h 57"/>
                <a:gd name="T94" fmla="*/ 123 w 141"/>
                <a:gd name="T95" fmla="*/ 38 h 57"/>
                <a:gd name="T96" fmla="*/ 127 w 141"/>
                <a:gd name="T97" fmla="*/ 41 h 57"/>
                <a:gd name="T98" fmla="*/ 132 w 141"/>
                <a:gd name="T99" fmla="*/ 44 h 57"/>
                <a:gd name="T100" fmla="*/ 137 w 141"/>
                <a:gd name="T101" fmla="*/ 48 h 57"/>
                <a:gd name="T102" fmla="*/ 140 w 141"/>
                <a:gd name="T103" fmla="*/ 52 h 57"/>
                <a:gd name="T104" fmla="*/ 141 w 141"/>
                <a:gd name="T105" fmla="*/ 56 h 57"/>
                <a:gd name="T106" fmla="*/ 140 w 141"/>
                <a:gd name="T107" fmla="*/ 57 h 57"/>
                <a:gd name="T108" fmla="*/ 140 w 141"/>
                <a:gd name="T109" fmla="*/ 57 h 57"/>
                <a:gd name="T110" fmla="*/ 135 w 141"/>
                <a:gd name="T111" fmla="*/ 57 h 57"/>
                <a:gd name="T112" fmla="*/ 127 w 141"/>
                <a:gd name="T113" fmla="*/ 54 h 57"/>
                <a:gd name="T114" fmla="*/ 127 w 141"/>
                <a:gd name="T115" fmla="*/ 54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41" h="57">
                  <a:moveTo>
                    <a:pt x="127" y="54"/>
                  </a:moveTo>
                  <a:lnTo>
                    <a:pt x="127" y="54"/>
                  </a:lnTo>
                  <a:lnTo>
                    <a:pt x="105" y="44"/>
                  </a:lnTo>
                  <a:lnTo>
                    <a:pt x="91" y="40"/>
                  </a:lnTo>
                  <a:lnTo>
                    <a:pt x="79" y="37"/>
                  </a:lnTo>
                  <a:lnTo>
                    <a:pt x="63" y="37"/>
                  </a:lnTo>
                  <a:lnTo>
                    <a:pt x="63" y="37"/>
                  </a:lnTo>
                  <a:lnTo>
                    <a:pt x="42" y="36"/>
                  </a:lnTo>
                  <a:lnTo>
                    <a:pt x="24" y="33"/>
                  </a:lnTo>
                  <a:lnTo>
                    <a:pt x="15" y="31"/>
                  </a:lnTo>
                  <a:lnTo>
                    <a:pt x="9" y="29"/>
                  </a:lnTo>
                  <a:lnTo>
                    <a:pt x="5" y="25"/>
                  </a:lnTo>
                  <a:lnTo>
                    <a:pt x="3" y="21"/>
                  </a:lnTo>
                  <a:lnTo>
                    <a:pt x="3" y="21"/>
                  </a:lnTo>
                  <a:lnTo>
                    <a:pt x="0" y="14"/>
                  </a:lnTo>
                  <a:lnTo>
                    <a:pt x="0" y="9"/>
                  </a:lnTo>
                  <a:lnTo>
                    <a:pt x="0" y="8"/>
                  </a:lnTo>
                  <a:lnTo>
                    <a:pt x="2" y="6"/>
                  </a:lnTo>
                  <a:lnTo>
                    <a:pt x="6" y="5"/>
                  </a:lnTo>
                  <a:lnTo>
                    <a:pt x="6" y="5"/>
                  </a:lnTo>
                  <a:lnTo>
                    <a:pt x="10" y="4"/>
                  </a:lnTo>
                  <a:lnTo>
                    <a:pt x="11" y="3"/>
                  </a:lnTo>
                  <a:lnTo>
                    <a:pt x="15" y="0"/>
                  </a:lnTo>
                  <a:lnTo>
                    <a:pt x="16" y="0"/>
                  </a:lnTo>
                  <a:lnTo>
                    <a:pt x="20" y="0"/>
                  </a:lnTo>
                  <a:lnTo>
                    <a:pt x="32" y="5"/>
                  </a:lnTo>
                  <a:lnTo>
                    <a:pt x="32" y="5"/>
                  </a:lnTo>
                  <a:lnTo>
                    <a:pt x="47" y="11"/>
                  </a:lnTo>
                  <a:lnTo>
                    <a:pt x="57" y="16"/>
                  </a:lnTo>
                  <a:lnTo>
                    <a:pt x="60" y="17"/>
                  </a:lnTo>
                  <a:lnTo>
                    <a:pt x="63" y="17"/>
                  </a:lnTo>
                  <a:lnTo>
                    <a:pt x="67" y="16"/>
                  </a:lnTo>
                  <a:lnTo>
                    <a:pt x="70" y="14"/>
                  </a:lnTo>
                  <a:lnTo>
                    <a:pt x="70" y="14"/>
                  </a:lnTo>
                  <a:lnTo>
                    <a:pt x="74" y="11"/>
                  </a:lnTo>
                  <a:lnTo>
                    <a:pt x="78" y="10"/>
                  </a:lnTo>
                  <a:lnTo>
                    <a:pt x="83" y="9"/>
                  </a:lnTo>
                  <a:lnTo>
                    <a:pt x="87" y="10"/>
                  </a:lnTo>
                  <a:lnTo>
                    <a:pt x="91" y="11"/>
                  </a:lnTo>
                  <a:lnTo>
                    <a:pt x="96" y="14"/>
                  </a:lnTo>
                  <a:lnTo>
                    <a:pt x="100" y="17"/>
                  </a:lnTo>
                  <a:lnTo>
                    <a:pt x="102" y="21"/>
                  </a:lnTo>
                  <a:lnTo>
                    <a:pt x="102" y="21"/>
                  </a:lnTo>
                  <a:lnTo>
                    <a:pt x="106" y="29"/>
                  </a:lnTo>
                  <a:lnTo>
                    <a:pt x="111" y="32"/>
                  </a:lnTo>
                  <a:lnTo>
                    <a:pt x="116" y="36"/>
                  </a:lnTo>
                  <a:lnTo>
                    <a:pt x="123" y="38"/>
                  </a:lnTo>
                  <a:lnTo>
                    <a:pt x="123" y="38"/>
                  </a:lnTo>
                  <a:lnTo>
                    <a:pt x="127" y="41"/>
                  </a:lnTo>
                  <a:lnTo>
                    <a:pt x="132" y="44"/>
                  </a:lnTo>
                  <a:lnTo>
                    <a:pt x="137" y="48"/>
                  </a:lnTo>
                  <a:lnTo>
                    <a:pt x="140" y="52"/>
                  </a:lnTo>
                  <a:lnTo>
                    <a:pt x="141" y="56"/>
                  </a:lnTo>
                  <a:lnTo>
                    <a:pt x="140" y="57"/>
                  </a:lnTo>
                  <a:lnTo>
                    <a:pt x="140" y="57"/>
                  </a:lnTo>
                  <a:lnTo>
                    <a:pt x="135" y="57"/>
                  </a:lnTo>
                  <a:lnTo>
                    <a:pt x="127" y="54"/>
                  </a:lnTo>
                  <a:lnTo>
                    <a:pt x="127" y="54"/>
                  </a:lnTo>
                  <a:close/>
                </a:path>
              </a:pathLst>
            </a:custGeom>
            <a:solidFill>
              <a:schemeClr val="bg1"/>
            </a:solidFill>
            <a:ln>
              <a:noFill/>
            </a:ln>
          </p:spPr>
          <p:txBody>
            <a:bodyPr/>
            <a:lstStyle/>
            <a:p>
              <a:pPr fontAlgn="auto">
                <a:spcBef>
                  <a:spcPts val="0"/>
                </a:spcBef>
                <a:spcAft>
                  <a:spcPts val="0"/>
                </a:spcAft>
                <a:defRPr/>
              </a:pPr>
              <a:endParaRPr lang="en-US">
                <a:latin typeface="+mn-lt"/>
                <a:cs typeface="+mn-cs"/>
              </a:endParaRPr>
            </a:p>
          </p:txBody>
        </p:sp>
        <p:sp>
          <p:nvSpPr>
            <p:cNvPr id="14" name="Freeform 14">
              <a:extLst>
                <a:ext uri="{FF2B5EF4-FFF2-40B4-BE49-F238E27FC236}">
                  <a16:creationId xmlns:a16="http://schemas.microsoft.com/office/drawing/2014/main" id="{7ED9AB8C-E26F-4B6E-B1BA-16E0825DC589}"/>
                </a:ext>
              </a:extLst>
            </p:cNvPr>
            <p:cNvSpPr>
              <a:spLocks/>
            </p:cNvSpPr>
            <p:nvPr/>
          </p:nvSpPr>
          <p:spPr bwMode="auto">
            <a:xfrm>
              <a:off x="6397625" y="4013200"/>
              <a:ext cx="228600" cy="292100"/>
            </a:xfrm>
            <a:custGeom>
              <a:avLst/>
              <a:gdLst>
                <a:gd name="T0" fmla="*/ 142 w 144"/>
                <a:gd name="T1" fmla="*/ 148 h 184"/>
                <a:gd name="T2" fmla="*/ 144 w 144"/>
                <a:gd name="T3" fmla="*/ 174 h 184"/>
                <a:gd name="T4" fmla="*/ 142 w 144"/>
                <a:gd name="T5" fmla="*/ 181 h 184"/>
                <a:gd name="T6" fmla="*/ 134 w 144"/>
                <a:gd name="T7" fmla="*/ 184 h 184"/>
                <a:gd name="T8" fmla="*/ 126 w 144"/>
                <a:gd name="T9" fmla="*/ 182 h 184"/>
                <a:gd name="T10" fmla="*/ 118 w 144"/>
                <a:gd name="T11" fmla="*/ 179 h 184"/>
                <a:gd name="T12" fmla="*/ 107 w 144"/>
                <a:gd name="T13" fmla="*/ 175 h 184"/>
                <a:gd name="T14" fmla="*/ 96 w 144"/>
                <a:gd name="T15" fmla="*/ 166 h 184"/>
                <a:gd name="T16" fmla="*/ 90 w 144"/>
                <a:gd name="T17" fmla="*/ 153 h 184"/>
                <a:gd name="T18" fmla="*/ 86 w 144"/>
                <a:gd name="T19" fmla="*/ 132 h 184"/>
                <a:gd name="T20" fmla="*/ 83 w 144"/>
                <a:gd name="T21" fmla="*/ 126 h 184"/>
                <a:gd name="T22" fmla="*/ 75 w 144"/>
                <a:gd name="T23" fmla="*/ 114 h 184"/>
                <a:gd name="T24" fmla="*/ 55 w 144"/>
                <a:gd name="T25" fmla="*/ 93 h 184"/>
                <a:gd name="T26" fmla="*/ 48 w 144"/>
                <a:gd name="T27" fmla="*/ 78 h 184"/>
                <a:gd name="T28" fmla="*/ 48 w 144"/>
                <a:gd name="T29" fmla="*/ 72 h 184"/>
                <a:gd name="T30" fmla="*/ 49 w 144"/>
                <a:gd name="T31" fmla="*/ 66 h 184"/>
                <a:gd name="T32" fmla="*/ 45 w 144"/>
                <a:gd name="T33" fmla="*/ 58 h 184"/>
                <a:gd name="T34" fmla="*/ 32 w 144"/>
                <a:gd name="T35" fmla="*/ 51 h 184"/>
                <a:gd name="T36" fmla="*/ 22 w 144"/>
                <a:gd name="T37" fmla="*/ 44 h 184"/>
                <a:gd name="T38" fmla="*/ 15 w 144"/>
                <a:gd name="T39" fmla="*/ 35 h 184"/>
                <a:gd name="T40" fmla="*/ 7 w 144"/>
                <a:gd name="T41" fmla="*/ 18 h 184"/>
                <a:gd name="T42" fmla="*/ 4 w 144"/>
                <a:gd name="T43" fmla="*/ 11 h 184"/>
                <a:gd name="T44" fmla="*/ 0 w 144"/>
                <a:gd name="T45" fmla="*/ 2 h 184"/>
                <a:gd name="T46" fmla="*/ 4 w 144"/>
                <a:gd name="T47" fmla="*/ 0 h 184"/>
                <a:gd name="T48" fmla="*/ 15 w 144"/>
                <a:gd name="T49" fmla="*/ 2 h 184"/>
                <a:gd name="T50" fmla="*/ 20 w 144"/>
                <a:gd name="T51" fmla="*/ 3 h 184"/>
                <a:gd name="T52" fmla="*/ 29 w 144"/>
                <a:gd name="T53" fmla="*/ 3 h 184"/>
                <a:gd name="T54" fmla="*/ 34 w 144"/>
                <a:gd name="T55" fmla="*/ 3 h 184"/>
                <a:gd name="T56" fmla="*/ 38 w 144"/>
                <a:gd name="T57" fmla="*/ 9 h 184"/>
                <a:gd name="T58" fmla="*/ 44 w 144"/>
                <a:gd name="T59" fmla="*/ 19 h 184"/>
                <a:gd name="T60" fmla="*/ 59 w 144"/>
                <a:gd name="T61" fmla="*/ 40 h 184"/>
                <a:gd name="T62" fmla="*/ 71 w 144"/>
                <a:gd name="T63" fmla="*/ 51 h 184"/>
                <a:gd name="T64" fmla="*/ 102 w 144"/>
                <a:gd name="T65" fmla="*/ 76 h 184"/>
                <a:gd name="T66" fmla="*/ 110 w 144"/>
                <a:gd name="T67" fmla="*/ 88 h 184"/>
                <a:gd name="T68" fmla="*/ 113 w 144"/>
                <a:gd name="T69" fmla="*/ 95 h 184"/>
                <a:gd name="T70" fmla="*/ 112 w 144"/>
                <a:gd name="T71" fmla="*/ 98 h 184"/>
                <a:gd name="T72" fmla="*/ 107 w 144"/>
                <a:gd name="T73" fmla="*/ 109 h 184"/>
                <a:gd name="T74" fmla="*/ 108 w 144"/>
                <a:gd name="T75" fmla="*/ 112 h 184"/>
                <a:gd name="T76" fmla="*/ 119 w 144"/>
                <a:gd name="T77" fmla="*/ 115 h 184"/>
                <a:gd name="T78" fmla="*/ 123 w 144"/>
                <a:gd name="T79" fmla="*/ 117 h 184"/>
                <a:gd name="T80" fmla="*/ 126 w 144"/>
                <a:gd name="T81" fmla="*/ 121 h 184"/>
                <a:gd name="T82" fmla="*/ 126 w 144"/>
                <a:gd name="T83" fmla="*/ 128 h 184"/>
                <a:gd name="T84" fmla="*/ 131 w 144"/>
                <a:gd name="T85" fmla="*/ 133 h 184"/>
                <a:gd name="T86" fmla="*/ 137 w 144"/>
                <a:gd name="T87" fmla="*/ 137 h 184"/>
                <a:gd name="T88" fmla="*/ 141 w 144"/>
                <a:gd name="T89" fmla="*/ 143 h 184"/>
                <a:gd name="T90" fmla="*/ 142 w 144"/>
                <a:gd name="T91" fmla="*/ 148 h 1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44" h="184">
                  <a:moveTo>
                    <a:pt x="142" y="148"/>
                  </a:moveTo>
                  <a:lnTo>
                    <a:pt x="142" y="148"/>
                  </a:lnTo>
                  <a:lnTo>
                    <a:pt x="142" y="163"/>
                  </a:lnTo>
                  <a:lnTo>
                    <a:pt x="144" y="174"/>
                  </a:lnTo>
                  <a:lnTo>
                    <a:pt x="144" y="177"/>
                  </a:lnTo>
                  <a:lnTo>
                    <a:pt x="142" y="181"/>
                  </a:lnTo>
                  <a:lnTo>
                    <a:pt x="139" y="182"/>
                  </a:lnTo>
                  <a:lnTo>
                    <a:pt x="134" y="184"/>
                  </a:lnTo>
                  <a:lnTo>
                    <a:pt x="134" y="184"/>
                  </a:lnTo>
                  <a:lnTo>
                    <a:pt x="126" y="182"/>
                  </a:lnTo>
                  <a:lnTo>
                    <a:pt x="123" y="181"/>
                  </a:lnTo>
                  <a:lnTo>
                    <a:pt x="118" y="179"/>
                  </a:lnTo>
                  <a:lnTo>
                    <a:pt x="107" y="175"/>
                  </a:lnTo>
                  <a:lnTo>
                    <a:pt x="107" y="175"/>
                  </a:lnTo>
                  <a:lnTo>
                    <a:pt x="101" y="171"/>
                  </a:lnTo>
                  <a:lnTo>
                    <a:pt x="96" y="166"/>
                  </a:lnTo>
                  <a:lnTo>
                    <a:pt x="92" y="160"/>
                  </a:lnTo>
                  <a:lnTo>
                    <a:pt x="90" y="153"/>
                  </a:lnTo>
                  <a:lnTo>
                    <a:pt x="87" y="138"/>
                  </a:lnTo>
                  <a:lnTo>
                    <a:pt x="86" y="132"/>
                  </a:lnTo>
                  <a:lnTo>
                    <a:pt x="83" y="126"/>
                  </a:lnTo>
                  <a:lnTo>
                    <a:pt x="83" y="126"/>
                  </a:lnTo>
                  <a:lnTo>
                    <a:pt x="81" y="120"/>
                  </a:lnTo>
                  <a:lnTo>
                    <a:pt x="75" y="114"/>
                  </a:lnTo>
                  <a:lnTo>
                    <a:pt x="61" y="100"/>
                  </a:lnTo>
                  <a:lnTo>
                    <a:pt x="55" y="93"/>
                  </a:lnTo>
                  <a:lnTo>
                    <a:pt x="50" y="85"/>
                  </a:lnTo>
                  <a:lnTo>
                    <a:pt x="48" y="78"/>
                  </a:lnTo>
                  <a:lnTo>
                    <a:pt x="47" y="74"/>
                  </a:lnTo>
                  <a:lnTo>
                    <a:pt x="48" y="72"/>
                  </a:lnTo>
                  <a:lnTo>
                    <a:pt x="48" y="72"/>
                  </a:lnTo>
                  <a:lnTo>
                    <a:pt x="49" y="66"/>
                  </a:lnTo>
                  <a:lnTo>
                    <a:pt x="48" y="62"/>
                  </a:lnTo>
                  <a:lnTo>
                    <a:pt x="45" y="58"/>
                  </a:lnTo>
                  <a:lnTo>
                    <a:pt x="42" y="56"/>
                  </a:lnTo>
                  <a:lnTo>
                    <a:pt x="32" y="51"/>
                  </a:lnTo>
                  <a:lnTo>
                    <a:pt x="27" y="47"/>
                  </a:lnTo>
                  <a:lnTo>
                    <a:pt x="22" y="44"/>
                  </a:lnTo>
                  <a:lnTo>
                    <a:pt x="22" y="44"/>
                  </a:lnTo>
                  <a:lnTo>
                    <a:pt x="15" y="35"/>
                  </a:lnTo>
                  <a:lnTo>
                    <a:pt x="11" y="27"/>
                  </a:lnTo>
                  <a:lnTo>
                    <a:pt x="7" y="18"/>
                  </a:lnTo>
                  <a:lnTo>
                    <a:pt x="4" y="11"/>
                  </a:lnTo>
                  <a:lnTo>
                    <a:pt x="4" y="11"/>
                  </a:lnTo>
                  <a:lnTo>
                    <a:pt x="0" y="4"/>
                  </a:lnTo>
                  <a:lnTo>
                    <a:pt x="0" y="2"/>
                  </a:lnTo>
                  <a:lnTo>
                    <a:pt x="1" y="1"/>
                  </a:lnTo>
                  <a:lnTo>
                    <a:pt x="4" y="0"/>
                  </a:lnTo>
                  <a:lnTo>
                    <a:pt x="6" y="0"/>
                  </a:lnTo>
                  <a:lnTo>
                    <a:pt x="15" y="2"/>
                  </a:lnTo>
                  <a:lnTo>
                    <a:pt x="15" y="2"/>
                  </a:lnTo>
                  <a:lnTo>
                    <a:pt x="20" y="3"/>
                  </a:lnTo>
                  <a:lnTo>
                    <a:pt x="23" y="3"/>
                  </a:lnTo>
                  <a:lnTo>
                    <a:pt x="29" y="3"/>
                  </a:lnTo>
                  <a:lnTo>
                    <a:pt x="32" y="3"/>
                  </a:lnTo>
                  <a:lnTo>
                    <a:pt x="34" y="3"/>
                  </a:lnTo>
                  <a:lnTo>
                    <a:pt x="37" y="6"/>
                  </a:lnTo>
                  <a:lnTo>
                    <a:pt x="38" y="9"/>
                  </a:lnTo>
                  <a:lnTo>
                    <a:pt x="38" y="9"/>
                  </a:lnTo>
                  <a:lnTo>
                    <a:pt x="44" y="19"/>
                  </a:lnTo>
                  <a:lnTo>
                    <a:pt x="50" y="29"/>
                  </a:lnTo>
                  <a:lnTo>
                    <a:pt x="59" y="40"/>
                  </a:lnTo>
                  <a:lnTo>
                    <a:pt x="71" y="51"/>
                  </a:lnTo>
                  <a:lnTo>
                    <a:pt x="71" y="51"/>
                  </a:lnTo>
                  <a:lnTo>
                    <a:pt x="87" y="63"/>
                  </a:lnTo>
                  <a:lnTo>
                    <a:pt x="102" y="76"/>
                  </a:lnTo>
                  <a:lnTo>
                    <a:pt x="107" y="82"/>
                  </a:lnTo>
                  <a:lnTo>
                    <a:pt x="110" y="88"/>
                  </a:lnTo>
                  <a:lnTo>
                    <a:pt x="113" y="93"/>
                  </a:lnTo>
                  <a:lnTo>
                    <a:pt x="113" y="95"/>
                  </a:lnTo>
                  <a:lnTo>
                    <a:pt x="112" y="98"/>
                  </a:lnTo>
                  <a:lnTo>
                    <a:pt x="112" y="98"/>
                  </a:lnTo>
                  <a:lnTo>
                    <a:pt x="108" y="106"/>
                  </a:lnTo>
                  <a:lnTo>
                    <a:pt x="107" y="109"/>
                  </a:lnTo>
                  <a:lnTo>
                    <a:pt x="107" y="110"/>
                  </a:lnTo>
                  <a:lnTo>
                    <a:pt x="108" y="112"/>
                  </a:lnTo>
                  <a:lnTo>
                    <a:pt x="110" y="114"/>
                  </a:lnTo>
                  <a:lnTo>
                    <a:pt x="119" y="115"/>
                  </a:lnTo>
                  <a:lnTo>
                    <a:pt x="119" y="115"/>
                  </a:lnTo>
                  <a:lnTo>
                    <a:pt x="123" y="117"/>
                  </a:lnTo>
                  <a:lnTo>
                    <a:pt x="125" y="119"/>
                  </a:lnTo>
                  <a:lnTo>
                    <a:pt x="126" y="121"/>
                  </a:lnTo>
                  <a:lnTo>
                    <a:pt x="126" y="123"/>
                  </a:lnTo>
                  <a:lnTo>
                    <a:pt x="126" y="128"/>
                  </a:lnTo>
                  <a:lnTo>
                    <a:pt x="129" y="131"/>
                  </a:lnTo>
                  <a:lnTo>
                    <a:pt x="131" y="133"/>
                  </a:lnTo>
                  <a:lnTo>
                    <a:pt x="131" y="133"/>
                  </a:lnTo>
                  <a:lnTo>
                    <a:pt x="137" y="137"/>
                  </a:lnTo>
                  <a:lnTo>
                    <a:pt x="140" y="139"/>
                  </a:lnTo>
                  <a:lnTo>
                    <a:pt x="141" y="143"/>
                  </a:lnTo>
                  <a:lnTo>
                    <a:pt x="142" y="148"/>
                  </a:lnTo>
                  <a:lnTo>
                    <a:pt x="142" y="148"/>
                  </a:lnTo>
                  <a:close/>
                </a:path>
              </a:pathLst>
            </a:custGeom>
            <a:solidFill>
              <a:schemeClr val="bg1"/>
            </a:solidFill>
            <a:ln>
              <a:noFill/>
            </a:ln>
          </p:spPr>
          <p:txBody>
            <a:bodyPr/>
            <a:lstStyle/>
            <a:p>
              <a:pPr fontAlgn="auto">
                <a:spcBef>
                  <a:spcPts val="0"/>
                </a:spcBef>
                <a:spcAft>
                  <a:spcPts val="0"/>
                </a:spcAft>
                <a:defRPr/>
              </a:pPr>
              <a:endParaRPr lang="en-US">
                <a:latin typeface="+mn-lt"/>
                <a:cs typeface="+mn-cs"/>
              </a:endParaRPr>
            </a:p>
          </p:txBody>
        </p:sp>
        <p:sp>
          <p:nvSpPr>
            <p:cNvPr id="15" name="Freeform 15">
              <a:extLst>
                <a:ext uri="{FF2B5EF4-FFF2-40B4-BE49-F238E27FC236}">
                  <a16:creationId xmlns:a16="http://schemas.microsoft.com/office/drawing/2014/main" id="{EACF0D23-8951-4EE6-8AC4-C9BCE1ADBF9D}"/>
                </a:ext>
              </a:extLst>
            </p:cNvPr>
            <p:cNvSpPr>
              <a:spLocks/>
            </p:cNvSpPr>
            <p:nvPr/>
          </p:nvSpPr>
          <p:spPr bwMode="auto">
            <a:xfrm>
              <a:off x="6689725" y="3983038"/>
              <a:ext cx="215900" cy="282575"/>
            </a:xfrm>
            <a:custGeom>
              <a:avLst/>
              <a:gdLst>
                <a:gd name="T0" fmla="*/ 103 w 136"/>
                <a:gd name="T1" fmla="*/ 155 h 178"/>
                <a:gd name="T2" fmla="*/ 85 w 136"/>
                <a:gd name="T3" fmla="*/ 174 h 178"/>
                <a:gd name="T4" fmla="*/ 76 w 136"/>
                <a:gd name="T5" fmla="*/ 178 h 178"/>
                <a:gd name="T6" fmla="*/ 68 w 136"/>
                <a:gd name="T7" fmla="*/ 173 h 178"/>
                <a:gd name="T8" fmla="*/ 63 w 136"/>
                <a:gd name="T9" fmla="*/ 168 h 178"/>
                <a:gd name="T10" fmla="*/ 41 w 136"/>
                <a:gd name="T11" fmla="*/ 162 h 178"/>
                <a:gd name="T12" fmla="*/ 27 w 136"/>
                <a:gd name="T13" fmla="*/ 158 h 178"/>
                <a:gd name="T14" fmla="*/ 17 w 136"/>
                <a:gd name="T15" fmla="*/ 150 h 178"/>
                <a:gd name="T16" fmla="*/ 16 w 136"/>
                <a:gd name="T17" fmla="*/ 145 h 178"/>
                <a:gd name="T18" fmla="*/ 16 w 136"/>
                <a:gd name="T19" fmla="*/ 140 h 178"/>
                <a:gd name="T20" fmla="*/ 17 w 136"/>
                <a:gd name="T21" fmla="*/ 139 h 178"/>
                <a:gd name="T22" fmla="*/ 11 w 136"/>
                <a:gd name="T23" fmla="*/ 133 h 178"/>
                <a:gd name="T24" fmla="*/ 6 w 136"/>
                <a:gd name="T25" fmla="*/ 129 h 178"/>
                <a:gd name="T26" fmla="*/ 1 w 136"/>
                <a:gd name="T27" fmla="*/ 122 h 178"/>
                <a:gd name="T28" fmla="*/ 1 w 136"/>
                <a:gd name="T29" fmla="*/ 111 h 178"/>
                <a:gd name="T30" fmla="*/ 3 w 136"/>
                <a:gd name="T31" fmla="*/ 101 h 178"/>
                <a:gd name="T32" fmla="*/ 5 w 136"/>
                <a:gd name="T33" fmla="*/ 90 h 178"/>
                <a:gd name="T34" fmla="*/ 10 w 136"/>
                <a:gd name="T35" fmla="*/ 86 h 178"/>
                <a:gd name="T36" fmla="*/ 17 w 136"/>
                <a:gd name="T37" fmla="*/ 85 h 178"/>
                <a:gd name="T38" fmla="*/ 21 w 136"/>
                <a:gd name="T39" fmla="*/ 86 h 178"/>
                <a:gd name="T40" fmla="*/ 30 w 136"/>
                <a:gd name="T41" fmla="*/ 87 h 178"/>
                <a:gd name="T42" fmla="*/ 33 w 136"/>
                <a:gd name="T43" fmla="*/ 82 h 178"/>
                <a:gd name="T44" fmla="*/ 36 w 136"/>
                <a:gd name="T45" fmla="*/ 76 h 178"/>
                <a:gd name="T46" fmla="*/ 37 w 136"/>
                <a:gd name="T47" fmla="*/ 70 h 178"/>
                <a:gd name="T48" fmla="*/ 52 w 136"/>
                <a:gd name="T49" fmla="*/ 63 h 178"/>
                <a:gd name="T50" fmla="*/ 77 w 136"/>
                <a:gd name="T51" fmla="*/ 48 h 178"/>
                <a:gd name="T52" fmla="*/ 82 w 136"/>
                <a:gd name="T53" fmla="*/ 42 h 178"/>
                <a:gd name="T54" fmla="*/ 88 w 136"/>
                <a:gd name="T55" fmla="*/ 31 h 178"/>
                <a:gd name="T56" fmla="*/ 95 w 136"/>
                <a:gd name="T57" fmla="*/ 19 h 178"/>
                <a:gd name="T58" fmla="*/ 102 w 136"/>
                <a:gd name="T59" fmla="*/ 4 h 178"/>
                <a:gd name="T60" fmla="*/ 108 w 136"/>
                <a:gd name="T61" fmla="*/ 0 h 178"/>
                <a:gd name="T62" fmla="*/ 117 w 136"/>
                <a:gd name="T63" fmla="*/ 4 h 178"/>
                <a:gd name="T64" fmla="*/ 119 w 136"/>
                <a:gd name="T65" fmla="*/ 6 h 178"/>
                <a:gd name="T66" fmla="*/ 122 w 136"/>
                <a:gd name="T67" fmla="*/ 11 h 178"/>
                <a:gd name="T68" fmla="*/ 120 w 136"/>
                <a:gd name="T69" fmla="*/ 14 h 178"/>
                <a:gd name="T70" fmla="*/ 124 w 136"/>
                <a:gd name="T71" fmla="*/ 19 h 178"/>
                <a:gd name="T72" fmla="*/ 130 w 136"/>
                <a:gd name="T73" fmla="*/ 21 h 178"/>
                <a:gd name="T74" fmla="*/ 136 w 136"/>
                <a:gd name="T75" fmla="*/ 26 h 178"/>
                <a:gd name="T76" fmla="*/ 134 w 136"/>
                <a:gd name="T77" fmla="*/ 31 h 178"/>
                <a:gd name="T78" fmla="*/ 120 w 136"/>
                <a:gd name="T79" fmla="*/ 39 h 178"/>
                <a:gd name="T80" fmla="*/ 115 w 136"/>
                <a:gd name="T81" fmla="*/ 47 h 178"/>
                <a:gd name="T82" fmla="*/ 117 w 136"/>
                <a:gd name="T83" fmla="*/ 58 h 178"/>
                <a:gd name="T84" fmla="*/ 122 w 136"/>
                <a:gd name="T85" fmla="*/ 77 h 178"/>
                <a:gd name="T86" fmla="*/ 122 w 136"/>
                <a:gd name="T87" fmla="*/ 84 h 178"/>
                <a:gd name="T88" fmla="*/ 122 w 136"/>
                <a:gd name="T89" fmla="*/ 86 h 178"/>
                <a:gd name="T90" fmla="*/ 124 w 136"/>
                <a:gd name="T91" fmla="*/ 90 h 178"/>
                <a:gd name="T92" fmla="*/ 126 w 136"/>
                <a:gd name="T93" fmla="*/ 95 h 178"/>
                <a:gd name="T94" fmla="*/ 126 w 136"/>
                <a:gd name="T95" fmla="*/ 97 h 178"/>
                <a:gd name="T96" fmla="*/ 123 w 136"/>
                <a:gd name="T97" fmla="*/ 104 h 178"/>
                <a:gd name="T98" fmla="*/ 113 w 136"/>
                <a:gd name="T99" fmla="*/ 115 h 178"/>
                <a:gd name="T100" fmla="*/ 109 w 136"/>
                <a:gd name="T101" fmla="*/ 124 h 178"/>
                <a:gd name="T102" fmla="*/ 111 w 136"/>
                <a:gd name="T103" fmla="*/ 130 h 178"/>
                <a:gd name="T104" fmla="*/ 111 w 136"/>
                <a:gd name="T105" fmla="*/ 146 h 178"/>
                <a:gd name="T106" fmla="*/ 103 w 136"/>
                <a:gd name="T107" fmla="*/ 155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6" h="178">
                  <a:moveTo>
                    <a:pt x="103" y="155"/>
                  </a:moveTo>
                  <a:lnTo>
                    <a:pt x="103" y="155"/>
                  </a:lnTo>
                  <a:lnTo>
                    <a:pt x="92" y="167"/>
                  </a:lnTo>
                  <a:lnTo>
                    <a:pt x="85" y="174"/>
                  </a:lnTo>
                  <a:lnTo>
                    <a:pt x="81" y="177"/>
                  </a:lnTo>
                  <a:lnTo>
                    <a:pt x="76" y="178"/>
                  </a:lnTo>
                  <a:lnTo>
                    <a:pt x="72" y="176"/>
                  </a:lnTo>
                  <a:lnTo>
                    <a:pt x="68" y="173"/>
                  </a:lnTo>
                  <a:lnTo>
                    <a:pt x="68" y="173"/>
                  </a:lnTo>
                  <a:lnTo>
                    <a:pt x="63" y="168"/>
                  </a:lnTo>
                  <a:lnTo>
                    <a:pt x="55" y="166"/>
                  </a:lnTo>
                  <a:lnTo>
                    <a:pt x="41" y="162"/>
                  </a:lnTo>
                  <a:lnTo>
                    <a:pt x="33" y="161"/>
                  </a:lnTo>
                  <a:lnTo>
                    <a:pt x="27" y="158"/>
                  </a:lnTo>
                  <a:lnTo>
                    <a:pt x="21" y="155"/>
                  </a:lnTo>
                  <a:lnTo>
                    <a:pt x="17" y="150"/>
                  </a:lnTo>
                  <a:lnTo>
                    <a:pt x="17" y="150"/>
                  </a:lnTo>
                  <a:lnTo>
                    <a:pt x="16" y="145"/>
                  </a:lnTo>
                  <a:lnTo>
                    <a:pt x="16" y="141"/>
                  </a:lnTo>
                  <a:lnTo>
                    <a:pt x="16" y="140"/>
                  </a:lnTo>
                  <a:lnTo>
                    <a:pt x="17" y="139"/>
                  </a:lnTo>
                  <a:lnTo>
                    <a:pt x="17" y="139"/>
                  </a:lnTo>
                  <a:lnTo>
                    <a:pt x="17" y="138"/>
                  </a:lnTo>
                  <a:lnTo>
                    <a:pt x="11" y="133"/>
                  </a:lnTo>
                  <a:lnTo>
                    <a:pt x="11" y="133"/>
                  </a:lnTo>
                  <a:lnTo>
                    <a:pt x="6" y="129"/>
                  </a:lnTo>
                  <a:lnTo>
                    <a:pt x="3" y="125"/>
                  </a:lnTo>
                  <a:lnTo>
                    <a:pt x="1" y="122"/>
                  </a:lnTo>
                  <a:lnTo>
                    <a:pt x="0" y="118"/>
                  </a:lnTo>
                  <a:lnTo>
                    <a:pt x="1" y="111"/>
                  </a:lnTo>
                  <a:lnTo>
                    <a:pt x="3" y="101"/>
                  </a:lnTo>
                  <a:lnTo>
                    <a:pt x="3" y="101"/>
                  </a:lnTo>
                  <a:lnTo>
                    <a:pt x="4" y="92"/>
                  </a:lnTo>
                  <a:lnTo>
                    <a:pt x="5" y="90"/>
                  </a:lnTo>
                  <a:lnTo>
                    <a:pt x="7" y="87"/>
                  </a:lnTo>
                  <a:lnTo>
                    <a:pt x="10" y="86"/>
                  </a:lnTo>
                  <a:lnTo>
                    <a:pt x="14" y="85"/>
                  </a:lnTo>
                  <a:lnTo>
                    <a:pt x="17" y="85"/>
                  </a:lnTo>
                  <a:lnTo>
                    <a:pt x="21" y="86"/>
                  </a:lnTo>
                  <a:lnTo>
                    <a:pt x="21" y="86"/>
                  </a:lnTo>
                  <a:lnTo>
                    <a:pt x="28" y="87"/>
                  </a:lnTo>
                  <a:lnTo>
                    <a:pt x="30" y="87"/>
                  </a:lnTo>
                  <a:lnTo>
                    <a:pt x="31" y="86"/>
                  </a:lnTo>
                  <a:lnTo>
                    <a:pt x="33" y="82"/>
                  </a:lnTo>
                  <a:lnTo>
                    <a:pt x="36" y="76"/>
                  </a:lnTo>
                  <a:lnTo>
                    <a:pt x="36" y="76"/>
                  </a:lnTo>
                  <a:lnTo>
                    <a:pt x="37" y="71"/>
                  </a:lnTo>
                  <a:lnTo>
                    <a:pt x="37" y="70"/>
                  </a:lnTo>
                  <a:lnTo>
                    <a:pt x="52" y="63"/>
                  </a:lnTo>
                  <a:lnTo>
                    <a:pt x="52" y="63"/>
                  </a:lnTo>
                  <a:lnTo>
                    <a:pt x="72" y="52"/>
                  </a:lnTo>
                  <a:lnTo>
                    <a:pt x="77" y="48"/>
                  </a:lnTo>
                  <a:lnTo>
                    <a:pt x="82" y="42"/>
                  </a:lnTo>
                  <a:lnTo>
                    <a:pt x="82" y="42"/>
                  </a:lnTo>
                  <a:lnTo>
                    <a:pt x="86" y="36"/>
                  </a:lnTo>
                  <a:lnTo>
                    <a:pt x="88" y="31"/>
                  </a:lnTo>
                  <a:lnTo>
                    <a:pt x="95" y="19"/>
                  </a:lnTo>
                  <a:lnTo>
                    <a:pt x="95" y="19"/>
                  </a:lnTo>
                  <a:lnTo>
                    <a:pt x="98" y="10"/>
                  </a:lnTo>
                  <a:lnTo>
                    <a:pt x="102" y="4"/>
                  </a:lnTo>
                  <a:lnTo>
                    <a:pt x="106" y="1"/>
                  </a:lnTo>
                  <a:lnTo>
                    <a:pt x="108" y="0"/>
                  </a:lnTo>
                  <a:lnTo>
                    <a:pt x="112" y="1"/>
                  </a:lnTo>
                  <a:lnTo>
                    <a:pt x="117" y="4"/>
                  </a:lnTo>
                  <a:lnTo>
                    <a:pt x="117" y="4"/>
                  </a:lnTo>
                  <a:lnTo>
                    <a:pt x="119" y="6"/>
                  </a:lnTo>
                  <a:lnTo>
                    <a:pt x="120" y="9"/>
                  </a:lnTo>
                  <a:lnTo>
                    <a:pt x="122" y="11"/>
                  </a:lnTo>
                  <a:lnTo>
                    <a:pt x="120" y="12"/>
                  </a:lnTo>
                  <a:lnTo>
                    <a:pt x="120" y="14"/>
                  </a:lnTo>
                  <a:lnTo>
                    <a:pt x="122" y="16"/>
                  </a:lnTo>
                  <a:lnTo>
                    <a:pt x="124" y="19"/>
                  </a:lnTo>
                  <a:lnTo>
                    <a:pt x="130" y="21"/>
                  </a:lnTo>
                  <a:lnTo>
                    <a:pt x="130" y="21"/>
                  </a:lnTo>
                  <a:lnTo>
                    <a:pt x="135" y="25"/>
                  </a:lnTo>
                  <a:lnTo>
                    <a:pt x="136" y="26"/>
                  </a:lnTo>
                  <a:lnTo>
                    <a:pt x="136" y="28"/>
                  </a:lnTo>
                  <a:lnTo>
                    <a:pt x="134" y="31"/>
                  </a:lnTo>
                  <a:lnTo>
                    <a:pt x="130" y="33"/>
                  </a:lnTo>
                  <a:lnTo>
                    <a:pt x="120" y="39"/>
                  </a:lnTo>
                  <a:lnTo>
                    <a:pt x="117" y="43"/>
                  </a:lnTo>
                  <a:lnTo>
                    <a:pt x="115" y="47"/>
                  </a:lnTo>
                  <a:lnTo>
                    <a:pt x="115" y="47"/>
                  </a:lnTo>
                  <a:lnTo>
                    <a:pt x="117" y="58"/>
                  </a:lnTo>
                  <a:lnTo>
                    <a:pt x="119" y="68"/>
                  </a:lnTo>
                  <a:lnTo>
                    <a:pt x="122" y="77"/>
                  </a:lnTo>
                  <a:lnTo>
                    <a:pt x="122" y="81"/>
                  </a:lnTo>
                  <a:lnTo>
                    <a:pt x="122" y="84"/>
                  </a:lnTo>
                  <a:lnTo>
                    <a:pt x="122" y="84"/>
                  </a:lnTo>
                  <a:lnTo>
                    <a:pt x="122" y="86"/>
                  </a:lnTo>
                  <a:lnTo>
                    <a:pt x="122" y="87"/>
                  </a:lnTo>
                  <a:lnTo>
                    <a:pt x="124" y="90"/>
                  </a:lnTo>
                  <a:lnTo>
                    <a:pt x="126" y="93"/>
                  </a:lnTo>
                  <a:lnTo>
                    <a:pt x="126" y="95"/>
                  </a:lnTo>
                  <a:lnTo>
                    <a:pt x="126" y="97"/>
                  </a:lnTo>
                  <a:lnTo>
                    <a:pt x="126" y="97"/>
                  </a:lnTo>
                  <a:lnTo>
                    <a:pt x="125" y="101"/>
                  </a:lnTo>
                  <a:lnTo>
                    <a:pt x="123" y="104"/>
                  </a:lnTo>
                  <a:lnTo>
                    <a:pt x="117" y="112"/>
                  </a:lnTo>
                  <a:lnTo>
                    <a:pt x="113" y="115"/>
                  </a:lnTo>
                  <a:lnTo>
                    <a:pt x="111" y="119"/>
                  </a:lnTo>
                  <a:lnTo>
                    <a:pt x="109" y="124"/>
                  </a:lnTo>
                  <a:lnTo>
                    <a:pt x="111" y="130"/>
                  </a:lnTo>
                  <a:lnTo>
                    <a:pt x="111" y="130"/>
                  </a:lnTo>
                  <a:lnTo>
                    <a:pt x="112" y="139"/>
                  </a:lnTo>
                  <a:lnTo>
                    <a:pt x="111" y="146"/>
                  </a:lnTo>
                  <a:lnTo>
                    <a:pt x="107" y="151"/>
                  </a:lnTo>
                  <a:lnTo>
                    <a:pt x="103" y="155"/>
                  </a:lnTo>
                  <a:lnTo>
                    <a:pt x="103" y="155"/>
                  </a:lnTo>
                  <a:close/>
                </a:path>
              </a:pathLst>
            </a:custGeom>
            <a:solidFill>
              <a:schemeClr val="bg1"/>
            </a:solidFill>
            <a:ln>
              <a:noFill/>
            </a:ln>
          </p:spPr>
          <p:txBody>
            <a:bodyPr/>
            <a:lstStyle/>
            <a:p>
              <a:pPr fontAlgn="auto">
                <a:spcBef>
                  <a:spcPts val="0"/>
                </a:spcBef>
                <a:spcAft>
                  <a:spcPts val="0"/>
                </a:spcAft>
                <a:defRPr/>
              </a:pPr>
              <a:endParaRPr lang="en-US">
                <a:latin typeface="+mn-lt"/>
                <a:cs typeface="+mn-cs"/>
              </a:endParaRPr>
            </a:p>
          </p:txBody>
        </p:sp>
        <p:sp>
          <p:nvSpPr>
            <p:cNvPr id="16" name="Freeform 16">
              <a:extLst>
                <a:ext uri="{FF2B5EF4-FFF2-40B4-BE49-F238E27FC236}">
                  <a16:creationId xmlns:a16="http://schemas.microsoft.com/office/drawing/2014/main" id="{FD4F866C-1296-4850-B8C2-E0A24FA16765}"/>
                </a:ext>
              </a:extLst>
            </p:cNvPr>
            <p:cNvSpPr>
              <a:spLocks/>
            </p:cNvSpPr>
            <p:nvPr/>
          </p:nvSpPr>
          <p:spPr bwMode="auto">
            <a:xfrm>
              <a:off x="6927850" y="4119563"/>
              <a:ext cx="131762" cy="196850"/>
            </a:xfrm>
            <a:custGeom>
              <a:avLst/>
              <a:gdLst>
                <a:gd name="T0" fmla="*/ 49 w 83"/>
                <a:gd name="T1" fmla="*/ 110 h 124"/>
                <a:gd name="T2" fmla="*/ 44 w 83"/>
                <a:gd name="T3" fmla="*/ 113 h 124"/>
                <a:gd name="T4" fmla="*/ 40 w 83"/>
                <a:gd name="T5" fmla="*/ 113 h 124"/>
                <a:gd name="T6" fmla="*/ 34 w 83"/>
                <a:gd name="T7" fmla="*/ 106 h 124"/>
                <a:gd name="T8" fmla="*/ 28 w 83"/>
                <a:gd name="T9" fmla="*/ 87 h 124"/>
                <a:gd name="T10" fmla="*/ 28 w 83"/>
                <a:gd name="T11" fmla="*/ 86 h 124"/>
                <a:gd name="T12" fmla="*/ 24 w 83"/>
                <a:gd name="T13" fmla="*/ 88 h 124"/>
                <a:gd name="T14" fmla="*/ 21 w 83"/>
                <a:gd name="T15" fmla="*/ 104 h 124"/>
                <a:gd name="T16" fmla="*/ 19 w 83"/>
                <a:gd name="T17" fmla="*/ 109 h 124"/>
                <a:gd name="T18" fmla="*/ 17 w 83"/>
                <a:gd name="T19" fmla="*/ 118 h 124"/>
                <a:gd name="T20" fmla="*/ 12 w 83"/>
                <a:gd name="T21" fmla="*/ 124 h 124"/>
                <a:gd name="T22" fmla="*/ 6 w 83"/>
                <a:gd name="T23" fmla="*/ 123 h 124"/>
                <a:gd name="T24" fmla="*/ 5 w 83"/>
                <a:gd name="T25" fmla="*/ 120 h 124"/>
                <a:gd name="T26" fmla="*/ 2 w 83"/>
                <a:gd name="T27" fmla="*/ 113 h 124"/>
                <a:gd name="T28" fmla="*/ 6 w 83"/>
                <a:gd name="T29" fmla="*/ 98 h 124"/>
                <a:gd name="T30" fmla="*/ 5 w 83"/>
                <a:gd name="T31" fmla="*/ 92 h 124"/>
                <a:gd name="T32" fmla="*/ 2 w 83"/>
                <a:gd name="T33" fmla="*/ 86 h 124"/>
                <a:gd name="T34" fmla="*/ 1 w 83"/>
                <a:gd name="T35" fmla="*/ 74 h 124"/>
                <a:gd name="T36" fmla="*/ 5 w 83"/>
                <a:gd name="T37" fmla="*/ 64 h 124"/>
                <a:gd name="T38" fmla="*/ 7 w 83"/>
                <a:gd name="T39" fmla="*/ 52 h 124"/>
                <a:gd name="T40" fmla="*/ 7 w 83"/>
                <a:gd name="T41" fmla="*/ 36 h 124"/>
                <a:gd name="T42" fmla="*/ 8 w 83"/>
                <a:gd name="T43" fmla="*/ 23 h 124"/>
                <a:gd name="T44" fmla="*/ 10 w 83"/>
                <a:gd name="T45" fmla="*/ 16 h 124"/>
                <a:gd name="T46" fmla="*/ 18 w 83"/>
                <a:gd name="T47" fmla="*/ 12 h 124"/>
                <a:gd name="T48" fmla="*/ 39 w 83"/>
                <a:gd name="T49" fmla="*/ 11 h 124"/>
                <a:gd name="T50" fmla="*/ 62 w 83"/>
                <a:gd name="T51" fmla="*/ 10 h 124"/>
                <a:gd name="T52" fmla="*/ 76 w 83"/>
                <a:gd name="T53" fmla="*/ 6 h 124"/>
                <a:gd name="T54" fmla="*/ 83 w 83"/>
                <a:gd name="T55" fmla="*/ 0 h 124"/>
                <a:gd name="T56" fmla="*/ 82 w 83"/>
                <a:gd name="T57" fmla="*/ 5 h 124"/>
                <a:gd name="T58" fmla="*/ 76 w 83"/>
                <a:gd name="T59" fmla="*/ 18 h 124"/>
                <a:gd name="T60" fmla="*/ 67 w 83"/>
                <a:gd name="T61" fmla="*/ 27 h 124"/>
                <a:gd name="T62" fmla="*/ 61 w 83"/>
                <a:gd name="T63" fmla="*/ 28 h 124"/>
                <a:gd name="T64" fmla="*/ 34 w 83"/>
                <a:gd name="T65" fmla="*/ 25 h 124"/>
                <a:gd name="T66" fmla="*/ 26 w 83"/>
                <a:gd name="T67" fmla="*/ 25 h 124"/>
                <a:gd name="T68" fmla="*/ 22 w 83"/>
                <a:gd name="T69" fmla="*/ 31 h 124"/>
                <a:gd name="T70" fmla="*/ 22 w 83"/>
                <a:gd name="T71" fmla="*/ 39 h 124"/>
                <a:gd name="T72" fmla="*/ 24 w 83"/>
                <a:gd name="T73" fmla="*/ 49 h 124"/>
                <a:gd name="T74" fmla="*/ 29 w 83"/>
                <a:gd name="T75" fmla="*/ 50 h 124"/>
                <a:gd name="T76" fmla="*/ 34 w 83"/>
                <a:gd name="T77" fmla="*/ 50 h 124"/>
                <a:gd name="T78" fmla="*/ 49 w 83"/>
                <a:gd name="T79" fmla="*/ 47 h 124"/>
                <a:gd name="T80" fmla="*/ 51 w 83"/>
                <a:gd name="T81" fmla="*/ 48 h 124"/>
                <a:gd name="T82" fmla="*/ 49 w 83"/>
                <a:gd name="T83" fmla="*/ 53 h 124"/>
                <a:gd name="T84" fmla="*/ 44 w 83"/>
                <a:gd name="T85" fmla="*/ 56 h 124"/>
                <a:gd name="T86" fmla="*/ 33 w 83"/>
                <a:gd name="T87" fmla="*/ 60 h 124"/>
                <a:gd name="T88" fmla="*/ 29 w 83"/>
                <a:gd name="T89" fmla="*/ 64 h 124"/>
                <a:gd name="T90" fmla="*/ 33 w 83"/>
                <a:gd name="T91" fmla="*/ 71 h 124"/>
                <a:gd name="T92" fmla="*/ 40 w 83"/>
                <a:gd name="T93" fmla="*/ 83 h 124"/>
                <a:gd name="T94" fmla="*/ 49 w 83"/>
                <a:gd name="T95" fmla="*/ 99 h 124"/>
                <a:gd name="T96" fmla="*/ 50 w 83"/>
                <a:gd name="T97" fmla="*/ 107 h 124"/>
                <a:gd name="T98" fmla="*/ 49 w 83"/>
                <a:gd name="T99" fmla="*/ 110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83" h="124">
                  <a:moveTo>
                    <a:pt x="49" y="110"/>
                  </a:moveTo>
                  <a:lnTo>
                    <a:pt x="49" y="110"/>
                  </a:lnTo>
                  <a:lnTo>
                    <a:pt x="46" y="112"/>
                  </a:lnTo>
                  <a:lnTo>
                    <a:pt x="44" y="113"/>
                  </a:lnTo>
                  <a:lnTo>
                    <a:pt x="42" y="113"/>
                  </a:lnTo>
                  <a:lnTo>
                    <a:pt x="40" y="113"/>
                  </a:lnTo>
                  <a:lnTo>
                    <a:pt x="37" y="109"/>
                  </a:lnTo>
                  <a:lnTo>
                    <a:pt x="34" y="106"/>
                  </a:lnTo>
                  <a:lnTo>
                    <a:pt x="29" y="95"/>
                  </a:lnTo>
                  <a:lnTo>
                    <a:pt x="28" y="87"/>
                  </a:lnTo>
                  <a:lnTo>
                    <a:pt x="28" y="87"/>
                  </a:lnTo>
                  <a:lnTo>
                    <a:pt x="28" y="86"/>
                  </a:lnTo>
                  <a:lnTo>
                    <a:pt x="27" y="86"/>
                  </a:lnTo>
                  <a:lnTo>
                    <a:pt x="24" y="88"/>
                  </a:lnTo>
                  <a:lnTo>
                    <a:pt x="22" y="95"/>
                  </a:lnTo>
                  <a:lnTo>
                    <a:pt x="21" y="104"/>
                  </a:lnTo>
                  <a:lnTo>
                    <a:pt x="21" y="104"/>
                  </a:lnTo>
                  <a:lnTo>
                    <a:pt x="19" y="109"/>
                  </a:lnTo>
                  <a:lnTo>
                    <a:pt x="18" y="114"/>
                  </a:lnTo>
                  <a:lnTo>
                    <a:pt x="17" y="118"/>
                  </a:lnTo>
                  <a:lnTo>
                    <a:pt x="15" y="122"/>
                  </a:lnTo>
                  <a:lnTo>
                    <a:pt x="12" y="124"/>
                  </a:lnTo>
                  <a:lnTo>
                    <a:pt x="8" y="124"/>
                  </a:lnTo>
                  <a:lnTo>
                    <a:pt x="6" y="123"/>
                  </a:lnTo>
                  <a:lnTo>
                    <a:pt x="5" y="120"/>
                  </a:lnTo>
                  <a:lnTo>
                    <a:pt x="5" y="120"/>
                  </a:lnTo>
                  <a:lnTo>
                    <a:pt x="3" y="117"/>
                  </a:lnTo>
                  <a:lnTo>
                    <a:pt x="2" y="113"/>
                  </a:lnTo>
                  <a:lnTo>
                    <a:pt x="5" y="106"/>
                  </a:lnTo>
                  <a:lnTo>
                    <a:pt x="6" y="98"/>
                  </a:lnTo>
                  <a:lnTo>
                    <a:pt x="6" y="95"/>
                  </a:lnTo>
                  <a:lnTo>
                    <a:pt x="5" y="92"/>
                  </a:lnTo>
                  <a:lnTo>
                    <a:pt x="5" y="92"/>
                  </a:lnTo>
                  <a:lnTo>
                    <a:pt x="2" y="86"/>
                  </a:lnTo>
                  <a:lnTo>
                    <a:pt x="0" y="81"/>
                  </a:lnTo>
                  <a:lnTo>
                    <a:pt x="1" y="74"/>
                  </a:lnTo>
                  <a:lnTo>
                    <a:pt x="5" y="64"/>
                  </a:lnTo>
                  <a:lnTo>
                    <a:pt x="5" y="64"/>
                  </a:lnTo>
                  <a:lnTo>
                    <a:pt x="7" y="55"/>
                  </a:lnTo>
                  <a:lnTo>
                    <a:pt x="7" y="52"/>
                  </a:lnTo>
                  <a:lnTo>
                    <a:pt x="6" y="47"/>
                  </a:lnTo>
                  <a:lnTo>
                    <a:pt x="7" y="36"/>
                  </a:lnTo>
                  <a:lnTo>
                    <a:pt x="7" y="36"/>
                  </a:lnTo>
                  <a:lnTo>
                    <a:pt x="8" y="23"/>
                  </a:lnTo>
                  <a:lnTo>
                    <a:pt x="8" y="18"/>
                  </a:lnTo>
                  <a:lnTo>
                    <a:pt x="10" y="16"/>
                  </a:lnTo>
                  <a:lnTo>
                    <a:pt x="13" y="14"/>
                  </a:lnTo>
                  <a:lnTo>
                    <a:pt x="18" y="12"/>
                  </a:lnTo>
                  <a:lnTo>
                    <a:pt x="39" y="11"/>
                  </a:lnTo>
                  <a:lnTo>
                    <a:pt x="39" y="11"/>
                  </a:lnTo>
                  <a:lnTo>
                    <a:pt x="53" y="11"/>
                  </a:lnTo>
                  <a:lnTo>
                    <a:pt x="62" y="10"/>
                  </a:lnTo>
                  <a:lnTo>
                    <a:pt x="71" y="7"/>
                  </a:lnTo>
                  <a:lnTo>
                    <a:pt x="76" y="6"/>
                  </a:lnTo>
                  <a:lnTo>
                    <a:pt x="82" y="2"/>
                  </a:lnTo>
                  <a:lnTo>
                    <a:pt x="83" y="0"/>
                  </a:lnTo>
                  <a:lnTo>
                    <a:pt x="83" y="0"/>
                  </a:lnTo>
                  <a:lnTo>
                    <a:pt x="82" y="5"/>
                  </a:lnTo>
                  <a:lnTo>
                    <a:pt x="80" y="14"/>
                  </a:lnTo>
                  <a:lnTo>
                    <a:pt x="76" y="18"/>
                  </a:lnTo>
                  <a:lnTo>
                    <a:pt x="72" y="23"/>
                  </a:lnTo>
                  <a:lnTo>
                    <a:pt x="67" y="27"/>
                  </a:lnTo>
                  <a:lnTo>
                    <a:pt x="61" y="28"/>
                  </a:lnTo>
                  <a:lnTo>
                    <a:pt x="61" y="28"/>
                  </a:lnTo>
                  <a:lnTo>
                    <a:pt x="46" y="27"/>
                  </a:lnTo>
                  <a:lnTo>
                    <a:pt x="34" y="25"/>
                  </a:lnTo>
                  <a:lnTo>
                    <a:pt x="29" y="25"/>
                  </a:lnTo>
                  <a:lnTo>
                    <a:pt x="26" y="25"/>
                  </a:lnTo>
                  <a:lnTo>
                    <a:pt x="23" y="27"/>
                  </a:lnTo>
                  <a:lnTo>
                    <a:pt x="22" y="31"/>
                  </a:lnTo>
                  <a:lnTo>
                    <a:pt x="22" y="31"/>
                  </a:lnTo>
                  <a:lnTo>
                    <a:pt x="22" y="39"/>
                  </a:lnTo>
                  <a:lnTo>
                    <a:pt x="23" y="47"/>
                  </a:lnTo>
                  <a:lnTo>
                    <a:pt x="24" y="49"/>
                  </a:lnTo>
                  <a:lnTo>
                    <a:pt x="27" y="50"/>
                  </a:lnTo>
                  <a:lnTo>
                    <a:pt x="29" y="50"/>
                  </a:lnTo>
                  <a:lnTo>
                    <a:pt x="34" y="50"/>
                  </a:lnTo>
                  <a:lnTo>
                    <a:pt x="34" y="50"/>
                  </a:lnTo>
                  <a:lnTo>
                    <a:pt x="43" y="48"/>
                  </a:lnTo>
                  <a:lnTo>
                    <a:pt x="49" y="47"/>
                  </a:lnTo>
                  <a:lnTo>
                    <a:pt x="51" y="47"/>
                  </a:lnTo>
                  <a:lnTo>
                    <a:pt x="51" y="48"/>
                  </a:lnTo>
                  <a:lnTo>
                    <a:pt x="51" y="50"/>
                  </a:lnTo>
                  <a:lnTo>
                    <a:pt x="49" y="53"/>
                  </a:lnTo>
                  <a:lnTo>
                    <a:pt x="49" y="53"/>
                  </a:lnTo>
                  <a:lnTo>
                    <a:pt x="44" y="56"/>
                  </a:lnTo>
                  <a:lnTo>
                    <a:pt x="40" y="58"/>
                  </a:lnTo>
                  <a:lnTo>
                    <a:pt x="33" y="60"/>
                  </a:lnTo>
                  <a:lnTo>
                    <a:pt x="30" y="61"/>
                  </a:lnTo>
                  <a:lnTo>
                    <a:pt x="29" y="64"/>
                  </a:lnTo>
                  <a:lnTo>
                    <a:pt x="29" y="66"/>
                  </a:lnTo>
                  <a:lnTo>
                    <a:pt x="33" y="71"/>
                  </a:lnTo>
                  <a:lnTo>
                    <a:pt x="33" y="71"/>
                  </a:lnTo>
                  <a:lnTo>
                    <a:pt x="40" y="83"/>
                  </a:lnTo>
                  <a:lnTo>
                    <a:pt x="46" y="95"/>
                  </a:lnTo>
                  <a:lnTo>
                    <a:pt x="49" y="99"/>
                  </a:lnTo>
                  <a:lnTo>
                    <a:pt x="50" y="103"/>
                  </a:lnTo>
                  <a:lnTo>
                    <a:pt x="50" y="107"/>
                  </a:lnTo>
                  <a:lnTo>
                    <a:pt x="49" y="110"/>
                  </a:lnTo>
                  <a:lnTo>
                    <a:pt x="49" y="110"/>
                  </a:lnTo>
                  <a:close/>
                </a:path>
              </a:pathLst>
            </a:custGeom>
            <a:solidFill>
              <a:schemeClr val="bg1"/>
            </a:solidFill>
            <a:ln>
              <a:noFill/>
            </a:ln>
          </p:spPr>
          <p:txBody>
            <a:bodyPr/>
            <a:lstStyle/>
            <a:p>
              <a:pPr fontAlgn="auto">
                <a:spcBef>
                  <a:spcPts val="0"/>
                </a:spcBef>
                <a:spcAft>
                  <a:spcPts val="0"/>
                </a:spcAft>
                <a:defRPr/>
              </a:pPr>
              <a:endParaRPr lang="en-US">
                <a:latin typeface="+mn-lt"/>
                <a:cs typeface="+mn-cs"/>
              </a:endParaRPr>
            </a:p>
          </p:txBody>
        </p:sp>
        <p:sp>
          <p:nvSpPr>
            <p:cNvPr id="17" name="Freeform 17">
              <a:extLst>
                <a:ext uri="{FF2B5EF4-FFF2-40B4-BE49-F238E27FC236}">
                  <a16:creationId xmlns:a16="http://schemas.microsoft.com/office/drawing/2014/main" id="{EE82A037-EB5E-4747-AE81-94D3CD439104}"/>
                </a:ext>
              </a:extLst>
            </p:cNvPr>
            <p:cNvSpPr>
              <a:spLocks/>
            </p:cNvSpPr>
            <p:nvPr/>
          </p:nvSpPr>
          <p:spPr bwMode="auto">
            <a:xfrm>
              <a:off x="6983413" y="3930650"/>
              <a:ext cx="163512" cy="84137"/>
            </a:xfrm>
            <a:custGeom>
              <a:avLst/>
              <a:gdLst>
                <a:gd name="T0" fmla="*/ 99 w 103"/>
                <a:gd name="T1" fmla="*/ 48 h 53"/>
                <a:gd name="T2" fmla="*/ 99 w 103"/>
                <a:gd name="T3" fmla="*/ 48 h 53"/>
                <a:gd name="T4" fmla="*/ 74 w 103"/>
                <a:gd name="T5" fmla="*/ 48 h 53"/>
                <a:gd name="T6" fmla="*/ 63 w 103"/>
                <a:gd name="T7" fmla="*/ 48 h 53"/>
                <a:gd name="T8" fmla="*/ 57 w 103"/>
                <a:gd name="T9" fmla="*/ 49 h 53"/>
                <a:gd name="T10" fmla="*/ 52 w 103"/>
                <a:gd name="T11" fmla="*/ 52 h 53"/>
                <a:gd name="T12" fmla="*/ 52 w 103"/>
                <a:gd name="T13" fmla="*/ 52 h 53"/>
                <a:gd name="T14" fmla="*/ 47 w 103"/>
                <a:gd name="T15" fmla="*/ 53 h 53"/>
                <a:gd name="T16" fmla="*/ 43 w 103"/>
                <a:gd name="T17" fmla="*/ 53 h 53"/>
                <a:gd name="T18" fmla="*/ 40 w 103"/>
                <a:gd name="T19" fmla="*/ 50 h 53"/>
                <a:gd name="T20" fmla="*/ 36 w 103"/>
                <a:gd name="T21" fmla="*/ 47 h 53"/>
                <a:gd name="T22" fmla="*/ 34 w 103"/>
                <a:gd name="T23" fmla="*/ 43 h 53"/>
                <a:gd name="T24" fmla="*/ 32 w 103"/>
                <a:gd name="T25" fmla="*/ 39 h 53"/>
                <a:gd name="T26" fmla="*/ 32 w 103"/>
                <a:gd name="T27" fmla="*/ 36 h 53"/>
                <a:gd name="T28" fmla="*/ 34 w 103"/>
                <a:gd name="T29" fmla="*/ 33 h 53"/>
                <a:gd name="T30" fmla="*/ 34 w 103"/>
                <a:gd name="T31" fmla="*/ 33 h 53"/>
                <a:gd name="T32" fmla="*/ 36 w 103"/>
                <a:gd name="T33" fmla="*/ 31 h 53"/>
                <a:gd name="T34" fmla="*/ 36 w 103"/>
                <a:gd name="T35" fmla="*/ 29 h 53"/>
                <a:gd name="T36" fmla="*/ 36 w 103"/>
                <a:gd name="T37" fmla="*/ 28 h 53"/>
                <a:gd name="T38" fmla="*/ 32 w 103"/>
                <a:gd name="T39" fmla="*/ 27 h 53"/>
                <a:gd name="T40" fmla="*/ 22 w 103"/>
                <a:gd name="T41" fmla="*/ 27 h 53"/>
                <a:gd name="T42" fmla="*/ 22 w 103"/>
                <a:gd name="T43" fmla="*/ 27 h 53"/>
                <a:gd name="T44" fmla="*/ 16 w 103"/>
                <a:gd name="T45" fmla="*/ 27 h 53"/>
                <a:gd name="T46" fmla="*/ 10 w 103"/>
                <a:gd name="T47" fmla="*/ 25 h 53"/>
                <a:gd name="T48" fmla="*/ 5 w 103"/>
                <a:gd name="T49" fmla="*/ 22 h 53"/>
                <a:gd name="T50" fmla="*/ 2 w 103"/>
                <a:gd name="T51" fmla="*/ 20 h 53"/>
                <a:gd name="T52" fmla="*/ 0 w 103"/>
                <a:gd name="T53" fmla="*/ 17 h 53"/>
                <a:gd name="T54" fmla="*/ 0 w 103"/>
                <a:gd name="T55" fmla="*/ 16 h 53"/>
                <a:gd name="T56" fmla="*/ 5 w 103"/>
                <a:gd name="T57" fmla="*/ 13 h 53"/>
                <a:gd name="T58" fmla="*/ 13 w 103"/>
                <a:gd name="T59" fmla="*/ 13 h 53"/>
                <a:gd name="T60" fmla="*/ 13 w 103"/>
                <a:gd name="T61" fmla="*/ 13 h 53"/>
                <a:gd name="T62" fmla="*/ 29 w 103"/>
                <a:gd name="T63" fmla="*/ 13 h 53"/>
                <a:gd name="T64" fmla="*/ 38 w 103"/>
                <a:gd name="T65" fmla="*/ 12 h 53"/>
                <a:gd name="T66" fmla="*/ 45 w 103"/>
                <a:gd name="T67" fmla="*/ 10 h 53"/>
                <a:gd name="T68" fmla="*/ 51 w 103"/>
                <a:gd name="T69" fmla="*/ 4 h 53"/>
                <a:gd name="T70" fmla="*/ 51 w 103"/>
                <a:gd name="T71" fmla="*/ 4 h 53"/>
                <a:gd name="T72" fmla="*/ 54 w 103"/>
                <a:gd name="T73" fmla="*/ 1 h 53"/>
                <a:gd name="T74" fmla="*/ 59 w 103"/>
                <a:gd name="T75" fmla="*/ 0 h 53"/>
                <a:gd name="T76" fmla="*/ 63 w 103"/>
                <a:gd name="T77" fmla="*/ 0 h 53"/>
                <a:gd name="T78" fmla="*/ 67 w 103"/>
                <a:gd name="T79" fmla="*/ 1 h 53"/>
                <a:gd name="T80" fmla="*/ 69 w 103"/>
                <a:gd name="T81" fmla="*/ 2 h 53"/>
                <a:gd name="T82" fmla="*/ 70 w 103"/>
                <a:gd name="T83" fmla="*/ 6 h 53"/>
                <a:gd name="T84" fmla="*/ 70 w 103"/>
                <a:gd name="T85" fmla="*/ 10 h 53"/>
                <a:gd name="T86" fmla="*/ 68 w 103"/>
                <a:gd name="T87" fmla="*/ 15 h 53"/>
                <a:gd name="T88" fmla="*/ 68 w 103"/>
                <a:gd name="T89" fmla="*/ 15 h 53"/>
                <a:gd name="T90" fmla="*/ 64 w 103"/>
                <a:gd name="T91" fmla="*/ 20 h 53"/>
                <a:gd name="T92" fmla="*/ 61 w 103"/>
                <a:gd name="T93" fmla="*/ 23 h 53"/>
                <a:gd name="T94" fmla="*/ 54 w 103"/>
                <a:gd name="T95" fmla="*/ 29 h 53"/>
                <a:gd name="T96" fmla="*/ 53 w 103"/>
                <a:gd name="T97" fmla="*/ 32 h 53"/>
                <a:gd name="T98" fmla="*/ 53 w 103"/>
                <a:gd name="T99" fmla="*/ 33 h 53"/>
                <a:gd name="T100" fmla="*/ 57 w 103"/>
                <a:gd name="T101" fmla="*/ 34 h 53"/>
                <a:gd name="T102" fmla="*/ 62 w 103"/>
                <a:gd name="T103" fmla="*/ 37 h 53"/>
                <a:gd name="T104" fmla="*/ 62 w 103"/>
                <a:gd name="T105" fmla="*/ 37 h 53"/>
                <a:gd name="T106" fmla="*/ 94 w 103"/>
                <a:gd name="T107" fmla="*/ 44 h 53"/>
                <a:gd name="T108" fmla="*/ 102 w 103"/>
                <a:gd name="T109" fmla="*/ 47 h 53"/>
                <a:gd name="T110" fmla="*/ 103 w 103"/>
                <a:gd name="T111" fmla="*/ 48 h 53"/>
                <a:gd name="T112" fmla="*/ 102 w 103"/>
                <a:gd name="T113" fmla="*/ 48 h 53"/>
                <a:gd name="T114" fmla="*/ 99 w 103"/>
                <a:gd name="T115" fmla="*/ 48 h 53"/>
                <a:gd name="T116" fmla="*/ 99 w 103"/>
                <a:gd name="T117" fmla="*/ 48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03" h="53">
                  <a:moveTo>
                    <a:pt x="99" y="48"/>
                  </a:moveTo>
                  <a:lnTo>
                    <a:pt x="99" y="48"/>
                  </a:lnTo>
                  <a:lnTo>
                    <a:pt x="74" y="48"/>
                  </a:lnTo>
                  <a:lnTo>
                    <a:pt x="63" y="48"/>
                  </a:lnTo>
                  <a:lnTo>
                    <a:pt x="57" y="49"/>
                  </a:lnTo>
                  <a:lnTo>
                    <a:pt x="52" y="52"/>
                  </a:lnTo>
                  <a:lnTo>
                    <a:pt x="52" y="52"/>
                  </a:lnTo>
                  <a:lnTo>
                    <a:pt x="47" y="53"/>
                  </a:lnTo>
                  <a:lnTo>
                    <a:pt x="43" y="53"/>
                  </a:lnTo>
                  <a:lnTo>
                    <a:pt x="40" y="50"/>
                  </a:lnTo>
                  <a:lnTo>
                    <a:pt x="36" y="47"/>
                  </a:lnTo>
                  <a:lnTo>
                    <a:pt x="34" y="43"/>
                  </a:lnTo>
                  <a:lnTo>
                    <a:pt x="32" y="39"/>
                  </a:lnTo>
                  <a:lnTo>
                    <a:pt x="32" y="36"/>
                  </a:lnTo>
                  <a:lnTo>
                    <a:pt x="34" y="33"/>
                  </a:lnTo>
                  <a:lnTo>
                    <a:pt x="34" y="33"/>
                  </a:lnTo>
                  <a:lnTo>
                    <a:pt x="36" y="31"/>
                  </a:lnTo>
                  <a:lnTo>
                    <a:pt x="36" y="29"/>
                  </a:lnTo>
                  <a:lnTo>
                    <a:pt x="36" y="28"/>
                  </a:lnTo>
                  <a:lnTo>
                    <a:pt x="32" y="27"/>
                  </a:lnTo>
                  <a:lnTo>
                    <a:pt x="22" y="27"/>
                  </a:lnTo>
                  <a:lnTo>
                    <a:pt x="22" y="27"/>
                  </a:lnTo>
                  <a:lnTo>
                    <a:pt x="16" y="27"/>
                  </a:lnTo>
                  <a:lnTo>
                    <a:pt x="10" y="25"/>
                  </a:lnTo>
                  <a:lnTo>
                    <a:pt x="5" y="22"/>
                  </a:lnTo>
                  <a:lnTo>
                    <a:pt x="2" y="20"/>
                  </a:lnTo>
                  <a:lnTo>
                    <a:pt x="0" y="17"/>
                  </a:lnTo>
                  <a:lnTo>
                    <a:pt x="0" y="16"/>
                  </a:lnTo>
                  <a:lnTo>
                    <a:pt x="5" y="13"/>
                  </a:lnTo>
                  <a:lnTo>
                    <a:pt x="13" y="13"/>
                  </a:lnTo>
                  <a:lnTo>
                    <a:pt x="13" y="13"/>
                  </a:lnTo>
                  <a:lnTo>
                    <a:pt x="29" y="13"/>
                  </a:lnTo>
                  <a:lnTo>
                    <a:pt x="38" y="12"/>
                  </a:lnTo>
                  <a:lnTo>
                    <a:pt x="45" y="10"/>
                  </a:lnTo>
                  <a:lnTo>
                    <a:pt x="51" y="4"/>
                  </a:lnTo>
                  <a:lnTo>
                    <a:pt x="51" y="4"/>
                  </a:lnTo>
                  <a:lnTo>
                    <a:pt x="54" y="1"/>
                  </a:lnTo>
                  <a:lnTo>
                    <a:pt x="59" y="0"/>
                  </a:lnTo>
                  <a:lnTo>
                    <a:pt x="63" y="0"/>
                  </a:lnTo>
                  <a:lnTo>
                    <a:pt x="67" y="1"/>
                  </a:lnTo>
                  <a:lnTo>
                    <a:pt x="69" y="2"/>
                  </a:lnTo>
                  <a:lnTo>
                    <a:pt x="70" y="6"/>
                  </a:lnTo>
                  <a:lnTo>
                    <a:pt x="70" y="10"/>
                  </a:lnTo>
                  <a:lnTo>
                    <a:pt x="68" y="15"/>
                  </a:lnTo>
                  <a:lnTo>
                    <a:pt x="68" y="15"/>
                  </a:lnTo>
                  <a:lnTo>
                    <a:pt x="64" y="20"/>
                  </a:lnTo>
                  <a:lnTo>
                    <a:pt x="61" y="23"/>
                  </a:lnTo>
                  <a:lnTo>
                    <a:pt x="54" y="29"/>
                  </a:lnTo>
                  <a:lnTo>
                    <a:pt x="53" y="32"/>
                  </a:lnTo>
                  <a:lnTo>
                    <a:pt x="53" y="33"/>
                  </a:lnTo>
                  <a:lnTo>
                    <a:pt x="57" y="34"/>
                  </a:lnTo>
                  <a:lnTo>
                    <a:pt x="62" y="37"/>
                  </a:lnTo>
                  <a:lnTo>
                    <a:pt x="62" y="37"/>
                  </a:lnTo>
                  <a:lnTo>
                    <a:pt x="94" y="44"/>
                  </a:lnTo>
                  <a:lnTo>
                    <a:pt x="102" y="47"/>
                  </a:lnTo>
                  <a:lnTo>
                    <a:pt x="103" y="48"/>
                  </a:lnTo>
                  <a:lnTo>
                    <a:pt x="102" y="48"/>
                  </a:lnTo>
                  <a:lnTo>
                    <a:pt x="99" y="48"/>
                  </a:lnTo>
                  <a:lnTo>
                    <a:pt x="99" y="48"/>
                  </a:lnTo>
                  <a:close/>
                </a:path>
              </a:pathLst>
            </a:custGeom>
            <a:solidFill>
              <a:schemeClr val="bg1"/>
            </a:solidFill>
            <a:ln>
              <a:noFill/>
            </a:ln>
          </p:spPr>
          <p:txBody>
            <a:bodyPr/>
            <a:lstStyle/>
            <a:p>
              <a:pPr fontAlgn="auto">
                <a:spcBef>
                  <a:spcPts val="0"/>
                </a:spcBef>
                <a:spcAft>
                  <a:spcPts val="0"/>
                </a:spcAft>
                <a:defRPr/>
              </a:pPr>
              <a:endParaRPr lang="en-US">
                <a:latin typeface="+mn-lt"/>
                <a:cs typeface="+mn-cs"/>
              </a:endParaRPr>
            </a:p>
          </p:txBody>
        </p:sp>
        <p:sp>
          <p:nvSpPr>
            <p:cNvPr id="18" name="Freeform 18">
              <a:extLst>
                <a:ext uri="{FF2B5EF4-FFF2-40B4-BE49-F238E27FC236}">
                  <a16:creationId xmlns:a16="http://schemas.microsoft.com/office/drawing/2014/main" id="{F91C129F-22C1-444E-9849-1B7066C7E423}"/>
                </a:ext>
              </a:extLst>
            </p:cNvPr>
            <p:cNvSpPr>
              <a:spLocks noEditPoints="1"/>
            </p:cNvSpPr>
            <p:nvPr/>
          </p:nvSpPr>
          <p:spPr bwMode="auto">
            <a:xfrm>
              <a:off x="3986213" y="1562100"/>
              <a:ext cx="4443412" cy="3536950"/>
            </a:xfrm>
            <a:custGeom>
              <a:avLst/>
              <a:gdLst>
                <a:gd name="T0" fmla="*/ 2406 w 2799"/>
                <a:gd name="T1" fmla="*/ 306 h 2228"/>
                <a:gd name="T2" fmla="*/ 2122 w 2799"/>
                <a:gd name="T3" fmla="*/ 258 h 2228"/>
                <a:gd name="T4" fmla="*/ 1828 w 2799"/>
                <a:gd name="T5" fmla="*/ 209 h 2228"/>
                <a:gd name="T6" fmla="*/ 1679 w 2799"/>
                <a:gd name="T7" fmla="*/ 111 h 2228"/>
                <a:gd name="T8" fmla="*/ 1595 w 2799"/>
                <a:gd name="T9" fmla="*/ 45 h 2228"/>
                <a:gd name="T10" fmla="*/ 1590 w 2799"/>
                <a:gd name="T11" fmla="*/ 78 h 2228"/>
                <a:gd name="T12" fmla="*/ 1364 w 2799"/>
                <a:gd name="T13" fmla="*/ 197 h 2228"/>
                <a:gd name="T14" fmla="*/ 1224 w 2799"/>
                <a:gd name="T15" fmla="*/ 304 h 2228"/>
                <a:gd name="T16" fmla="*/ 1145 w 2799"/>
                <a:gd name="T17" fmla="*/ 330 h 2228"/>
                <a:gd name="T18" fmla="*/ 1152 w 2799"/>
                <a:gd name="T19" fmla="*/ 131 h 2228"/>
                <a:gd name="T20" fmla="*/ 1011 w 2799"/>
                <a:gd name="T21" fmla="*/ 281 h 2228"/>
                <a:gd name="T22" fmla="*/ 881 w 2799"/>
                <a:gd name="T23" fmla="*/ 376 h 2228"/>
                <a:gd name="T24" fmla="*/ 784 w 2799"/>
                <a:gd name="T25" fmla="*/ 401 h 2228"/>
                <a:gd name="T26" fmla="*/ 711 w 2799"/>
                <a:gd name="T27" fmla="*/ 375 h 2228"/>
                <a:gd name="T28" fmla="*/ 470 w 2799"/>
                <a:gd name="T29" fmla="*/ 330 h 2228"/>
                <a:gd name="T30" fmla="*/ 321 w 2799"/>
                <a:gd name="T31" fmla="*/ 546 h 2228"/>
                <a:gd name="T32" fmla="*/ 428 w 2799"/>
                <a:gd name="T33" fmla="*/ 629 h 2228"/>
                <a:gd name="T34" fmla="*/ 511 w 2799"/>
                <a:gd name="T35" fmla="*/ 433 h 2228"/>
                <a:gd name="T36" fmla="*/ 559 w 2799"/>
                <a:gd name="T37" fmla="*/ 530 h 2228"/>
                <a:gd name="T38" fmla="*/ 532 w 2799"/>
                <a:gd name="T39" fmla="*/ 585 h 2228"/>
                <a:gd name="T40" fmla="*/ 376 w 2799"/>
                <a:gd name="T41" fmla="*/ 617 h 2228"/>
                <a:gd name="T42" fmla="*/ 254 w 2799"/>
                <a:gd name="T43" fmla="*/ 727 h 2228"/>
                <a:gd name="T44" fmla="*/ 216 w 2799"/>
                <a:gd name="T45" fmla="*/ 881 h 2228"/>
                <a:gd name="T46" fmla="*/ 181 w 2799"/>
                <a:gd name="T47" fmla="*/ 1000 h 2228"/>
                <a:gd name="T48" fmla="*/ 354 w 2799"/>
                <a:gd name="T49" fmla="*/ 856 h 2228"/>
                <a:gd name="T50" fmla="*/ 428 w 2799"/>
                <a:gd name="T51" fmla="*/ 997 h 2228"/>
                <a:gd name="T52" fmla="*/ 406 w 2799"/>
                <a:gd name="T53" fmla="*/ 873 h 2228"/>
                <a:gd name="T54" fmla="*/ 515 w 2799"/>
                <a:gd name="T55" fmla="*/ 967 h 2228"/>
                <a:gd name="T56" fmla="*/ 623 w 2799"/>
                <a:gd name="T57" fmla="*/ 920 h 2228"/>
                <a:gd name="T58" fmla="*/ 703 w 2799"/>
                <a:gd name="T59" fmla="*/ 829 h 2228"/>
                <a:gd name="T60" fmla="*/ 732 w 2799"/>
                <a:gd name="T61" fmla="*/ 911 h 2228"/>
                <a:gd name="T62" fmla="*/ 670 w 2799"/>
                <a:gd name="T63" fmla="*/ 1007 h 2228"/>
                <a:gd name="T64" fmla="*/ 678 w 2799"/>
                <a:gd name="T65" fmla="*/ 1103 h 2228"/>
                <a:gd name="T66" fmla="*/ 386 w 2799"/>
                <a:gd name="T67" fmla="*/ 1060 h 2228"/>
                <a:gd name="T68" fmla="*/ 125 w 2799"/>
                <a:gd name="T69" fmla="*/ 1060 h 2228"/>
                <a:gd name="T70" fmla="*/ 5 w 2799"/>
                <a:gd name="T71" fmla="*/ 1410 h 2228"/>
                <a:gd name="T72" fmla="*/ 282 w 2799"/>
                <a:gd name="T73" fmla="*/ 1524 h 2228"/>
                <a:gd name="T74" fmla="*/ 405 w 2799"/>
                <a:gd name="T75" fmla="*/ 1752 h 2228"/>
                <a:gd name="T76" fmla="*/ 475 w 2799"/>
                <a:gd name="T77" fmla="*/ 2187 h 2228"/>
                <a:gd name="T78" fmla="*/ 705 w 2799"/>
                <a:gd name="T79" fmla="*/ 2042 h 2228"/>
                <a:gd name="T80" fmla="*/ 775 w 2799"/>
                <a:gd name="T81" fmla="*/ 1666 h 2228"/>
                <a:gd name="T82" fmla="*/ 801 w 2799"/>
                <a:gd name="T83" fmla="*/ 1410 h 2228"/>
                <a:gd name="T84" fmla="*/ 710 w 2799"/>
                <a:gd name="T85" fmla="*/ 1168 h 2228"/>
                <a:gd name="T86" fmla="*/ 952 w 2799"/>
                <a:gd name="T87" fmla="*/ 1355 h 2228"/>
                <a:gd name="T88" fmla="*/ 908 w 2799"/>
                <a:gd name="T89" fmla="*/ 1212 h 2228"/>
                <a:gd name="T90" fmla="*/ 1013 w 2799"/>
                <a:gd name="T91" fmla="*/ 1194 h 2228"/>
                <a:gd name="T92" fmla="*/ 1197 w 2799"/>
                <a:gd name="T93" fmla="*/ 1287 h 2228"/>
                <a:gd name="T94" fmla="*/ 1303 w 2799"/>
                <a:gd name="T95" fmla="*/ 1449 h 2228"/>
                <a:gd name="T96" fmla="*/ 1460 w 2799"/>
                <a:gd name="T97" fmla="*/ 1266 h 2228"/>
                <a:gd name="T98" fmla="*/ 1568 w 2799"/>
                <a:gd name="T99" fmla="*/ 1481 h 2228"/>
                <a:gd name="T100" fmla="*/ 1613 w 2799"/>
                <a:gd name="T101" fmla="*/ 1530 h 2228"/>
                <a:gd name="T102" fmla="*/ 1690 w 2799"/>
                <a:gd name="T103" fmla="*/ 1469 h 2228"/>
                <a:gd name="T104" fmla="*/ 1783 w 2799"/>
                <a:gd name="T105" fmla="*/ 1262 h 2228"/>
                <a:gd name="T106" fmla="*/ 1883 w 2799"/>
                <a:gd name="T107" fmla="*/ 980 h 2228"/>
                <a:gd name="T108" fmla="*/ 1919 w 2799"/>
                <a:gd name="T109" fmla="*/ 976 h 2228"/>
                <a:gd name="T110" fmla="*/ 1953 w 2799"/>
                <a:gd name="T111" fmla="*/ 934 h 2228"/>
                <a:gd name="T112" fmla="*/ 2109 w 2799"/>
                <a:gd name="T113" fmla="*/ 678 h 2228"/>
                <a:gd name="T114" fmla="*/ 2356 w 2799"/>
                <a:gd name="T115" fmla="*/ 510 h 2228"/>
                <a:gd name="T116" fmla="*/ 2342 w 2799"/>
                <a:gd name="T117" fmla="*/ 639 h 2228"/>
                <a:gd name="T118" fmla="*/ 2520 w 2799"/>
                <a:gd name="T119" fmla="*/ 540 h 2228"/>
                <a:gd name="T120" fmla="*/ 2756 w 2799"/>
                <a:gd name="T121" fmla="*/ 445 h 2228"/>
                <a:gd name="T122" fmla="*/ 958 w 2799"/>
                <a:gd name="T123" fmla="*/ 910 h 2228"/>
                <a:gd name="T124" fmla="*/ 891 w 2799"/>
                <a:gd name="T125" fmla="*/ 969 h 2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799" h="2228">
                  <a:moveTo>
                    <a:pt x="2744" y="376"/>
                  </a:moveTo>
                  <a:lnTo>
                    <a:pt x="2744" y="376"/>
                  </a:lnTo>
                  <a:lnTo>
                    <a:pt x="2725" y="360"/>
                  </a:lnTo>
                  <a:lnTo>
                    <a:pt x="2716" y="353"/>
                  </a:lnTo>
                  <a:lnTo>
                    <a:pt x="2706" y="347"/>
                  </a:lnTo>
                  <a:lnTo>
                    <a:pt x="2693" y="339"/>
                  </a:lnTo>
                  <a:lnTo>
                    <a:pt x="2679" y="333"/>
                  </a:lnTo>
                  <a:lnTo>
                    <a:pt x="2660" y="326"/>
                  </a:lnTo>
                  <a:lnTo>
                    <a:pt x="2638" y="319"/>
                  </a:lnTo>
                  <a:lnTo>
                    <a:pt x="2638" y="319"/>
                  </a:lnTo>
                  <a:lnTo>
                    <a:pt x="2616" y="311"/>
                  </a:lnTo>
                  <a:lnTo>
                    <a:pt x="2598" y="304"/>
                  </a:lnTo>
                  <a:lnTo>
                    <a:pt x="2572" y="294"/>
                  </a:lnTo>
                  <a:lnTo>
                    <a:pt x="2563" y="292"/>
                  </a:lnTo>
                  <a:lnTo>
                    <a:pt x="2556" y="292"/>
                  </a:lnTo>
                  <a:lnTo>
                    <a:pt x="2550" y="293"/>
                  </a:lnTo>
                  <a:lnTo>
                    <a:pt x="2544" y="298"/>
                  </a:lnTo>
                  <a:lnTo>
                    <a:pt x="2544" y="298"/>
                  </a:lnTo>
                  <a:lnTo>
                    <a:pt x="2539" y="303"/>
                  </a:lnTo>
                  <a:lnTo>
                    <a:pt x="2538" y="306"/>
                  </a:lnTo>
                  <a:lnTo>
                    <a:pt x="2538" y="310"/>
                  </a:lnTo>
                  <a:lnTo>
                    <a:pt x="2539" y="314"/>
                  </a:lnTo>
                  <a:lnTo>
                    <a:pt x="2543" y="320"/>
                  </a:lnTo>
                  <a:lnTo>
                    <a:pt x="2544" y="322"/>
                  </a:lnTo>
                  <a:lnTo>
                    <a:pt x="2545" y="326"/>
                  </a:lnTo>
                  <a:lnTo>
                    <a:pt x="2545" y="326"/>
                  </a:lnTo>
                  <a:lnTo>
                    <a:pt x="2544" y="330"/>
                  </a:lnTo>
                  <a:lnTo>
                    <a:pt x="2543" y="331"/>
                  </a:lnTo>
                  <a:lnTo>
                    <a:pt x="2538" y="332"/>
                  </a:lnTo>
                  <a:lnTo>
                    <a:pt x="2531" y="331"/>
                  </a:lnTo>
                  <a:lnTo>
                    <a:pt x="2508" y="325"/>
                  </a:lnTo>
                  <a:lnTo>
                    <a:pt x="2466" y="311"/>
                  </a:lnTo>
                  <a:lnTo>
                    <a:pt x="2466" y="311"/>
                  </a:lnTo>
                  <a:lnTo>
                    <a:pt x="2443" y="305"/>
                  </a:lnTo>
                  <a:lnTo>
                    <a:pt x="2428" y="303"/>
                  </a:lnTo>
                  <a:lnTo>
                    <a:pt x="2420" y="304"/>
                  </a:lnTo>
                  <a:lnTo>
                    <a:pt x="2414" y="305"/>
                  </a:lnTo>
                  <a:lnTo>
                    <a:pt x="2411" y="308"/>
                  </a:lnTo>
                  <a:lnTo>
                    <a:pt x="2410" y="309"/>
                  </a:lnTo>
                  <a:lnTo>
                    <a:pt x="2409" y="309"/>
                  </a:lnTo>
                  <a:lnTo>
                    <a:pt x="2406" y="306"/>
                  </a:lnTo>
                  <a:lnTo>
                    <a:pt x="2406" y="306"/>
                  </a:lnTo>
                  <a:lnTo>
                    <a:pt x="2396" y="298"/>
                  </a:lnTo>
                  <a:lnTo>
                    <a:pt x="2390" y="294"/>
                  </a:lnTo>
                  <a:lnTo>
                    <a:pt x="2384" y="290"/>
                  </a:lnTo>
                  <a:lnTo>
                    <a:pt x="2377" y="287"/>
                  </a:lnTo>
                  <a:lnTo>
                    <a:pt x="2368" y="285"/>
                  </a:lnTo>
                  <a:lnTo>
                    <a:pt x="2358" y="283"/>
                  </a:lnTo>
                  <a:lnTo>
                    <a:pt x="2346" y="283"/>
                  </a:lnTo>
                  <a:lnTo>
                    <a:pt x="2346" y="283"/>
                  </a:lnTo>
                  <a:lnTo>
                    <a:pt x="2325" y="283"/>
                  </a:lnTo>
                  <a:lnTo>
                    <a:pt x="2311" y="281"/>
                  </a:lnTo>
                  <a:lnTo>
                    <a:pt x="2304" y="278"/>
                  </a:lnTo>
                  <a:lnTo>
                    <a:pt x="2301" y="276"/>
                  </a:lnTo>
                  <a:lnTo>
                    <a:pt x="2292" y="268"/>
                  </a:lnTo>
                  <a:lnTo>
                    <a:pt x="2292" y="268"/>
                  </a:lnTo>
                  <a:lnTo>
                    <a:pt x="2287" y="265"/>
                  </a:lnTo>
                  <a:lnTo>
                    <a:pt x="2281" y="261"/>
                  </a:lnTo>
                  <a:lnTo>
                    <a:pt x="2275" y="257"/>
                  </a:lnTo>
                  <a:lnTo>
                    <a:pt x="2268" y="255"/>
                  </a:lnTo>
                  <a:lnTo>
                    <a:pt x="2259" y="252"/>
                  </a:lnTo>
                  <a:lnTo>
                    <a:pt x="2249" y="252"/>
                  </a:lnTo>
                  <a:lnTo>
                    <a:pt x="2239" y="255"/>
                  </a:lnTo>
                  <a:lnTo>
                    <a:pt x="2228" y="258"/>
                  </a:lnTo>
                  <a:lnTo>
                    <a:pt x="2228" y="258"/>
                  </a:lnTo>
                  <a:lnTo>
                    <a:pt x="2220" y="262"/>
                  </a:lnTo>
                  <a:lnTo>
                    <a:pt x="2215" y="263"/>
                  </a:lnTo>
                  <a:lnTo>
                    <a:pt x="2211" y="261"/>
                  </a:lnTo>
                  <a:lnTo>
                    <a:pt x="2210" y="258"/>
                  </a:lnTo>
                  <a:lnTo>
                    <a:pt x="2207" y="254"/>
                  </a:lnTo>
                  <a:lnTo>
                    <a:pt x="2203" y="247"/>
                  </a:lnTo>
                  <a:lnTo>
                    <a:pt x="2194" y="241"/>
                  </a:lnTo>
                  <a:lnTo>
                    <a:pt x="2179" y="234"/>
                  </a:lnTo>
                  <a:lnTo>
                    <a:pt x="2179" y="234"/>
                  </a:lnTo>
                  <a:lnTo>
                    <a:pt x="2165" y="228"/>
                  </a:lnTo>
                  <a:lnTo>
                    <a:pt x="2153" y="224"/>
                  </a:lnTo>
                  <a:lnTo>
                    <a:pt x="2145" y="223"/>
                  </a:lnTo>
                  <a:lnTo>
                    <a:pt x="2141" y="223"/>
                  </a:lnTo>
                  <a:lnTo>
                    <a:pt x="2139" y="224"/>
                  </a:lnTo>
                  <a:lnTo>
                    <a:pt x="2136" y="225"/>
                  </a:lnTo>
                  <a:lnTo>
                    <a:pt x="2134" y="228"/>
                  </a:lnTo>
                  <a:lnTo>
                    <a:pt x="2130" y="235"/>
                  </a:lnTo>
                  <a:lnTo>
                    <a:pt x="2122" y="258"/>
                  </a:lnTo>
                  <a:lnTo>
                    <a:pt x="2122" y="258"/>
                  </a:lnTo>
                  <a:lnTo>
                    <a:pt x="2117" y="271"/>
                  </a:lnTo>
                  <a:lnTo>
                    <a:pt x="2114" y="274"/>
                  </a:lnTo>
                  <a:lnTo>
                    <a:pt x="2112" y="277"/>
                  </a:lnTo>
                  <a:lnTo>
                    <a:pt x="2109" y="279"/>
                  </a:lnTo>
                  <a:lnTo>
                    <a:pt x="2107" y="279"/>
                  </a:lnTo>
                  <a:lnTo>
                    <a:pt x="2102" y="277"/>
                  </a:lnTo>
                  <a:lnTo>
                    <a:pt x="2088" y="267"/>
                  </a:lnTo>
                  <a:lnTo>
                    <a:pt x="2080" y="262"/>
                  </a:lnTo>
                  <a:lnTo>
                    <a:pt x="2069" y="257"/>
                  </a:lnTo>
                  <a:lnTo>
                    <a:pt x="2069" y="257"/>
                  </a:lnTo>
                  <a:lnTo>
                    <a:pt x="2059" y="255"/>
                  </a:lnTo>
                  <a:lnTo>
                    <a:pt x="2049" y="255"/>
                  </a:lnTo>
                  <a:lnTo>
                    <a:pt x="2042" y="257"/>
                  </a:lnTo>
                  <a:lnTo>
                    <a:pt x="2036" y="261"/>
                  </a:lnTo>
                  <a:lnTo>
                    <a:pt x="2031" y="267"/>
                  </a:lnTo>
                  <a:lnTo>
                    <a:pt x="2026" y="273"/>
                  </a:lnTo>
                  <a:lnTo>
                    <a:pt x="2022" y="282"/>
                  </a:lnTo>
                  <a:lnTo>
                    <a:pt x="2018" y="292"/>
                  </a:lnTo>
                  <a:lnTo>
                    <a:pt x="2018" y="292"/>
                  </a:lnTo>
                  <a:lnTo>
                    <a:pt x="2015" y="299"/>
                  </a:lnTo>
                  <a:lnTo>
                    <a:pt x="2014" y="300"/>
                  </a:lnTo>
                  <a:lnTo>
                    <a:pt x="2011" y="301"/>
                  </a:lnTo>
                  <a:lnTo>
                    <a:pt x="2010" y="301"/>
                  </a:lnTo>
                  <a:lnTo>
                    <a:pt x="2007" y="300"/>
                  </a:lnTo>
                  <a:lnTo>
                    <a:pt x="2003" y="295"/>
                  </a:lnTo>
                  <a:lnTo>
                    <a:pt x="1987" y="277"/>
                  </a:lnTo>
                  <a:lnTo>
                    <a:pt x="1976" y="265"/>
                  </a:lnTo>
                  <a:lnTo>
                    <a:pt x="1962" y="250"/>
                  </a:lnTo>
                  <a:lnTo>
                    <a:pt x="1962" y="250"/>
                  </a:lnTo>
                  <a:lnTo>
                    <a:pt x="1949" y="236"/>
                  </a:lnTo>
                  <a:lnTo>
                    <a:pt x="1941" y="233"/>
                  </a:lnTo>
                  <a:lnTo>
                    <a:pt x="1936" y="229"/>
                  </a:lnTo>
                  <a:lnTo>
                    <a:pt x="1930" y="228"/>
                  </a:lnTo>
                  <a:lnTo>
                    <a:pt x="1925" y="227"/>
                  </a:lnTo>
                  <a:lnTo>
                    <a:pt x="1915" y="225"/>
                  </a:lnTo>
                  <a:lnTo>
                    <a:pt x="1896" y="228"/>
                  </a:lnTo>
                  <a:lnTo>
                    <a:pt x="1886" y="228"/>
                  </a:lnTo>
                  <a:lnTo>
                    <a:pt x="1874" y="225"/>
                  </a:lnTo>
                  <a:lnTo>
                    <a:pt x="1874" y="225"/>
                  </a:lnTo>
                  <a:lnTo>
                    <a:pt x="1861" y="222"/>
                  </a:lnTo>
                  <a:lnTo>
                    <a:pt x="1849" y="218"/>
                  </a:lnTo>
                  <a:lnTo>
                    <a:pt x="1828" y="209"/>
                  </a:lnTo>
                  <a:lnTo>
                    <a:pt x="1818" y="206"/>
                  </a:lnTo>
                  <a:lnTo>
                    <a:pt x="1809" y="202"/>
                  </a:lnTo>
                  <a:lnTo>
                    <a:pt x="1799" y="201"/>
                  </a:lnTo>
                  <a:lnTo>
                    <a:pt x="1789" y="201"/>
                  </a:lnTo>
                  <a:lnTo>
                    <a:pt x="1789" y="201"/>
                  </a:lnTo>
                  <a:lnTo>
                    <a:pt x="1780" y="201"/>
                  </a:lnTo>
                  <a:lnTo>
                    <a:pt x="1774" y="201"/>
                  </a:lnTo>
                  <a:lnTo>
                    <a:pt x="1768" y="200"/>
                  </a:lnTo>
                  <a:lnTo>
                    <a:pt x="1763" y="197"/>
                  </a:lnTo>
                  <a:lnTo>
                    <a:pt x="1757" y="191"/>
                  </a:lnTo>
                  <a:lnTo>
                    <a:pt x="1750" y="184"/>
                  </a:lnTo>
                  <a:lnTo>
                    <a:pt x="1750" y="184"/>
                  </a:lnTo>
                  <a:lnTo>
                    <a:pt x="1748" y="182"/>
                  </a:lnTo>
                  <a:lnTo>
                    <a:pt x="1747" y="180"/>
                  </a:lnTo>
                  <a:lnTo>
                    <a:pt x="1747" y="179"/>
                  </a:lnTo>
                  <a:lnTo>
                    <a:pt x="1748" y="177"/>
                  </a:lnTo>
                  <a:lnTo>
                    <a:pt x="1752" y="174"/>
                  </a:lnTo>
                  <a:lnTo>
                    <a:pt x="1758" y="171"/>
                  </a:lnTo>
                  <a:lnTo>
                    <a:pt x="1772" y="164"/>
                  </a:lnTo>
                  <a:lnTo>
                    <a:pt x="1779" y="162"/>
                  </a:lnTo>
                  <a:lnTo>
                    <a:pt x="1784" y="157"/>
                  </a:lnTo>
                  <a:lnTo>
                    <a:pt x="1784" y="157"/>
                  </a:lnTo>
                  <a:lnTo>
                    <a:pt x="1787" y="153"/>
                  </a:lnTo>
                  <a:lnTo>
                    <a:pt x="1787" y="148"/>
                  </a:lnTo>
                  <a:lnTo>
                    <a:pt x="1784" y="143"/>
                  </a:lnTo>
                  <a:lnTo>
                    <a:pt x="1779" y="139"/>
                  </a:lnTo>
                  <a:lnTo>
                    <a:pt x="1772" y="135"/>
                  </a:lnTo>
                  <a:lnTo>
                    <a:pt x="1763" y="128"/>
                  </a:lnTo>
                  <a:lnTo>
                    <a:pt x="1741" y="119"/>
                  </a:lnTo>
                  <a:lnTo>
                    <a:pt x="1741" y="119"/>
                  </a:lnTo>
                  <a:lnTo>
                    <a:pt x="1730" y="115"/>
                  </a:lnTo>
                  <a:lnTo>
                    <a:pt x="1721" y="114"/>
                  </a:lnTo>
                  <a:lnTo>
                    <a:pt x="1714" y="115"/>
                  </a:lnTo>
                  <a:lnTo>
                    <a:pt x="1709" y="117"/>
                  </a:lnTo>
                  <a:lnTo>
                    <a:pt x="1701" y="123"/>
                  </a:lnTo>
                  <a:lnTo>
                    <a:pt x="1696" y="125"/>
                  </a:lnTo>
                  <a:lnTo>
                    <a:pt x="1692" y="123"/>
                  </a:lnTo>
                  <a:lnTo>
                    <a:pt x="1692" y="123"/>
                  </a:lnTo>
                  <a:lnTo>
                    <a:pt x="1687" y="122"/>
                  </a:lnTo>
                  <a:lnTo>
                    <a:pt x="1685" y="120"/>
                  </a:lnTo>
                  <a:lnTo>
                    <a:pt x="1681" y="114"/>
                  </a:lnTo>
                  <a:lnTo>
                    <a:pt x="1679" y="111"/>
                  </a:lnTo>
                  <a:lnTo>
                    <a:pt x="1675" y="108"/>
                  </a:lnTo>
                  <a:lnTo>
                    <a:pt x="1670" y="105"/>
                  </a:lnTo>
                  <a:lnTo>
                    <a:pt x="1661" y="103"/>
                  </a:lnTo>
                  <a:lnTo>
                    <a:pt x="1661" y="103"/>
                  </a:lnTo>
                  <a:lnTo>
                    <a:pt x="1655" y="100"/>
                  </a:lnTo>
                  <a:lnTo>
                    <a:pt x="1650" y="98"/>
                  </a:lnTo>
                  <a:lnTo>
                    <a:pt x="1648" y="94"/>
                  </a:lnTo>
                  <a:lnTo>
                    <a:pt x="1648" y="92"/>
                  </a:lnTo>
                  <a:lnTo>
                    <a:pt x="1648" y="84"/>
                  </a:lnTo>
                  <a:lnTo>
                    <a:pt x="1647" y="81"/>
                  </a:lnTo>
                  <a:lnTo>
                    <a:pt x="1645" y="76"/>
                  </a:lnTo>
                  <a:lnTo>
                    <a:pt x="1645" y="76"/>
                  </a:lnTo>
                  <a:lnTo>
                    <a:pt x="1643" y="71"/>
                  </a:lnTo>
                  <a:lnTo>
                    <a:pt x="1643" y="69"/>
                  </a:lnTo>
                  <a:lnTo>
                    <a:pt x="1644" y="68"/>
                  </a:lnTo>
                  <a:lnTo>
                    <a:pt x="1649" y="67"/>
                  </a:lnTo>
                  <a:lnTo>
                    <a:pt x="1652" y="66"/>
                  </a:lnTo>
                  <a:lnTo>
                    <a:pt x="1655" y="63"/>
                  </a:lnTo>
                  <a:lnTo>
                    <a:pt x="1655" y="63"/>
                  </a:lnTo>
                  <a:lnTo>
                    <a:pt x="1656" y="61"/>
                  </a:lnTo>
                  <a:lnTo>
                    <a:pt x="1655" y="58"/>
                  </a:lnTo>
                  <a:lnTo>
                    <a:pt x="1653" y="57"/>
                  </a:lnTo>
                  <a:lnTo>
                    <a:pt x="1648" y="55"/>
                  </a:lnTo>
                  <a:lnTo>
                    <a:pt x="1634" y="49"/>
                  </a:lnTo>
                  <a:lnTo>
                    <a:pt x="1627" y="45"/>
                  </a:lnTo>
                  <a:lnTo>
                    <a:pt x="1620" y="41"/>
                  </a:lnTo>
                  <a:lnTo>
                    <a:pt x="1620" y="41"/>
                  </a:lnTo>
                  <a:lnTo>
                    <a:pt x="1612" y="38"/>
                  </a:lnTo>
                  <a:lnTo>
                    <a:pt x="1609" y="36"/>
                  </a:lnTo>
                  <a:lnTo>
                    <a:pt x="1606" y="39"/>
                  </a:lnTo>
                  <a:lnTo>
                    <a:pt x="1606" y="41"/>
                  </a:lnTo>
                  <a:lnTo>
                    <a:pt x="1605" y="51"/>
                  </a:lnTo>
                  <a:lnTo>
                    <a:pt x="1604" y="57"/>
                  </a:lnTo>
                  <a:lnTo>
                    <a:pt x="1600" y="61"/>
                  </a:lnTo>
                  <a:lnTo>
                    <a:pt x="1600" y="61"/>
                  </a:lnTo>
                  <a:lnTo>
                    <a:pt x="1596" y="65"/>
                  </a:lnTo>
                  <a:lnTo>
                    <a:pt x="1594" y="65"/>
                  </a:lnTo>
                  <a:lnTo>
                    <a:pt x="1593" y="63"/>
                  </a:lnTo>
                  <a:lnTo>
                    <a:pt x="1593" y="61"/>
                  </a:lnTo>
                  <a:lnTo>
                    <a:pt x="1593" y="54"/>
                  </a:lnTo>
                  <a:lnTo>
                    <a:pt x="1595" y="45"/>
                  </a:lnTo>
                  <a:lnTo>
                    <a:pt x="1595" y="45"/>
                  </a:lnTo>
                  <a:lnTo>
                    <a:pt x="1595" y="41"/>
                  </a:lnTo>
                  <a:lnTo>
                    <a:pt x="1594" y="39"/>
                  </a:lnTo>
                  <a:lnTo>
                    <a:pt x="1591" y="35"/>
                  </a:lnTo>
                  <a:lnTo>
                    <a:pt x="1589" y="33"/>
                  </a:lnTo>
                  <a:lnTo>
                    <a:pt x="1580" y="25"/>
                  </a:lnTo>
                  <a:lnTo>
                    <a:pt x="1569" y="15"/>
                  </a:lnTo>
                  <a:lnTo>
                    <a:pt x="1569" y="15"/>
                  </a:lnTo>
                  <a:lnTo>
                    <a:pt x="1563" y="9"/>
                  </a:lnTo>
                  <a:lnTo>
                    <a:pt x="1556" y="6"/>
                  </a:lnTo>
                  <a:lnTo>
                    <a:pt x="1548" y="2"/>
                  </a:lnTo>
                  <a:lnTo>
                    <a:pt x="1542" y="1"/>
                  </a:lnTo>
                  <a:lnTo>
                    <a:pt x="1535" y="0"/>
                  </a:lnTo>
                  <a:lnTo>
                    <a:pt x="1528" y="1"/>
                  </a:lnTo>
                  <a:lnTo>
                    <a:pt x="1521" y="4"/>
                  </a:lnTo>
                  <a:lnTo>
                    <a:pt x="1517" y="8"/>
                  </a:lnTo>
                  <a:lnTo>
                    <a:pt x="1517" y="8"/>
                  </a:lnTo>
                  <a:lnTo>
                    <a:pt x="1504" y="18"/>
                  </a:lnTo>
                  <a:lnTo>
                    <a:pt x="1493" y="28"/>
                  </a:lnTo>
                  <a:lnTo>
                    <a:pt x="1488" y="31"/>
                  </a:lnTo>
                  <a:lnTo>
                    <a:pt x="1485" y="36"/>
                  </a:lnTo>
                  <a:lnTo>
                    <a:pt x="1483" y="40"/>
                  </a:lnTo>
                  <a:lnTo>
                    <a:pt x="1485" y="45"/>
                  </a:lnTo>
                  <a:lnTo>
                    <a:pt x="1485" y="45"/>
                  </a:lnTo>
                  <a:lnTo>
                    <a:pt x="1488" y="49"/>
                  </a:lnTo>
                  <a:lnTo>
                    <a:pt x="1492" y="51"/>
                  </a:lnTo>
                  <a:lnTo>
                    <a:pt x="1498" y="51"/>
                  </a:lnTo>
                  <a:lnTo>
                    <a:pt x="1505" y="51"/>
                  </a:lnTo>
                  <a:lnTo>
                    <a:pt x="1525" y="51"/>
                  </a:lnTo>
                  <a:lnTo>
                    <a:pt x="1537" y="51"/>
                  </a:lnTo>
                  <a:lnTo>
                    <a:pt x="1553" y="52"/>
                  </a:lnTo>
                  <a:lnTo>
                    <a:pt x="1553" y="52"/>
                  </a:lnTo>
                  <a:lnTo>
                    <a:pt x="1575" y="55"/>
                  </a:lnTo>
                  <a:lnTo>
                    <a:pt x="1584" y="56"/>
                  </a:lnTo>
                  <a:lnTo>
                    <a:pt x="1585" y="57"/>
                  </a:lnTo>
                  <a:lnTo>
                    <a:pt x="1585" y="60"/>
                  </a:lnTo>
                  <a:lnTo>
                    <a:pt x="1586" y="62"/>
                  </a:lnTo>
                  <a:lnTo>
                    <a:pt x="1586" y="66"/>
                  </a:lnTo>
                  <a:lnTo>
                    <a:pt x="1586" y="66"/>
                  </a:lnTo>
                  <a:lnTo>
                    <a:pt x="1588" y="69"/>
                  </a:lnTo>
                  <a:lnTo>
                    <a:pt x="1588" y="72"/>
                  </a:lnTo>
                  <a:lnTo>
                    <a:pt x="1588" y="77"/>
                  </a:lnTo>
                  <a:lnTo>
                    <a:pt x="1590" y="78"/>
                  </a:lnTo>
                  <a:lnTo>
                    <a:pt x="1593" y="79"/>
                  </a:lnTo>
                  <a:lnTo>
                    <a:pt x="1607" y="79"/>
                  </a:lnTo>
                  <a:lnTo>
                    <a:pt x="1607" y="79"/>
                  </a:lnTo>
                  <a:lnTo>
                    <a:pt x="1616" y="78"/>
                  </a:lnTo>
                  <a:lnTo>
                    <a:pt x="1625" y="79"/>
                  </a:lnTo>
                  <a:lnTo>
                    <a:pt x="1631" y="81"/>
                  </a:lnTo>
                  <a:lnTo>
                    <a:pt x="1634" y="83"/>
                  </a:lnTo>
                  <a:lnTo>
                    <a:pt x="1636" y="85"/>
                  </a:lnTo>
                  <a:lnTo>
                    <a:pt x="1636" y="88"/>
                  </a:lnTo>
                  <a:lnTo>
                    <a:pt x="1632" y="92"/>
                  </a:lnTo>
                  <a:lnTo>
                    <a:pt x="1627" y="95"/>
                  </a:lnTo>
                  <a:lnTo>
                    <a:pt x="1627" y="95"/>
                  </a:lnTo>
                  <a:lnTo>
                    <a:pt x="1615" y="103"/>
                  </a:lnTo>
                  <a:lnTo>
                    <a:pt x="1604" y="110"/>
                  </a:lnTo>
                  <a:lnTo>
                    <a:pt x="1590" y="120"/>
                  </a:lnTo>
                  <a:lnTo>
                    <a:pt x="1569" y="131"/>
                  </a:lnTo>
                  <a:lnTo>
                    <a:pt x="1569" y="131"/>
                  </a:lnTo>
                  <a:lnTo>
                    <a:pt x="1562" y="133"/>
                  </a:lnTo>
                  <a:lnTo>
                    <a:pt x="1556" y="136"/>
                  </a:lnTo>
                  <a:lnTo>
                    <a:pt x="1540" y="139"/>
                  </a:lnTo>
                  <a:lnTo>
                    <a:pt x="1524" y="141"/>
                  </a:lnTo>
                  <a:lnTo>
                    <a:pt x="1508" y="141"/>
                  </a:lnTo>
                  <a:lnTo>
                    <a:pt x="1480" y="141"/>
                  </a:lnTo>
                  <a:lnTo>
                    <a:pt x="1469" y="141"/>
                  </a:lnTo>
                  <a:lnTo>
                    <a:pt x="1461" y="142"/>
                  </a:lnTo>
                  <a:lnTo>
                    <a:pt x="1461" y="142"/>
                  </a:lnTo>
                  <a:lnTo>
                    <a:pt x="1450" y="146"/>
                  </a:lnTo>
                  <a:lnTo>
                    <a:pt x="1439" y="150"/>
                  </a:lnTo>
                  <a:lnTo>
                    <a:pt x="1434" y="154"/>
                  </a:lnTo>
                  <a:lnTo>
                    <a:pt x="1431" y="158"/>
                  </a:lnTo>
                  <a:lnTo>
                    <a:pt x="1428" y="163"/>
                  </a:lnTo>
                  <a:lnTo>
                    <a:pt x="1426" y="169"/>
                  </a:lnTo>
                  <a:lnTo>
                    <a:pt x="1426" y="169"/>
                  </a:lnTo>
                  <a:lnTo>
                    <a:pt x="1423" y="176"/>
                  </a:lnTo>
                  <a:lnTo>
                    <a:pt x="1420" y="181"/>
                  </a:lnTo>
                  <a:lnTo>
                    <a:pt x="1412" y="186"/>
                  </a:lnTo>
                  <a:lnTo>
                    <a:pt x="1405" y="190"/>
                  </a:lnTo>
                  <a:lnTo>
                    <a:pt x="1395" y="193"/>
                  </a:lnTo>
                  <a:lnTo>
                    <a:pt x="1385" y="195"/>
                  </a:lnTo>
                  <a:lnTo>
                    <a:pt x="1375" y="196"/>
                  </a:lnTo>
                  <a:lnTo>
                    <a:pt x="1364" y="197"/>
                  </a:lnTo>
                  <a:lnTo>
                    <a:pt x="1364" y="197"/>
                  </a:lnTo>
                  <a:lnTo>
                    <a:pt x="1355" y="197"/>
                  </a:lnTo>
                  <a:lnTo>
                    <a:pt x="1347" y="200"/>
                  </a:lnTo>
                  <a:lnTo>
                    <a:pt x="1342" y="203"/>
                  </a:lnTo>
                  <a:lnTo>
                    <a:pt x="1337" y="207"/>
                  </a:lnTo>
                  <a:lnTo>
                    <a:pt x="1336" y="212"/>
                  </a:lnTo>
                  <a:lnTo>
                    <a:pt x="1334" y="217"/>
                  </a:lnTo>
                  <a:lnTo>
                    <a:pt x="1334" y="227"/>
                  </a:lnTo>
                  <a:lnTo>
                    <a:pt x="1334" y="227"/>
                  </a:lnTo>
                  <a:lnTo>
                    <a:pt x="1334" y="230"/>
                  </a:lnTo>
                  <a:lnTo>
                    <a:pt x="1331" y="234"/>
                  </a:lnTo>
                  <a:lnTo>
                    <a:pt x="1329" y="238"/>
                  </a:lnTo>
                  <a:lnTo>
                    <a:pt x="1325" y="240"/>
                  </a:lnTo>
                  <a:lnTo>
                    <a:pt x="1319" y="243"/>
                  </a:lnTo>
                  <a:lnTo>
                    <a:pt x="1312" y="245"/>
                  </a:lnTo>
                  <a:lnTo>
                    <a:pt x="1289" y="250"/>
                  </a:lnTo>
                  <a:lnTo>
                    <a:pt x="1289" y="250"/>
                  </a:lnTo>
                  <a:lnTo>
                    <a:pt x="1278" y="251"/>
                  </a:lnTo>
                  <a:lnTo>
                    <a:pt x="1270" y="250"/>
                  </a:lnTo>
                  <a:lnTo>
                    <a:pt x="1265" y="246"/>
                  </a:lnTo>
                  <a:lnTo>
                    <a:pt x="1262" y="243"/>
                  </a:lnTo>
                  <a:lnTo>
                    <a:pt x="1259" y="235"/>
                  </a:lnTo>
                  <a:lnTo>
                    <a:pt x="1256" y="234"/>
                  </a:lnTo>
                  <a:lnTo>
                    <a:pt x="1253" y="235"/>
                  </a:lnTo>
                  <a:lnTo>
                    <a:pt x="1253" y="235"/>
                  </a:lnTo>
                  <a:lnTo>
                    <a:pt x="1248" y="239"/>
                  </a:lnTo>
                  <a:lnTo>
                    <a:pt x="1244" y="244"/>
                  </a:lnTo>
                  <a:lnTo>
                    <a:pt x="1242" y="249"/>
                  </a:lnTo>
                  <a:lnTo>
                    <a:pt x="1239" y="254"/>
                  </a:lnTo>
                  <a:lnTo>
                    <a:pt x="1237" y="265"/>
                  </a:lnTo>
                  <a:lnTo>
                    <a:pt x="1233" y="277"/>
                  </a:lnTo>
                  <a:lnTo>
                    <a:pt x="1233" y="277"/>
                  </a:lnTo>
                  <a:lnTo>
                    <a:pt x="1233" y="284"/>
                  </a:lnTo>
                  <a:lnTo>
                    <a:pt x="1233" y="289"/>
                  </a:lnTo>
                  <a:lnTo>
                    <a:pt x="1233" y="300"/>
                  </a:lnTo>
                  <a:lnTo>
                    <a:pt x="1234" y="308"/>
                  </a:lnTo>
                  <a:lnTo>
                    <a:pt x="1234" y="311"/>
                  </a:lnTo>
                  <a:lnTo>
                    <a:pt x="1233" y="314"/>
                  </a:lnTo>
                  <a:lnTo>
                    <a:pt x="1233" y="314"/>
                  </a:lnTo>
                  <a:lnTo>
                    <a:pt x="1232" y="314"/>
                  </a:lnTo>
                  <a:lnTo>
                    <a:pt x="1229" y="312"/>
                  </a:lnTo>
                  <a:lnTo>
                    <a:pt x="1227" y="309"/>
                  </a:lnTo>
                  <a:lnTo>
                    <a:pt x="1224" y="304"/>
                  </a:lnTo>
                  <a:lnTo>
                    <a:pt x="1220" y="290"/>
                  </a:lnTo>
                  <a:lnTo>
                    <a:pt x="1215" y="272"/>
                  </a:lnTo>
                  <a:lnTo>
                    <a:pt x="1215" y="272"/>
                  </a:lnTo>
                  <a:lnTo>
                    <a:pt x="1213" y="263"/>
                  </a:lnTo>
                  <a:lnTo>
                    <a:pt x="1213" y="256"/>
                  </a:lnTo>
                  <a:lnTo>
                    <a:pt x="1215" y="250"/>
                  </a:lnTo>
                  <a:lnTo>
                    <a:pt x="1217" y="245"/>
                  </a:lnTo>
                  <a:lnTo>
                    <a:pt x="1220" y="235"/>
                  </a:lnTo>
                  <a:lnTo>
                    <a:pt x="1221" y="230"/>
                  </a:lnTo>
                  <a:lnTo>
                    <a:pt x="1221" y="224"/>
                  </a:lnTo>
                  <a:lnTo>
                    <a:pt x="1221" y="224"/>
                  </a:lnTo>
                  <a:lnTo>
                    <a:pt x="1220" y="219"/>
                  </a:lnTo>
                  <a:lnTo>
                    <a:pt x="1217" y="214"/>
                  </a:lnTo>
                  <a:lnTo>
                    <a:pt x="1213" y="212"/>
                  </a:lnTo>
                  <a:lnTo>
                    <a:pt x="1210" y="211"/>
                  </a:lnTo>
                  <a:lnTo>
                    <a:pt x="1206" y="211"/>
                  </a:lnTo>
                  <a:lnTo>
                    <a:pt x="1201" y="212"/>
                  </a:lnTo>
                  <a:lnTo>
                    <a:pt x="1195" y="214"/>
                  </a:lnTo>
                  <a:lnTo>
                    <a:pt x="1190" y="217"/>
                  </a:lnTo>
                  <a:lnTo>
                    <a:pt x="1190" y="217"/>
                  </a:lnTo>
                  <a:lnTo>
                    <a:pt x="1184" y="222"/>
                  </a:lnTo>
                  <a:lnTo>
                    <a:pt x="1178" y="228"/>
                  </a:lnTo>
                  <a:lnTo>
                    <a:pt x="1164" y="243"/>
                  </a:lnTo>
                  <a:lnTo>
                    <a:pt x="1152" y="260"/>
                  </a:lnTo>
                  <a:lnTo>
                    <a:pt x="1142" y="276"/>
                  </a:lnTo>
                  <a:lnTo>
                    <a:pt x="1142" y="276"/>
                  </a:lnTo>
                  <a:lnTo>
                    <a:pt x="1139" y="283"/>
                  </a:lnTo>
                  <a:lnTo>
                    <a:pt x="1139" y="289"/>
                  </a:lnTo>
                  <a:lnTo>
                    <a:pt x="1140" y="295"/>
                  </a:lnTo>
                  <a:lnTo>
                    <a:pt x="1142" y="300"/>
                  </a:lnTo>
                  <a:lnTo>
                    <a:pt x="1147" y="306"/>
                  </a:lnTo>
                  <a:lnTo>
                    <a:pt x="1153" y="311"/>
                  </a:lnTo>
                  <a:lnTo>
                    <a:pt x="1166" y="324"/>
                  </a:lnTo>
                  <a:lnTo>
                    <a:pt x="1166" y="324"/>
                  </a:lnTo>
                  <a:lnTo>
                    <a:pt x="1169" y="328"/>
                  </a:lnTo>
                  <a:lnTo>
                    <a:pt x="1170" y="331"/>
                  </a:lnTo>
                  <a:lnTo>
                    <a:pt x="1170" y="332"/>
                  </a:lnTo>
                  <a:lnTo>
                    <a:pt x="1168" y="335"/>
                  </a:lnTo>
                  <a:lnTo>
                    <a:pt x="1164" y="335"/>
                  </a:lnTo>
                  <a:lnTo>
                    <a:pt x="1158" y="333"/>
                  </a:lnTo>
                  <a:lnTo>
                    <a:pt x="1151" y="332"/>
                  </a:lnTo>
                  <a:lnTo>
                    <a:pt x="1145" y="330"/>
                  </a:lnTo>
                  <a:lnTo>
                    <a:pt x="1139" y="326"/>
                  </a:lnTo>
                  <a:lnTo>
                    <a:pt x="1139" y="326"/>
                  </a:lnTo>
                  <a:lnTo>
                    <a:pt x="1126" y="320"/>
                  </a:lnTo>
                  <a:lnTo>
                    <a:pt x="1112" y="311"/>
                  </a:lnTo>
                  <a:lnTo>
                    <a:pt x="1096" y="305"/>
                  </a:lnTo>
                  <a:lnTo>
                    <a:pt x="1087" y="303"/>
                  </a:lnTo>
                  <a:lnTo>
                    <a:pt x="1080" y="301"/>
                  </a:lnTo>
                  <a:lnTo>
                    <a:pt x="1080" y="301"/>
                  </a:lnTo>
                  <a:lnTo>
                    <a:pt x="1072" y="300"/>
                  </a:lnTo>
                  <a:lnTo>
                    <a:pt x="1066" y="298"/>
                  </a:lnTo>
                  <a:lnTo>
                    <a:pt x="1058" y="292"/>
                  </a:lnTo>
                  <a:lnTo>
                    <a:pt x="1049" y="285"/>
                  </a:lnTo>
                  <a:lnTo>
                    <a:pt x="1043" y="282"/>
                  </a:lnTo>
                  <a:lnTo>
                    <a:pt x="1034" y="278"/>
                  </a:lnTo>
                  <a:lnTo>
                    <a:pt x="1034" y="278"/>
                  </a:lnTo>
                  <a:lnTo>
                    <a:pt x="1019" y="272"/>
                  </a:lnTo>
                  <a:lnTo>
                    <a:pt x="1015" y="268"/>
                  </a:lnTo>
                  <a:lnTo>
                    <a:pt x="1010" y="266"/>
                  </a:lnTo>
                  <a:lnTo>
                    <a:pt x="1005" y="261"/>
                  </a:lnTo>
                  <a:lnTo>
                    <a:pt x="1001" y="255"/>
                  </a:lnTo>
                  <a:lnTo>
                    <a:pt x="992" y="238"/>
                  </a:lnTo>
                  <a:lnTo>
                    <a:pt x="992" y="238"/>
                  </a:lnTo>
                  <a:lnTo>
                    <a:pt x="990" y="233"/>
                  </a:lnTo>
                  <a:lnTo>
                    <a:pt x="989" y="227"/>
                  </a:lnTo>
                  <a:lnTo>
                    <a:pt x="990" y="222"/>
                  </a:lnTo>
                  <a:lnTo>
                    <a:pt x="991" y="217"/>
                  </a:lnTo>
                  <a:lnTo>
                    <a:pt x="994" y="212"/>
                  </a:lnTo>
                  <a:lnTo>
                    <a:pt x="996" y="207"/>
                  </a:lnTo>
                  <a:lnTo>
                    <a:pt x="1005" y="197"/>
                  </a:lnTo>
                  <a:lnTo>
                    <a:pt x="1015" y="187"/>
                  </a:lnTo>
                  <a:lnTo>
                    <a:pt x="1027" y="180"/>
                  </a:lnTo>
                  <a:lnTo>
                    <a:pt x="1050" y="164"/>
                  </a:lnTo>
                  <a:lnTo>
                    <a:pt x="1050" y="164"/>
                  </a:lnTo>
                  <a:lnTo>
                    <a:pt x="1062" y="158"/>
                  </a:lnTo>
                  <a:lnTo>
                    <a:pt x="1077" y="153"/>
                  </a:lnTo>
                  <a:lnTo>
                    <a:pt x="1092" y="148"/>
                  </a:lnTo>
                  <a:lnTo>
                    <a:pt x="1107" y="146"/>
                  </a:lnTo>
                  <a:lnTo>
                    <a:pt x="1134" y="139"/>
                  </a:lnTo>
                  <a:lnTo>
                    <a:pt x="1145" y="136"/>
                  </a:lnTo>
                  <a:lnTo>
                    <a:pt x="1148" y="133"/>
                  </a:lnTo>
                  <a:lnTo>
                    <a:pt x="1152" y="131"/>
                  </a:lnTo>
                  <a:lnTo>
                    <a:pt x="1152" y="131"/>
                  </a:lnTo>
                  <a:lnTo>
                    <a:pt x="1156" y="126"/>
                  </a:lnTo>
                  <a:lnTo>
                    <a:pt x="1157" y="121"/>
                  </a:lnTo>
                  <a:lnTo>
                    <a:pt x="1156" y="117"/>
                  </a:lnTo>
                  <a:lnTo>
                    <a:pt x="1152" y="116"/>
                  </a:lnTo>
                  <a:lnTo>
                    <a:pt x="1147" y="115"/>
                  </a:lnTo>
                  <a:lnTo>
                    <a:pt x="1140" y="115"/>
                  </a:lnTo>
                  <a:lnTo>
                    <a:pt x="1131" y="117"/>
                  </a:lnTo>
                  <a:lnTo>
                    <a:pt x="1121" y="122"/>
                  </a:lnTo>
                  <a:lnTo>
                    <a:pt x="1121" y="122"/>
                  </a:lnTo>
                  <a:lnTo>
                    <a:pt x="1112" y="126"/>
                  </a:lnTo>
                  <a:lnTo>
                    <a:pt x="1103" y="128"/>
                  </a:lnTo>
                  <a:lnTo>
                    <a:pt x="1085" y="131"/>
                  </a:lnTo>
                  <a:lnTo>
                    <a:pt x="1075" y="132"/>
                  </a:lnTo>
                  <a:lnTo>
                    <a:pt x="1060" y="135"/>
                  </a:lnTo>
                  <a:lnTo>
                    <a:pt x="1043" y="139"/>
                  </a:lnTo>
                  <a:lnTo>
                    <a:pt x="1021" y="147"/>
                  </a:lnTo>
                  <a:lnTo>
                    <a:pt x="1021" y="147"/>
                  </a:lnTo>
                  <a:lnTo>
                    <a:pt x="1010" y="152"/>
                  </a:lnTo>
                  <a:lnTo>
                    <a:pt x="1000" y="157"/>
                  </a:lnTo>
                  <a:lnTo>
                    <a:pt x="991" y="162"/>
                  </a:lnTo>
                  <a:lnTo>
                    <a:pt x="984" y="166"/>
                  </a:lnTo>
                  <a:lnTo>
                    <a:pt x="978" y="171"/>
                  </a:lnTo>
                  <a:lnTo>
                    <a:pt x="973" y="176"/>
                  </a:lnTo>
                  <a:lnTo>
                    <a:pt x="965" y="187"/>
                  </a:lnTo>
                  <a:lnTo>
                    <a:pt x="961" y="197"/>
                  </a:lnTo>
                  <a:lnTo>
                    <a:pt x="957" y="206"/>
                  </a:lnTo>
                  <a:lnTo>
                    <a:pt x="954" y="214"/>
                  </a:lnTo>
                  <a:lnTo>
                    <a:pt x="950" y="223"/>
                  </a:lnTo>
                  <a:lnTo>
                    <a:pt x="950" y="223"/>
                  </a:lnTo>
                  <a:lnTo>
                    <a:pt x="941" y="235"/>
                  </a:lnTo>
                  <a:lnTo>
                    <a:pt x="937" y="240"/>
                  </a:lnTo>
                  <a:lnTo>
                    <a:pt x="936" y="245"/>
                  </a:lnTo>
                  <a:lnTo>
                    <a:pt x="936" y="250"/>
                  </a:lnTo>
                  <a:lnTo>
                    <a:pt x="940" y="254"/>
                  </a:lnTo>
                  <a:lnTo>
                    <a:pt x="947" y="258"/>
                  </a:lnTo>
                  <a:lnTo>
                    <a:pt x="957" y="262"/>
                  </a:lnTo>
                  <a:lnTo>
                    <a:pt x="957" y="262"/>
                  </a:lnTo>
                  <a:lnTo>
                    <a:pt x="978" y="271"/>
                  </a:lnTo>
                  <a:lnTo>
                    <a:pt x="990" y="276"/>
                  </a:lnTo>
                  <a:lnTo>
                    <a:pt x="999" y="279"/>
                  </a:lnTo>
                  <a:lnTo>
                    <a:pt x="1005" y="281"/>
                  </a:lnTo>
                  <a:lnTo>
                    <a:pt x="1011" y="281"/>
                  </a:lnTo>
                  <a:lnTo>
                    <a:pt x="1011" y="281"/>
                  </a:lnTo>
                  <a:lnTo>
                    <a:pt x="1017" y="282"/>
                  </a:lnTo>
                  <a:lnTo>
                    <a:pt x="1023" y="284"/>
                  </a:lnTo>
                  <a:lnTo>
                    <a:pt x="1027" y="287"/>
                  </a:lnTo>
                  <a:lnTo>
                    <a:pt x="1031" y="290"/>
                  </a:lnTo>
                  <a:lnTo>
                    <a:pt x="1038" y="298"/>
                  </a:lnTo>
                  <a:lnTo>
                    <a:pt x="1040" y="300"/>
                  </a:lnTo>
                  <a:lnTo>
                    <a:pt x="1045" y="301"/>
                  </a:lnTo>
                  <a:lnTo>
                    <a:pt x="1045" y="301"/>
                  </a:lnTo>
                  <a:lnTo>
                    <a:pt x="1049" y="303"/>
                  </a:lnTo>
                  <a:lnTo>
                    <a:pt x="1050" y="305"/>
                  </a:lnTo>
                  <a:lnTo>
                    <a:pt x="1051" y="308"/>
                  </a:lnTo>
                  <a:lnTo>
                    <a:pt x="1051" y="310"/>
                  </a:lnTo>
                  <a:lnTo>
                    <a:pt x="1049" y="316"/>
                  </a:lnTo>
                  <a:lnTo>
                    <a:pt x="1048" y="324"/>
                  </a:lnTo>
                  <a:lnTo>
                    <a:pt x="1048" y="324"/>
                  </a:lnTo>
                  <a:lnTo>
                    <a:pt x="1048" y="326"/>
                  </a:lnTo>
                  <a:lnTo>
                    <a:pt x="1046" y="327"/>
                  </a:lnTo>
                  <a:lnTo>
                    <a:pt x="1042" y="330"/>
                  </a:lnTo>
                  <a:lnTo>
                    <a:pt x="1033" y="332"/>
                  </a:lnTo>
                  <a:lnTo>
                    <a:pt x="1024" y="333"/>
                  </a:lnTo>
                  <a:lnTo>
                    <a:pt x="1001" y="335"/>
                  </a:lnTo>
                  <a:lnTo>
                    <a:pt x="980" y="335"/>
                  </a:lnTo>
                  <a:lnTo>
                    <a:pt x="980" y="335"/>
                  </a:lnTo>
                  <a:lnTo>
                    <a:pt x="970" y="335"/>
                  </a:lnTo>
                  <a:lnTo>
                    <a:pt x="964" y="333"/>
                  </a:lnTo>
                  <a:lnTo>
                    <a:pt x="953" y="331"/>
                  </a:lnTo>
                  <a:lnTo>
                    <a:pt x="948" y="330"/>
                  </a:lnTo>
                  <a:lnTo>
                    <a:pt x="943" y="330"/>
                  </a:lnTo>
                  <a:lnTo>
                    <a:pt x="938" y="330"/>
                  </a:lnTo>
                  <a:lnTo>
                    <a:pt x="931" y="332"/>
                  </a:lnTo>
                  <a:lnTo>
                    <a:pt x="931" y="332"/>
                  </a:lnTo>
                  <a:lnTo>
                    <a:pt x="915" y="338"/>
                  </a:lnTo>
                  <a:lnTo>
                    <a:pt x="902" y="347"/>
                  </a:lnTo>
                  <a:lnTo>
                    <a:pt x="896" y="352"/>
                  </a:lnTo>
                  <a:lnTo>
                    <a:pt x="891" y="357"/>
                  </a:lnTo>
                  <a:lnTo>
                    <a:pt x="887" y="362"/>
                  </a:lnTo>
                  <a:lnTo>
                    <a:pt x="886" y="365"/>
                  </a:lnTo>
                  <a:lnTo>
                    <a:pt x="886" y="365"/>
                  </a:lnTo>
                  <a:lnTo>
                    <a:pt x="886" y="370"/>
                  </a:lnTo>
                  <a:lnTo>
                    <a:pt x="883" y="373"/>
                  </a:lnTo>
                  <a:lnTo>
                    <a:pt x="881" y="376"/>
                  </a:lnTo>
                  <a:lnTo>
                    <a:pt x="877" y="378"/>
                  </a:lnTo>
                  <a:lnTo>
                    <a:pt x="873" y="379"/>
                  </a:lnTo>
                  <a:lnTo>
                    <a:pt x="870" y="379"/>
                  </a:lnTo>
                  <a:lnTo>
                    <a:pt x="862" y="378"/>
                  </a:lnTo>
                  <a:lnTo>
                    <a:pt x="862" y="378"/>
                  </a:lnTo>
                  <a:lnTo>
                    <a:pt x="860" y="376"/>
                  </a:lnTo>
                  <a:lnTo>
                    <a:pt x="859" y="374"/>
                  </a:lnTo>
                  <a:lnTo>
                    <a:pt x="859" y="371"/>
                  </a:lnTo>
                  <a:lnTo>
                    <a:pt x="860" y="368"/>
                  </a:lnTo>
                  <a:lnTo>
                    <a:pt x="865" y="360"/>
                  </a:lnTo>
                  <a:lnTo>
                    <a:pt x="873" y="351"/>
                  </a:lnTo>
                  <a:lnTo>
                    <a:pt x="873" y="351"/>
                  </a:lnTo>
                  <a:lnTo>
                    <a:pt x="876" y="348"/>
                  </a:lnTo>
                  <a:lnTo>
                    <a:pt x="877" y="346"/>
                  </a:lnTo>
                  <a:lnTo>
                    <a:pt x="877" y="343"/>
                  </a:lnTo>
                  <a:lnTo>
                    <a:pt x="876" y="342"/>
                  </a:lnTo>
                  <a:lnTo>
                    <a:pt x="872" y="338"/>
                  </a:lnTo>
                  <a:lnTo>
                    <a:pt x="867" y="336"/>
                  </a:lnTo>
                  <a:lnTo>
                    <a:pt x="860" y="333"/>
                  </a:lnTo>
                  <a:lnTo>
                    <a:pt x="853" y="332"/>
                  </a:lnTo>
                  <a:lnTo>
                    <a:pt x="842" y="331"/>
                  </a:lnTo>
                  <a:lnTo>
                    <a:pt x="842" y="331"/>
                  </a:lnTo>
                  <a:lnTo>
                    <a:pt x="838" y="332"/>
                  </a:lnTo>
                  <a:lnTo>
                    <a:pt x="835" y="335"/>
                  </a:lnTo>
                  <a:lnTo>
                    <a:pt x="834" y="339"/>
                  </a:lnTo>
                  <a:lnTo>
                    <a:pt x="833" y="344"/>
                  </a:lnTo>
                  <a:lnTo>
                    <a:pt x="833" y="357"/>
                  </a:lnTo>
                  <a:lnTo>
                    <a:pt x="833" y="369"/>
                  </a:lnTo>
                  <a:lnTo>
                    <a:pt x="833" y="369"/>
                  </a:lnTo>
                  <a:lnTo>
                    <a:pt x="833" y="374"/>
                  </a:lnTo>
                  <a:lnTo>
                    <a:pt x="832" y="378"/>
                  </a:lnTo>
                  <a:lnTo>
                    <a:pt x="830" y="380"/>
                  </a:lnTo>
                  <a:lnTo>
                    <a:pt x="828" y="382"/>
                  </a:lnTo>
                  <a:lnTo>
                    <a:pt x="824" y="385"/>
                  </a:lnTo>
                  <a:lnTo>
                    <a:pt x="819" y="385"/>
                  </a:lnTo>
                  <a:lnTo>
                    <a:pt x="806" y="386"/>
                  </a:lnTo>
                  <a:lnTo>
                    <a:pt x="806" y="386"/>
                  </a:lnTo>
                  <a:lnTo>
                    <a:pt x="800" y="387"/>
                  </a:lnTo>
                  <a:lnTo>
                    <a:pt x="795" y="389"/>
                  </a:lnTo>
                  <a:lnTo>
                    <a:pt x="791" y="392"/>
                  </a:lnTo>
                  <a:lnTo>
                    <a:pt x="788" y="396"/>
                  </a:lnTo>
                  <a:lnTo>
                    <a:pt x="784" y="401"/>
                  </a:lnTo>
                  <a:lnTo>
                    <a:pt x="779" y="405"/>
                  </a:lnTo>
                  <a:lnTo>
                    <a:pt x="773" y="409"/>
                  </a:lnTo>
                  <a:lnTo>
                    <a:pt x="763" y="413"/>
                  </a:lnTo>
                  <a:lnTo>
                    <a:pt x="763" y="413"/>
                  </a:lnTo>
                  <a:lnTo>
                    <a:pt x="756" y="417"/>
                  </a:lnTo>
                  <a:lnTo>
                    <a:pt x="749" y="419"/>
                  </a:lnTo>
                  <a:lnTo>
                    <a:pt x="747" y="422"/>
                  </a:lnTo>
                  <a:lnTo>
                    <a:pt x="747" y="423"/>
                  </a:lnTo>
                  <a:lnTo>
                    <a:pt x="747" y="427"/>
                  </a:lnTo>
                  <a:lnTo>
                    <a:pt x="749" y="429"/>
                  </a:lnTo>
                  <a:lnTo>
                    <a:pt x="756" y="436"/>
                  </a:lnTo>
                  <a:lnTo>
                    <a:pt x="756" y="436"/>
                  </a:lnTo>
                  <a:lnTo>
                    <a:pt x="757" y="441"/>
                  </a:lnTo>
                  <a:lnTo>
                    <a:pt x="757" y="443"/>
                  </a:lnTo>
                  <a:lnTo>
                    <a:pt x="756" y="444"/>
                  </a:lnTo>
                  <a:lnTo>
                    <a:pt x="752" y="445"/>
                  </a:lnTo>
                  <a:lnTo>
                    <a:pt x="747" y="445"/>
                  </a:lnTo>
                  <a:lnTo>
                    <a:pt x="741" y="443"/>
                  </a:lnTo>
                  <a:lnTo>
                    <a:pt x="735" y="440"/>
                  </a:lnTo>
                  <a:lnTo>
                    <a:pt x="729" y="436"/>
                  </a:lnTo>
                  <a:lnTo>
                    <a:pt x="724" y="433"/>
                  </a:lnTo>
                  <a:lnTo>
                    <a:pt x="724" y="433"/>
                  </a:lnTo>
                  <a:lnTo>
                    <a:pt x="719" y="428"/>
                  </a:lnTo>
                  <a:lnTo>
                    <a:pt x="716" y="424"/>
                  </a:lnTo>
                  <a:lnTo>
                    <a:pt x="715" y="420"/>
                  </a:lnTo>
                  <a:lnTo>
                    <a:pt x="715" y="417"/>
                  </a:lnTo>
                  <a:lnTo>
                    <a:pt x="715" y="409"/>
                  </a:lnTo>
                  <a:lnTo>
                    <a:pt x="715" y="401"/>
                  </a:lnTo>
                  <a:lnTo>
                    <a:pt x="715" y="401"/>
                  </a:lnTo>
                  <a:lnTo>
                    <a:pt x="714" y="396"/>
                  </a:lnTo>
                  <a:lnTo>
                    <a:pt x="711" y="391"/>
                  </a:lnTo>
                  <a:lnTo>
                    <a:pt x="707" y="387"/>
                  </a:lnTo>
                  <a:lnTo>
                    <a:pt x="700" y="385"/>
                  </a:lnTo>
                  <a:lnTo>
                    <a:pt x="691" y="378"/>
                  </a:lnTo>
                  <a:lnTo>
                    <a:pt x="687" y="375"/>
                  </a:lnTo>
                  <a:lnTo>
                    <a:pt x="686" y="371"/>
                  </a:lnTo>
                  <a:lnTo>
                    <a:pt x="686" y="371"/>
                  </a:lnTo>
                  <a:lnTo>
                    <a:pt x="686" y="370"/>
                  </a:lnTo>
                  <a:lnTo>
                    <a:pt x="688" y="369"/>
                  </a:lnTo>
                  <a:lnTo>
                    <a:pt x="693" y="369"/>
                  </a:lnTo>
                  <a:lnTo>
                    <a:pt x="702" y="371"/>
                  </a:lnTo>
                  <a:lnTo>
                    <a:pt x="711" y="375"/>
                  </a:lnTo>
                  <a:lnTo>
                    <a:pt x="735" y="382"/>
                  </a:lnTo>
                  <a:lnTo>
                    <a:pt x="746" y="385"/>
                  </a:lnTo>
                  <a:lnTo>
                    <a:pt x="756" y="387"/>
                  </a:lnTo>
                  <a:lnTo>
                    <a:pt x="756" y="387"/>
                  </a:lnTo>
                  <a:lnTo>
                    <a:pt x="764" y="387"/>
                  </a:lnTo>
                  <a:lnTo>
                    <a:pt x="770" y="386"/>
                  </a:lnTo>
                  <a:lnTo>
                    <a:pt x="775" y="385"/>
                  </a:lnTo>
                  <a:lnTo>
                    <a:pt x="779" y="381"/>
                  </a:lnTo>
                  <a:lnTo>
                    <a:pt x="781" y="378"/>
                  </a:lnTo>
                  <a:lnTo>
                    <a:pt x="784" y="373"/>
                  </a:lnTo>
                  <a:lnTo>
                    <a:pt x="791" y="362"/>
                  </a:lnTo>
                  <a:lnTo>
                    <a:pt x="791" y="362"/>
                  </a:lnTo>
                  <a:lnTo>
                    <a:pt x="794" y="357"/>
                  </a:lnTo>
                  <a:lnTo>
                    <a:pt x="794" y="352"/>
                  </a:lnTo>
                  <a:lnTo>
                    <a:pt x="791" y="347"/>
                  </a:lnTo>
                  <a:lnTo>
                    <a:pt x="786" y="342"/>
                  </a:lnTo>
                  <a:lnTo>
                    <a:pt x="774" y="333"/>
                  </a:lnTo>
                  <a:lnTo>
                    <a:pt x="758" y="322"/>
                  </a:lnTo>
                  <a:lnTo>
                    <a:pt x="758" y="322"/>
                  </a:lnTo>
                  <a:lnTo>
                    <a:pt x="747" y="317"/>
                  </a:lnTo>
                  <a:lnTo>
                    <a:pt x="735" y="312"/>
                  </a:lnTo>
                  <a:lnTo>
                    <a:pt x="702" y="301"/>
                  </a:lnTo>
                  <a:lnTo>
                    <a:pt x="684" y="295"/>
                  </a:lnTo>
                  <a:lnTo>
                    <a:pt x="667" y="289"/>
                  </a:lnTo>
                  <a:lnTo>
                    <a:pt x="651" y="282"/>
                  </a:lnTo>
                  <a:lnTo>
                    <a:pt x="638" y="273"/>
                  </a:lnTo>
                  <a:lnTo>
                    <a:pt x="638" y="273"/>
                  </a:lnTo>
                  <a:lnTo>
                    <a:pt x="627" y="265"/>
                  </a:lnTo>
                  <a:lnTo>
                    <a:pt x="617" y="260"/>
                  </a:lnTo>
                  <a:lnTo>
                    <a:pt x="608" y="257"/>
                  </a:lnTo>
                  <a:lnTo>
                    <a:pt x="601" y="257"/>
                  </a:lnTo>
                  <a:lnTo>
                    <a:pt x="594" y="258"/>
                  </a:lnTo>
                  <a:lnTo>
                    <a:pt x="584" y="262"/>
                  </a:lnTo>
                  <a:lnTo>
                    <a:pt x="562" y="271"/>
                  </a:lnTo>
                  <a:lnTo>
                    <a:pt x="562" y="271"/>
                  </a:lnTo>
                  <a:lnTo>
                    <a:pt x="540" y="281"/>
                  </a:lnTo>
                  <a:lnTo>
                    <a:pt x="521" y="289"/>
                  </a:lnTo>
                  <a:lnTo>
                    <a:pt x="504" y="299"/>
                  </a:lnTo>
                  <a:lnTo>
                    <a:pt x="484" y="314"/>
                  </a:lnTo>
                  <a:lnTo>
                    <a:pt x="484" y="314"/>
                  </a:lnTo>
                  <a:lnTo>
                    <a:pt x="476" y="322"/>
                  </a:lnTo>
                  <a:lnTo>
                    <a:pt x="470" y="330"/>
                  </a:lnTo>
                  <a:lnTo>
                    <a:pt x="466" y="336"/>
                  </a:lnTo>
                  <a:lnTo>
                    <a:pt x="464" y="342"/>
                  </a:lnTo>
                  <a:lnTo>
                    <a:pt x="461" y="348"/>
                  </a:lnTo>
                  <a:lnTo>
                    <a:pt x="459" y="355"/>
                  </a:lnTo>
                  <a:lnTo>
                    <a:pt x="454" y="362"/>
                  </a:lnTo>
                  <a:lnTo>
                    <a:pt x="446" y="369"/>
                  </a:lnTo>
                  <a:lnTo>
                    <a:pt x="446" y="369"/>
                  </a:lnTo>
                  <a:lnTo>
                    <a:pt x="438" y="378"/>
                  </a:lnTo>
                  <a:lnTo>
                    <a:pt x="430" y="386"/>
                  </a:lnTo>
                  <a:lnTo>
                    <a:pt x="418" y="403"/>
                  </a:lnTo>
                  <a:lnTo>
                    <a:pt x="412" y="411"/>
                  </a:lnTo>
                  <a:lnTo>
                    <a:pt x="405" y="419"/>
                  </a:lnTo>
                  <a:lnTo>
                    <a:pt x="397" y="427"/>
                  </a:lnTo>
                  <a:lnTo>
                    <a:pt x="387" y="433"/>
                  </a:lnTo>
                  <a:lnTo>
                    <a:pt x="387" y="433"/>
                  </a:lnTo>
                  <a:lnTo>
                    <a:pt x="378" y="439"/>
                  </a:lnTo>
                  <a:lnTo>
                    <a:pt x="371" y="444"/>
                  </a:lnTo>
                  <a:lnTo>
                    <a:pt x="363" y="454"/>
                  </a:lnTo>
                  <a:lnTo>
                    <a:pt x="358" y="457"/>
                  </a:lnTo>
                  <a:lnTo>
                    <a:pt x="354" y="461"/>
                  </a:lnTo>
                  <a:lnTo>
                    <a:pt x="348" y="465"/>
                  </a:lnTo>
                  <a:lnTo>
                    <a:pt x="341" y="467"/>
                  </a:lnTo>
                  <a:lnTo>
                    <a:pt x="341" y="467"/>
                  </a:lnTo>
                  <a:lnTo>
                    <a:pt x="333" y="468"/>
                  </a:lnTo>
                  <a:lnTo>
                    <a:pt x="329" y="471"/>
                  </a:lnTo>
                  <a:lnTo>
                    <a:pt x="326" y="473"/>
                  </a:lnTo>
                  <a:lnTo>
                    <a:pt x="325" y="476"/>
                  </a:lnTo>
                  <a:lnTo>
                    <a:pt x="324" y="482"/>
                  </a:lnTo>
                  <a:lnTo>
                    <a:pt x="322" y="487"/>
                  </a:lnTo>
                  <a:lnTo>
                    <a:pt x="320" y="494"/>
                  </a:lnTo>
                  <a:lnTo>
                    <a:pt x="320" y="494"/>
                  </a:lnTo>
                  <a:lnTo>
                    <a:pt x="313" y="505"/>
                  </a:lnTo>
                  <a:lnTo>
                    <a:pt x="310" y="511"/>
                  </a:lnTo>
                  <a:lnTo>
                    <a:pt x="309" y="516"/>
                  </a:lnTo>
                  <a:lnTo>
                    <a:pt x="311" y="519"/>
                  </a:lnTo>
                  <a:lnTo>
                    <a:pt x="311" y="519"/>
                  </a:lnTo>
                  <a:lnTo>
                    <a:pt x="314" y="521"/>
                  </a:lnTo>
                  <a:lnTo>
                    <a:pt x="314" y="525"/>
                  </a:lnTo>
                  <a:lnTo>
                    <a:pt x="315" y="531"/>
                  </a:lnTo>
                  <a:lnTo>
                    <a:pt x="316" y="538"/>
                  </a:lnTo>
                  <a:lnTo>
                    <a:pt x="319" y="542"/>
                  </a:lnTo>
                  <a:lnTo>
                    <a:pt x="321" y="546"/>
                  </a:lnTo>
                  <a:lnTo>
                    <a:pt x="321" y="546"/>
                  </a:lnTo>
                  <a:lnTo>
                    <a:pt x="324" y="549"/>
                  </a:lnTo>
                  <a:lnTo>
                    <a:pt x="324" y="553"/>
                  </a:lnTo>
                  <a:lnTo>
                    <a:pt x="321" y="563"/>
                  </a:lnTo>
                  <a:lnTo>
                    <a:pt x="320" y="567"/>
                  </a:lnTo>
                  <a:lnTo>
                    <a:pt x="320" y="571"/>
                  </a:lnTo>
                  <a:lnTo>
                    <a:pt x="321" y="575"/>
                  </a:lnTo>
                  <a:lnTo>
                    <a:pt x="325" y="578"/>
                  </a:lnTo>
                  <a:lnTo>
                    <a:pt x="325" y="578"/>
                  </a:lnTo>
                  <a:lnTo>
                    <a:pt x="329" y="579"/>
                  </a:lnTo>
                  <a:lnTo>
                    <a:pt x="333" y="580"/>
                  </a:lnTo>
                  <a:lnTo>
                    <a:pt x="336" y="579"/>
                  </a:lnTo>
                  <a:lnTo>
                    <a:pt x="340" y="576"/>
                  </a:lnTo>
                  <a:lnTo>
                    <a:pt x="349" y="570"/>
                  </a:lnTo>
                  <a:lnTo>
                    <a:pt x="356" y="567"/>
                  </a:lnTo>
                  <a:lnTo>
                    <a:pt x="364" y="564"/>
                  </a:lnTo>
                  <a:lnTo>
                    <a:pt x="364" y="564"/>
                  </a:lnTo>
                  <a:lnTo>
                    <a:pt x="373" y="560"/>
                  </a:lnTo>
                  <a:lnTo>
                    <a:pt x="379" y="555"/>
                  </a:lnTo>
                  <a:lnTo>
                    <a:pt x="381" y="552"/>
                  </a:lnTo>
                  <a:lnTo>
                    <a:pt x="384" y="547"/>
                  </a:lnTo>
                  <a:lnTo>
                    <a:pt x="385" y="540"/>
                  </a:lnTo>
                  <a:lnTo>
                    <a:pt x="385" y="537"/>
                  </a:lnTo>
                  <a:lnTo>
                    <a:pt x="385" y="537"/>
                  </a:lnTo>
                  <a:lnTo>
                    <a:pt x="386" y="542"/>
                  </a:lnTo>
                  <a:lnTo>
                    <a:pt x="389" y="553"/>
                  </a:lnTo>
                  <a:lnTo>
                    <a:pt x="390" y="576"/>
                  </a:lnTo>
                  <a:lnTo>
                    <a:pt x="390" y="576"/>
                  </a:lnTo>
                  <a:lnTo>
                    <a:pt x="391" y="580"/>
                  </a:lnTo>
                  <a:lnTo>
                    <a:pt x="392" y="584"/>
                  </a:lnTo>
                  <a:lnTo>
                    <a:pt x="397" y="591"/>
                  </a:lnTo>
                  <a:lnTo>
                    <a:pt x="401" y="598"/>
                  </a:lnTo>
                  <a:lnTo>
                    <a:pt x="403" y="603"/>
                  </a:lnTo>
                  <a:lnTo>
                    <a:pt x="403" y="607"/>
                  </a:lnTo>
                  <a:lnTo>
                    <a:pt x="403" y="607"/>
                  </a:lnTo>
                  <a:lnTo>
                    <a:pt x="405" y="616"/>
                  </a:lnTo>
                  <a:lnTo>
                    <a:pt x="405" y="619"/>
                  </a:lnTo>
                  <a:lnTo>
                    <a:pt x="407" y="623"/>
                  </a:lnTo>
                  <a:lnTo>
                    <a:pt x="410" y="625"/>
                  </a:lnTo>
                  <a:lnTo>
                    <a:pt x="414" y="627"/>
                  </a:lnTo>
                  <a:lnTo>
                    <a:pt x="421" y="628"/>
                  </a:lnTo>
                  <a:lnTo>
                    <a:pt x="428" y="629"/>
                  </a:lnTo>
                  <a:lnTo>
                    <a:pt x="428" y="629"/>
                  </a:lnTo>
                  <a:lnTo>
                    <a:pt x="434" y="628"/>
                  </a:lnTo>
                  <a:lnTo>
                    <a:pt x="438" y="627"/>
                  </a:lnTo>
                  <a:lnTo>
                    <a:pt x="440" y="624"/>
                  </a:lnTo>
                  <a:lnTo>
                    <a:pt x="440" y="621"/>
                  </a:lnTo>
                  <a:lnTo>
                    <a:pt x="440" y="614"/>
                  </a:lnTo>
                  <a:lnTo>
                    <a:pt x="441" y="612"/>
                  </a:lnTo>
                  <a:lnTo>
                    <a:pt x="444" y="610"/>
                  </a:lnTo>
                  <a:lnTo>
                    <a:pt x="444" y="610"/>
                  </a:lnTo>
                  <a:lnTo>
                    <a:pt x="451" y="606"/>
                  </a:lnTo>
                  <a:lnTo>
                    <a:pt x="459" y="601"/>
                  </a:lnTo>
                  <a:lnTo>
                    <a:pt x="462" y="597"/>
                  </a:lnTo>
                  <a:lnTo>
                    <a:pt x="465" y="592"/>
                  </a:lnTo>
                  <a:lnTo>
                    <a:pt x="466" y="587"/>
                  </a:lnTo>
                  <a:lnTo>
                    <a:pt x="467" y="580"/>
                  </a:lnTo>
                  <a:lnTo>
                    <a:pt x="467" y="580"/>
                  </a:lnTo>
                  <a:lnTo>
                    <a:pt x="468" y="574"/>
                  </a:lnTo>
                  <a:lnTo>
                    <a:pt x="471" y="568"/>
                  </a:lnTo>
                  <a:lnTo>
                    <a:pt x="473" y="563"/>
                  </a:lnTo>
                  <a:lnTo>
                    <a:pt x="477" y="559"/>
                  </a:lnTo>
                  <a:lnTo>
                    <a:pt x="486" y="551"/>
                  </a:lnTo>
                  <a:lnTo>
                    <a:pt x="494" y="538"/>
                  </a:lnTo>
                  <a:lnTo>
                    <a:pt x="494" y="538"/>
                  </a:lnTo>
                  <a:lnTo>
                    <a:pt x="495" y="536"/>
                  </a:lnTo>
                  <a:lnTo>
                    <a:pt x="497" y="532"/>
                  </a:lnTo>
                  <a:lnTo>
                    <a:pt x="497" y="530"/>
                  </a:lnTo>
                  <a:lnTo>
                    <a:pt x="495" y="527"/>
                  </a:lnTo>
                  <a:lnTo>
                    <a:pt x="492" y="524"/>
                  </a:lnTo>
                  <a:lnTo>
                    <a:pt x="487" y="519"/>
                  </a:lnTo>
                  <a:lnTo>
                    <a:pt x="481" y="514"/>
                  </a:lnTo>
                  <a:lnTo>
                    <a:pt x="475" y="509"/>
                  </a:lnTo>
                  <a:lnTo>
                    <a:pt x="471" y="500"/>
                  </a:lnTo>
                  <a:lnTo>
                    <a:pt x="468" y="497"/>
                  </a:lnTo>
                  <a:lnTo>
                    <a:pt x="467" y="490"/>
                  </a:lnTo>
                  <a:lnTo>
                    <a:pt x="467" y="490"/>
                  </a:lnTo>
                  <a:lnTo>
                    <a:pt x="467" y="479"/>
                  </a:lnTo>
                  <a:lnTo>
                    <a:pt x="470" y="471"/>
                  </a:lnTo>
                  <a:lnTo>
                    <a:pt x="475" y="462"/>
                  </a:lnTo>
                  <a:lnTo>
                    <a:pt x="479" y="455"/>
                  </a:lnTo>
                  <a:lnTo>
                    <a:pt x="487" y="449"/>
                  </a:lnTo>
                  <a:lnTo>
                    <a:pt x="494" y="444"/>
                  </a:lnTo>
                  <a:lnTo>
                    <a:pt x="511" y="433"/>
                  </a:lnTo>
                  <a:lnTo>
                    <a:pt x="511" y="433"/>
                  </a:lnTo>
                  <a:lnTo>
                    <a:pt x="519" y="428"/>
                  </a:lnTo>
                  <a:lnTo>
                    <a:pt x="524" y="423"/>
                  </a:lnTo>
                  <a:lnTo>
                    <a:pt x="526" y="418"/>
                  </a:lnTo>
                  <a:lnTo>
                    <a:pt x="529" y="413"/>
                  </a:lnTo>
                  <a:lnTo>
                    <a:pt x="530" y="408"/>
                  </a:lnTo>
                  <a:lnTo>
                    <a:pt x="533" y="403"/>
                  </a:lnTo>
                  <a:lnTo>
                    <a:pt x="538" y="398"/>
                  </a:lnTo>
                  <a:lnTo>
                    <a:pt x="545" y="392"/>
                  </a:lnTo>
                  <a:lnTo>
                    <a:pt x="545" y="392"/>
                  </a:lnTo>
                  <a:lnTo>
                    <a:pt x="553" y="389"/>
                  </a:lnTo>
                  <a:lnTo>
                    <a:pt x="559" y="387"/>
                  </a:lnTo>
                  <a:lnTo>
                    <a:pt x="564" y="387"/>
                  </a:lnTo>
                  <a:lnTo>
                    <a:pt x="569" y="390"/>
                  </a:lnTo>
                  <a:lnTo>
                    <a:pt x="573" y="392"/>
                  </a:lnTo>
                  <a:lnTo>
                    <a:pt x="575" y="396"/>
                  </a:lnTo>
                  <a:lnTo>
                    <a:pt x="579" y="405"/>
                  </a:lnTo>
                  <a:lnTo>
                    <a:pt x="579" y="405"/>
                  </a:lnTo>
                  <a:lnTo>
                    <a:pt x="579" y="409"/>
                  </a:lnTo>
                  <a:lnTo>
                    <a:pt x="578" y="414"/>
                  </a:lnTo>
                  <a:lnTo>
                    <a:pt x="574" y="420"/>
                  </a:lnTo>
                  <a:lnTo>
                    <a:pt x="569" y="428"/>
                  </a:lnTo>
                  <a:lnTo>
                    <a:pt x="563" y="435"/>
                  </a:lnTo>
                  <a:lnTo>
                    <a:pt x="556" y="441"/>
                  </a:lnTo>
                  <a:lnTo>
                    <a:pt x="548" y="447"/>
                  </a:lnTo>
                  <a:lnTo>
                    <a:pt x="541" y="452"/>
                  </a:lnTo>
                  <a:lnTo>
                    <a:pt x="541" y="452"/>
                  </a:lnTo>
                  <a:lnTo>
                    <a:pt x="533" y="457"/>
                  </a:lnTo>
                  <a:lnTo>
                    <a:pt x="529" y="463"/>
                  </a:lnTo>
                  <a:lnTo>
                    <a:pt x="526" y="470"/>
                  </a:lnTo>
                  <a:lnTo>
                    <a:pt x="525" y="474"/>
                  </a:lnTo>
                  <a:lnTo>
                    <a:pt x="525" y="481"/>
                  </a:lnTo>
                  <a:lnTo>
                    <a:pt x="527" y="487"/>
                  </a:lnTo>
                  <a:lnTo>
                    <a:pt x="530" y="492"/>
                  </a:lnTo>
                  <a:lnTo>
                    <a:pt x="533" y="497"/>
                  </a:lnTo>
                  <a:lnTo>
                    <a:pt x="533" y="497"/>
                  </a:lnTo>
                  <a:lnTo>
                    <a:pt x="541" y="505"/>
                  </a:lnTo>
                  <a:lnTo>
                    <a:pt x="545" y="513"/>
                  </a:lnTo>
                  <a:lnTo>
                    <a:pt x="548" y="519"/>
                  </a:lnTo>
                  <a:lnTo>
                    <a:pt x="554" y="527"/>
                  </a:lnTo>
                  <a:lnTo>
                    <a:pt x="554" y="527"/>
                  </a:lnTo>
                  <a:lnTo>
                    <a:pt x="559" y="530"/>
                  </a:lnTo>
                  <a:lnTo>
                    <a:pt x="564" y="531"/>
                  </a:lnTo>
                  <a:lnTo>
                    <a:pt x="569" y="530"/>
                  </a:lnTo>
                  <a:lnTo>
                    <a:pt x="575" y="527"/>
                  </a:lnTo>
                  <a:lnTo>
                    <a:pt x="587" y="517"/>
                  </a:lnTo>
                  <a:lnTo>
                    <a:pt x="603" y="506"/>
                  </a:lnTo>
                  <a:lnTo>
                    <a:pt x="603" y="506"/>
                  </a:lnTo>
                  <a:lnTo>
                    <a:pt x="610" y="501"/>
                  </a:lnTo>
                  <a:lnTo>
                    <a:pt x="613" y="500"/>
                  </a:lnTo>
                  <a:lnTo>
                    <a:pt x="616" y="501"/>
                  </a:lnTo>
                  <a:lnTo>
                    <a:pt x="617" y="504"/>
                  </a:lnTo>
                  <a:lnTo>
                    <a:pt x="619" y="506"/>
                  </a:lnTo>
                  <a:lnTo>
                    <a:pt x="621" y="511"/>
                  </a:lnTo>
                  <a:lnTo>
                    <a:pt x="626" y="515"/>
                  </a:lnTo>
                  <a:lnTo>
                    <a:pt x="632" y="519"/>
                  </a:lnTo>
                  <a:lnTo>
                    <a:pt x="632" y="519"/>
                  </a:lnTo>
                  <a:lnTo>
                    <a:pt x="644" y="524"/>
                  </a:lnTo>
                  <a:lnTo>
                    <a:pt x="646" y="525"/>
                  </a:lnTo>
                  <a:lnTo>
                    <a:pt x="646" y="525"/>
                  </a:lnTo>
                  <a:lnTo>
                    <a:pt x="643" y="527"/>
                  </a:lnTo>
                  <a:lnTo>
                    <a:pt x="632" y="531"/>
                  </a:lnTo>
                  <a:lnTo>
                    <a:pt x="632" y="531"/>
                  </a:lnTo>
                  <a:lnTo>
                    <a:pt x="616" y="536"/>
                  </a:lnTo>
                  <a:lnTo>
                    <a:pt x="596" y="542"/>
                  </a:lnTo>
                  <a:lnTo>
                    <a:pt x="576" y="546"/>
                  </a:lnTo>
                  <a:lnTo>
                    <a:pt x="559" y="547"/>
                  </a:lnTo>
                  <a:lnTo>
                    <a:pt x="559" y="547"/>
                  </a:lnTo>
                  <a:lnTo>
                    <a:pt x="553" y="547"/>
                  </a:lnTo>
                  <a:lnTo>
                    <a:pt x="551" y="549"/>
                  </a:lnTo>
                  <a:lnTo>
                    <a:pt x="551" y="552"/>
                  </a:lnTo>
                  <a:lnTo>
                    <a:pt x="552" y="555"/>
                  </a:lnTo>
                  <a:lnTo>
                    <a:pt x="557" y="565"/>
                  </a:lnTo>
                  <a:lnTo>
                    <a:pt x="558" y="571"/>
                  </a:lnTo>
                  <a:lnTo>
                    <a:pt x="559" y="578"/>
                  </a:lnTo>
                  <a:lnTo>
                    <a:pt x="559" y="578"/>
                  </a:lnTo>
                  <a:lnTo>
                    <a:pt x="559" y="584"/>
                  </a:lnTo>
                  <a:lnTo>
                    <a:pt x="558" y="586"/>
                  </a:lnTo>
                  <a:lnTo>
                    <a:pt x="557" y="587"/>
                  </a:lnTo>
                  <a:lnTo>
                    <a:pt x="554" y="587"/>
                  </a:lnTo>
                  <a:lnTo>
                    <a:pt x="546" y="585"/>
                  </a:lnTo>
                  <a:lnTo>
                    <a:pt x="540" y="585"/>
                  </a:lnTo>
                  <a:lnTo>
                    <a:pt x="532" y="585"/>
                  </a:lnTo>
                  <a:lnTo>
                    <a:pt x="532" y="585"/>
                  </a:lnTo>
                  <a:lnTo>
                    <a:pt x="529" y="586"/>
                  </a:lnTo>
                  <a:lnTo>
                    <a:pt x="525" y="589"/>
                  </a:lnTo>
                  <a:lnTo>
                    <a:pt x="522" y="591"/>
                  </a:lnTo>
                  <a:lnTo>
                    <a:pt x="520" y="594"/>
                  </a:lnTo>
                  <a:lnTo>
                    <a:pt x="516" y="602"/>
                  </a:lnTo>
                  <a:lnTo>
                    <a:pt x="515" y="611"/>
                  </a:lnTo>
                  <a:lnTo>
                    <a:pt x="515" y="621"/>
                  </a:lnTo>
                  <a:lnTo>
                    <a:pt x="516" y="629"/>
                  </a:lnTo>
                  <a:lnTo>
                    <a:pt x="518" y="638"/>
                  </a:lnTo>
                  <a:lnTo>
                    <a:pt x="520" y="644"/>
                  </a:lnTo>
                  <a:lnTo>
                    <a:pt x="520" y="644"/>
                  </a:lnTo>
                  <a:lnTo>
                    <a:pt x="521" y="649"/>
                  </a:lnTo>
                  <a:lnTo>
                    <a:pt x="521" y="651"/>
                  </a:lnTo>
                  <a:lnTo>
                    <a:pt x="520" y="652"/>
                  </a:lnTo>
                  <a:lnTo>
                    <a:pt x="516" y="654"/>
                  </a:lnTo>
                  <a:lnTo>
                    <a:pt x="506" y="654"/>
                  </a:lnTo>
                  <a:lnTo>
                    <a:pt x="494" y="652"/>
                  </a:lnTo>
                  <a:lnTo>
                    <a:pt x="494" y="652"/>
                  </a:lnTo>
                  <a:lnTo>
                    <a:pt x="487" y="654"/>
                  </a:lnTo>
                  <a:lnTo>
                    <a:pt x="481" y="655"/>
                  </a:lnTo>
                  <a:lnTo>
                    <a:pt x="470" y="660"/>
                  </a:lnTo>
                  <a:lnTo>
                    <a:pt x="457" y="664"/>
                  </a:lnTo>
                  <a:lnTo>
                    <a:pt x="450" y="665"/>
                  </a:lnTo>
                  <a:lnTo>
                    <a:pt x="443" y="665"/>
                  </a:lnTo>
                  <a:lnTo>
                    <a:pt x="443" y="665"/>
                  </a:lnTo>
                  <a:lnTo>
                    <a:pt x="435" y="664"/>
                  </a:lnTo>
                  <a:lnTo>
                    <a:pt x="430" y="662"/>
                  </a:lnTo>
                  <a:lnTo>
                    <a:pt x="419" y="659"/>
                  </a:lnTo>
                  <a:lnTo>
                    <a:pt x="414" y="659"/>
                  </a:lnTo>
                  <a:lnTo>
                    <a:pt x="408" y="659"/>
                  </a:lnTo>
                  <a:lnTo>
                    <a:pt x="401" y="660"/>
                  </a:lnTo>
                  <a:lnTo>
                    <a:pt x="392" y="662"/>
                  </a:lnTo>
                  <a:lnTo>
                    <a:pt x="392" y="662"/>
                  </a:lnTo>
                  <a:lnTo>
                    <a:pt x="384" y="664"/>
                  </a:lnTo>
                  <a:lnTo>
                    <a:pt x="378" y="664"/>
                  </a:lnTo>
                  <a:lnTo>
                    <a:pt x="373" y="661"/>
                  </a:lnTo>
                  <a:lnTo>
                    <a:pt x="371" y="657"/>
                  </a:lnTo>
                  <a:lnTo>
                    <a:pt x="370" y="651"/>
                  </a:lnTo>
                  <a:lnTo>
                    <a:pt x="370" y="645"/>
                  </a:lnTo>
                  <a:lnTo>
                    <a:pt x="373" y="630"/>
                  </a:lnTo>
                  <a:lnTo>
                    <a:pt x="373" y="630"/>
                  </a:lnTo>
                  <a:lnTo>
                    <a:pt x="376" y="617"/>
                  </a:lnTo>
                  <a:lnTo>
                    <a:pt x="378" y="602"/>
                  </a:lnTo>
                  <a:lnTo>
                    <a:pt x="379" y="590"/>
                  </a:lnTo>
                  <a:lnTo>
                    <a:pt x="378" y="585"/>
                  </a:lnTo>
                  <a:lnTo>
                    <a:pt x="376" y="580"/>
                  </a:lnTo>
                  <a:lnTo>
                    <a:pt x="376" y="580"/>
                  </a:lnTo>
                  <a:lnTo>
                    <a:pt x="374" y="578"/>
                  </a:lnTo>
                  <a:lnTo>
                    <a:pt x="373" y="579"/>
                  </a:lnTo>
                  <a:lnTo>
                    <a:pt x="370" y="587"/>
                  </a:lnTo>
                  <a:lnTo>
                    <a:pt x="367" y="602"/>
                  </a:lnTo>
                  <a:lnTo>
                    <a:pt x="363" y="610"/>
                  </a:lnTo>
                  <a:lnTo>
                    <a:pt x="359" y="617"/>
                  </a:lnTo>
                  <a:lnTo>
                    <a:pt x="359" y="617"/>
                  </a:lnTo>
                  <a:lnTo>
                    <a:pt x="356" y="623"/>
                  </a:lnTo>
                  <a:lnTo>
                    <a:pt x="354" y="628"/>
                  </a:lnTo>
                  <a:lnTo>
                    <a:pt x="353" y="633"/>
                  </a:lnTo>
                  <a:lnTo>
                    <a:pt x="352" y="638"/>
                  </a:lnTo>
                  <a:lnTo>
                    <a:pt x="353" y="648"/>
                  </a:lnTo>
                  <a:lnTo>
                    <a:pt x="356" y="659"/>
                  </a:lnTo>
                  <a:lnTo>
                    <a:pt x="356" y="659"/>
                  </a:lnTo>
                  <a:lnTo>
                    <a:pt x="357" y="664"/>
                  </a:lnTo>
                  <a:lnTo>
                    <a:pt x="356" y="667"/>
                  </a:lnTo>
                  <a:lnTo>
                    <a:pt x="354" y="670"/>
                  </a:lnTo>
                  <a:lnTo>
                    <a:pt x="352" y="671"/>
                  </a:lnTo>
                  <a:lnTo>
                    <a:pt x="344" y="673"/>
                  </a:lnTo>
                  <a:lnTo>
                    <a:pt x="333" y="675"/>
                  </a:lnTo>
                  <a:lnTo>
                    <a:pt x="333" y="675"/>
                  </a:lnTo>
                  <a:lnTo>
                    <a:pt x="322" y="677"/>
                  </a:lnTo>
                  <a:lnTo>
                    <a:pt x="314" y="681"/>
                  </a:lnTo>
                  <a:lnTo>
                    <a:pt x="309" y="683"/>
                  </a:lnTo>
                  <a:lnTo>
                    <a:pt x="305" y="687"/>
                  </a:lnTo>
                  <a:lnTo>
                    <a:pt x="302" y="692"/>
                  </a:lnTo>
                  <a:lnTo>
                    <a:pt x="298" y="698"/>
                  </a:lnTo>
                  <a:lnTo>
                    <a:pt x="298" y="698"/>
                  </a:lnTo>
                  <a:lnTo>
                    <a:pt x="294" y="704"/>
                  </a:lnTo>
                  <a:lnTo>
                    <a:pt x="292" y="709"/>
                  </a:lnTo>
                  <a:lnTo>
                    <a:pt x="288" y="713"/>
                  </a:lnTo>
                  <a:lnTo>
                    <a:pt x="284" y="715"/>
                  </a:lnTo>
                  <a:lnTo>
                    <a:pt x="275" y="719"/>
                  </a:lnTo>
                  <a:lnTo>
                    <a:pt x="263" y="721"/>
                  </a:lnTo>
                  <a:lnTo>
                    <a:pt x="263" y="721"/>
                  </a:lnTo>
                  <a:lnTo>
                    <a:pt x="257" y="724"/>
                  </a:lnTo>
                  <a:lnTo>
                    <a:pt x="254" y="727"/>
                  </a:lnTo>
                  <a:lnTo>
                    <a:pt x="252" y="732"/>
                  </a:lnTo>
                  <a:lnTo>
                    <a:pt x="251" y="737"/>
                  </a:lnTo>
                  <a:lnTo>
                    <a:pt x="249" y="742"/>
                  </a:lnTo>
                  <a:lnTo>
                    <a:pt x="248" y="747"/>
                  </a:lnTo>
                  <a:lnTo>
                    <a:pt x="244" y="751"/>
                  </a:lnTo>
                  <a:lnTo>
                    <a:pt x="238" y="754"/>
                  </a:lnTo>
                  <a:lnTo>
                    <a:pt x="238" y="754"/>
                  </a:lnTo>
                  <a:lnTo>
                    <a:pt x="227" y="758"/>
                  </a:lnTo>
                  <a:lnTo>
                    <a:pt x="221" y="759"/>
                  </a:lnTo>
                  <a:lnTo>
                    <a:pt x="217" y="760"/>
                  </a:lnTo>
                  <a:lnTo>
                    <a:pt x="214" y="762"/>
                  </a:lnTo>
                  <a:lnTo>
                    <a:pt x="212" y="765"/>
                  </a:lnTo>
                  <a:lnTo>
                    <a:pt x="209" y="769"/>
                  </a:lnTo>
                  <a:lnTo>
                    <a:pt x="209" y="769"/>
                  </a:lnTo>
                  <a:lnTo>
                    <a:pt x="206" y="774"/>
                  </a:lnTo>
                  <a:lnTo>
                    <a:pt x="201" y="775"/>
                  </a:lnTo>
                  <a:lnTo>
                    <a:pt x="196" y="776"/>
                  </a:lnTo>
                  <a:lnTo>
                    <a:pt x="190" y="775"/>
                  </a:lnTo>
                  <a:lnTo>
                    <a:pt x="185" y="775"/>
                  </a:lnTo>
                  <a:lnTo>
                    <a:pt x="180" y="776"/>
                  </a:lnTo>
                  <a:lnTo>
                    <a:pt x="175" y="779"/>
                  </a:lnTo>
                  <a:lnTo>
                    <a:pt x="171" y="784"/>
                  </a:lnTo>
                  <a:lnTo>
                    <a:pt x="171" y="784"/>
                  </a:lnTo>
                  <a:lnTo>
                    <a:pt x="170" y="789"/>
                  </a:lnTo>
                  <a:lnTo>
                    <a:pt x="173" y="792"/>
                  </a:lnTo>
                  <a:lnTo>
                    <a:pt x="176" y="796"/>
                  </a:lnTo>
                  <a:lnTo>
                    <a:pt x="182" y="800"/>
                  </a:lnTo>
                  <a:lnTo>
                    <a:pt x="197" y="806"/>
                  </a:lnTo>
                  <a:lnTo>
                    <a:pt x="206" y="811"/>
                  </a:lnTo>
                  <a:lnTo>
                    <a:pt x="214" y="816"/>
                  </a:lnTo>
                  <a:lnTo>
                    <a:pt x="214" y="816"/>
                  </a:lnTo>
                  <a:lnTo>
                    <a:pt x="221" y="822"/>
                  </a:lnTo>
                  <a:lnTo>
                    <a:pt x="225" y="828"/>
                  </a:lnTo>
                  <a:lnTo>
                    <a:pt x="228" y="835"/>
                  </a:lnTo>
                  <a:lnTo>
                    <a:pt x="229" y="841"/>
                  </a:lnTo>
                  <a:lnTo>
                    <a:pt x="229" y="849"/>
                  </a:lnTo>
                  <a:lnTo>
                    <a:pt x="228" y="856"/>
                  </a:lnTo>
                  <a:lnTo>
                    <a:pt x="224" y="871"/>
                  </a:lnTo>
                  <a:lnTo>
                    <a:pt x="224" y="871"/>
                  </a:lnTo>
                  <a:lnTo>
                    <a:pt x="223" y="877"/>
                  </a:lnTo>
                  <a:lnTo>
                    <a:pt x="219" y="881"/>
                  </a:lnTo>
                  <a:lnTo>
                    <a:pt x="216" y="881"/>
                  </a:lnTo>
                  <a:lnTo>
                    <a:pt x="211" y="881"/>
                  </a:lnTo>
                  <a:lnTo>
                    <a:pt x="195" y="875"/>
                  </a:lnTo>
                  <a:lnTo>
                    <a:pt x="184" y="871"/>
                  </a:lnTo>
                  <a:lnTo>
                    <a:pt x="170" y="866"/>
                  </a:lnTo>
                  <a:lnTo>
                    <a:pt x="170" y="866"/>
                  </a:lnTo>
                  <a:lnTo>
                    <a:pt x="155" y="864"/>
                  </a:lnTo>
                  <a:lnTo>
                    <a:pt x="143" y="864"/>
                  </a:lnTo>
                  <a:lnTo>
                    <a:pt x="132" y="866"/>
                  </a:lnTo>
                  <a:lnTo>
                    <a:pt x="124" y="871"/>
                  </a:lnTo>
                  <a:lnTo>
                    <a:pt x="120" y="873"/>
                  </a:lnTo>
                  <a:lnTo>
                    <a:pt x="117" y="877"/>
                  </a:lnTo>
                  <a:lnTo>
                    <a:pt x="115" y="880"/>
                  </a:lnTo>
                  <a:lnTo>
                    <a:pt x="114" y="884"/>
                  </a:lnTo>
                  <a:lnTo>
                    <a:pt x="114" y="888"/>
                  </a:lnTo>
                  <a:lnTo>
                    <a:pt x="115" y="893"/>
                  </a:lnTo>
                  <a:lnTo>
                    <a:pt x="116" y="898"/>
                  </a:lnTo>
                  <a:lnTo>
                    <a:pt x="119" y="903"/>
                  </a:lnTo>
                  <a:lnTo>
                    <a:pt x="119" y="903"/>
                  </a:lnTo>
                  <a:lnTo>
                    <a:pt x="122" y="911"/>
                  </a:lnTo>
                  <a:lnTo>
                    <a:pt x="125" y="918"/>
                  </a:lnTo>
                  <a:lnTo>
                    <a:pt x="124" y="921"/>
                  </a:lnTo>
                  <a:lnTo>
                    <a:pt x="121" y="925"/>
                  </a:lnTo>
                  <a:lnTo>
                    <a:pt x="119" y="929"/>
                  </a:lnTo>
                  <a:lnTo>
                    <a:pt x="115" y="934"/>
                  </a:lnTo>
                  <a:lnTo>
                    <a:pt x="113" y="941"/>
                  </a:lnTo>
                  <a:lnTo>
                    <a:pt x="113" y="951"/>
                  </a:lnTo>
                  <a:lnTo>
                    <a:pt x="113" y="951"/>
                  </a:lnTo>
                  <a:lnTo>
                    <a:pt x="113" y="969"/>
                  </a:lnTo>
                  <a:lnTo>
                    <a:pt x="114" y="976"/>
                  </a:lnTo>
                  <a:lnTo>
                    <a:pt x="116" y="983"/>
                  </a:lnTo>
                  <a:lnTo>
                    <a:pt x="120" y="986"/>
                  </a:lnTo>
                  <a:lnTo>
                    <a:pt x="124" y="989"/>
                  </a:lnTo>
                  <a:lnTo>
                    <a:pt x="128" y="991"/>
                  </a:lnTo>
                  <a:lnTo>
                    <a:pt x="136" y="991"/>
                  </a:lnTo>
                  <a:lnTo>
                    <a:pt x="136" y="991"/>
                  </a:lnTo>
                  <a:lnTo>
                    <a:pt x="142" y="991"/>
                  </a:lnTo>
                  <a:lnTo>
                    <a:pt x="148" y="992"/>
                  </a:lnTo>
                  <a:lnTo>
                    <a:pt x="158" y="996"/>
                  </a:lnTo>
                  <a:lnTo>
                    <a:pt x="168" y="1000"/>
                  </a:lnTo>
                  <a:lnTo>
                    <a:pt x="174" y="1000"/>
                  </a:lnTo>
                  <a:lnTo>
                    <a:pt x="181" y="1000"/>
                  </a:lnTo>
                  <a:lnTo>
                    <a:pt x="181" y="1000"/>
                  </a:lnTo>
                  <a:lnTo>
                    <a:pt x="194" y="999"/>
                  </a:lnTo>
                  <a:lnTo>
                    <a:pt x="198" y="997"/>
                  </a:lnTo>
                  <a:lnTo>
                    <a:pt x="202" y="994"/>
                  </a:lnTo>
                  <a:lnTo>
                    <a:pt x="206" y="990"/>
                  </a:lnTo>
                  <a:lnTo>
                    <a:pt x="211" y="984"/>
                  </a:lnTo>
                  <a:lnTo>
                    <a:pt x="221" y="964"/>
                  </a:lnTo>
                  <a:lnTo>
                    <a:pt x="221" y="964"/>
                  </a:lnTo>
                  <a:lnTo>
                    <a:pt x="233" y="943"/>
                  </a:lnTo>
                  <a:lnTo>
                    <a:pt x="236" y="937"/>
                  </a:lnTo>
                  <a:lnTo>
                    <a:pt x="241" y="932"/>
                  </a:lnTo>
                  <a:lnTo>
                    <a:pt x="254" y="924"/>
                  </a:lnTo>
                  <a:lnTo>
                    <a:pt x="271" y="910"/>
                  </a:lnTo>
                  <a:lnTo>
                    <a:pt x="271" y="910"/>
                  </a:lnTo>
                  <a:lnTo>
                    <a:pt x="288" y="898"/>
                  </a:lnTo>
                  <a:lnTo>
                    <a:pt x="292" y="894"/>
                  </a:lnTo>
                  <a:lnTo>
                    <a:pt x="293" y="892"/>
                  </a:lnTo>
                  <a:lnTo>
                    <a:pt x="292" y="891"/>
                  </a:lnTo>
                  <a:lnTo>
                    <a:pt x="289" y="888"/>
                  </a:lnTo>
                  <a:lnTo>
                    <a:pt x="281" y="881"/>
                  </a:lnTo>
                  <a:lnTo>
                    <a:pt x="281" y="881"/>
                  </a:lnTo>
                  <a:lnTo>
                    <a:pt x="277" y="876"/>
                  </a:lnTo>
                  <a:lnTo>
                    <a:pt x="276" y="873"/>
                  </a:lnTo>
                  <a:lnTo>
                    <a:pt x="278" y="871"/>
                  </a:lnTo>
                  <a:lnTo>
                    <a:pt x="282" y="870"/>
                  </a:lnTo>
                  <a:lnTo>
                    <a:pt x="287" y="870"/>
                  </a:lnTo>
                  <a:lnTo>
                    <a:pt x="293" y="871"/>
                  </a:lnTo>
                  <a:lnTo>
                    <a:pt x="298" y="873"/>
                  </a:lnTo>
                  <a:lnTo>
                    <a:pt x="304" y="876"/>
                  </a:lnTo>
                  <a:lnTo>
                    <a:pt x="304" y="876"/>
                  </a:lnTo>
                  <a:lnTo>
                    <a:pt x="309" y="878"/>
                  </a:lnTo>
                  <a:lnTo>
                    <a:pt x="314" y="880"/>
                  </a:lnTo>
                  <a:lnTo>
                    <a:pt x="320" y="881"/>
                  </a:lnTo>
                  <a:lnTo>
                    <a:pt x="326" y="881"/>
                  </a:lnTo>
                  <a:lnTo>
                    <a:pt x="331" y="880"/>
                  </a:lnTo>
                  <a:lnTo>
                    <a:pt x="336" y="877"/>
                  </a:lnTo>
                  <a:lnTo>
                    <a:pt x="340" y="873"/>
                  </a:lnTo>
                  <a:lnTo>
                    <a:pt x="342" y="868"/>
                  </a:lnTo>
                  <a:lnTo>
                    <a:pt x="342" y="868"/>
                  </a:lnTo>
                  <a:lnTo>
                    <a:pt x="347" y="860"/>
                  </a:lnTo>
                  <a:lnTo>
                    <a:pt x="348" y="857"/>
                  </a:lnTo>
                  <a:lnTo>
                    <a:pt x="352" y="856"/>
                  </a:lnTo>
                  <a:lnTo>
                    <a:pt x="354" y="856"/>
                  </a:lnTo>
                  <a:lnTo>
                    <a:pt x="357" y="856"/>
                  </a:lnTo>
                  <a:lnTo>
                    <a:pt x="364" y="861"/>
                  </a:lnTo>
                  <a:lnTo>
                    <a:pt x="364" y="861"/>
                  </a:lnTo>
                  <a:lnTo>
                    <a:pt x="370" y="868"/>
                  </a:lnTo>
                  <a:lnTo>
                    <a:pt x="375" y="877"/>
                  </a:lnTo>
                  <a:lnTo>
                    <a:pt x="379" y="884"/>
                  </a:lnTo>
                  <a:lnTo>
                    <a:pt x="381" y="892"/>
                  </a:lnTo>
                  <a:lnTo>
                    <a:pt x="381" y="892"/>
                  </a:lnTo>
                  <a:lnTo>
                    <a:pt x="383" y="895"/>
                  </a:lnTo>
                  <a:lnTo>
                    <a:pt x="385" y="900"/>
                  </a:lnTo>
                  <a:lnTo>
                    <a:pt x="395" y="909"/>
                  </a:lnTo>
                  <a:lnTo>
                    <a:pt x="406" y="916"/>
                  </a:lnTo>
                  <a:lnTo>
                    <a:pt x="418" y="922"/>
                  </a:lnTo>
                  <a:lnTo>
                    <a:pt x="418" y="922"/>
                  </a:lnTo>
                  <a:lnTo>
                    <a:pt x="429" y="927"/>
                  </a:lnTo>
                  <a:lnTo>
                    <a:pt x="438" y="934"/>
                  </a:lnTo>
                  <a:lnTo>
                    <a:pt x="441" y="937"/>
                  </a:lnTo>
                  <a:lnTo>
                    <a:pt x="444" y="941"/>
                  </a:lnTo>
                  <a:lnTo>
                    <a:pt x="446" y="946"/>
                  </a:lnTo>
                  <a:lnTo>
                    <a:pt x="448" y="952"/>
                  </a:lnTo>
                  <a:lnTo>
                    <a:pt x="448" y="952"/>
                  </a:lnTo>
                  <a:lnTo>
                    <a:pt x="449" y="957"/>
                  </a:lnTo>
                  <a:lnTo>
                    <a:pt x="449" y="962"/>
                  </a:lnTo>
                  <a:lnTo>
                    <a:pt x="448" y="965"/>
                  </a:lnTo>
                  <a:lnTo>
                    <a:pt x="446" y="969"/>
                  </a:lnTo>
                  <a:lnTo>
                    <a:pt x="443" y="974"/>
                  </a:lnTo>
                  <a:lnTo>
                    <a:pt x="438" y="979"/>
                  </a:lnTo>
                  <a:lnTo>
                    <a:pt x="438" y="979"/>
                  </a:lnTo>
                  <a:lnTo>
                    <a:pt x="437" y="980"/>
                  </a:lnTo>
                  <a:lnTo>
                    <a:pt x="434" y="980"/>
                  </a:lnTo>
                  <a:lnTo>
                    <a:pt x="429" y="980"/>
                  </a:lnTo>
                  <a:lnTo>
                    <a:pt x="422" y="979"/>
                  </a:lnTo>
                  <a:lnTo>
                    <a:pt x="412" y="978"/>
                  </a:lnTo>
                  <a:lnTo>
                    <a:pt x="412" y="978"/>
                  </a:lnTo>
                  <a:lnTo>
                    <a:pt x="408" y="979"/>
                  </a:lnTo>
                  <a:lnTo>
                    <a:pt x="407" y="981"/>
                  </a:lnTo>
                  <a:lnTo>
                    <a:pt x="407" y="984"/>
                  </a:lnTo>
                  <a:lnTo>
                    <a:pt x="410" y="986"/>
                  </a:lnTo>
                  <a:lnTo>
                    <a:pt x="418" y="994"/>
                  </a:lnTo>
                  <a:lnTo>
                    <a:pt x="424" y="997"/>
                  </a:lnTo>
                  <a:lnTo>
                    <a:pt x="424" y="997"/>
                  </a:lnTo>
                  <a:lnTo>
                    <a:pt x="428" y="997"/>
                  </a:lnTo>
                  <a:lnTo>
                    <a:pt x="430" y="996"/>
                  </a:lnTo>
                  <a:lnTo>
                    <a:pt x="434" y="991"/>
                  </a:lnTo>
                  <a:lnTo>
                    <a:pt x="437" y="986"/>
                  </a:lnTo>
                  <a:lnTo>
                    <a:pt x="438" y="983"/>
                  </a:lnTo>
                  <a:lnTo>
                    <a:pt x="438" y="983"/>
                  </a:lnTo>
                  <a:lnTo>
                    <a:pt x="439" y="983"/>
                  </a:lnTo>
                  <a:lnTo>
                    <a:pt x="441" y="983"/>
                  </a:lnTo>
                  <a:lnTo>
                    <a:pt x="445" y="983"/>
                  </a:lnTo>
                  <a:lnTo>
                    <a:pt x="449" y="983"/>
                  </a:lnTo>
                  <a:lnTo>
                    <a:pt x="449" y="983"/>
                  </a:lnTo>
                  <a:lnTo>
                    <a:pt x="452" y="980"/>
                  </a:lnTo>
                  <a:lnTo>
                    <a:pt x="456" y="975"/>
                  </a:lnTo>
                  <a:lnTo>
                    <a:pt x="459" y="970"/>
                  </a:lnTo>
                  <a:lnTo>
                    <a:pt x="461" y="963"/>
                  </a:lnTo>
                  <a:lnTo>
                    <a:pt x="461" y="963"/>
                  </a:lnTo>
                  <a:lnTo>
                    <a:pt x="462" y="958"/>
                  </a:lnTo>
                  <a:lnTo>
                    <a:pt x="462" y="956"/>
                  </a:lnTo>
                  <a:lnTo>
                    <a:pt x="461" y="948"/>
                  </a:lnTo>
                  <a:lnTo>
                    <a:pt x="459" y="943"/>
                  </a:lnTo>
                  <a:lnTo>
                    <a:pt x="457" y="938"/>
                  </a:lnTo>
                  <a:lnTo>
                    <a:pt x="457" y="938"/>
                  </a:lnTo>
                  <a:lnTo>
                    <a:pt x="457" y="936"/>
                  </a:lnTo>
                  <a:lnTo>
                    <a:pt x="459" y="935"/>
                  </a:lnTo>
                  <a:lnTo>
                    <a:pt x="461" y="934"/>
                  </a:lnTo>
                  <a:lnTo>
                    <a:pt x="466" y="936"/>
                  </a:lnTo>
                  <a:lnTo>
                    <a:pt x="470" y="938"/>
                  </a:lnTo>
                  <a:lnTo>
                    <a:pt x="470" y="938"/>
                  </a:lnTo>
                  <a:lnTo>
                    <a:pt x="472" y="940"/>
                  </a:lnTo>
                  <a:lnTo>
                    <a:pt x="475" y="941"/>
                  </a:lnTo>
                  <a:lnTo>
                    <a:pt x="479" y="941"/>
                  </a:lnTo>
                  <a:lnTo>
                    <a:pt x="482" y="940"/>
                  </a:lnTo>
                  <a:lnTo>
                    <a:pt x="483" y="938"/>
                  </a:lnTo>
                  <a:lnTo>
                    <a:pt x="483" y="936"/>
                  </a:lnTo>
                  <a:lnTo>
                    <a:pt x="481" y="934"/>
                  </a:lnTo>
                  <a:lnTo>
                    <a:pt x="481" y="934"/>
                  </a:lnTo>
                  <a:lnTo>
                    <a:pt x="472" y="926"/>
                  </a:lnTo>
                  <a:lnTo>
                    <a:pt x="461" y="919"/>
                  </a:lnTo>
                  <a:lnTo>
                    <a:pt x="428" y="895"/>
                  </a:lnTo>
                  <a:lnTo>
                    <a:pt x="428" y="895"/>
                  </a:lnTo>
                  <a:lnTo>
                    <a:pt x="413" y="883"/>
                  </a:lnTo>
                  <a:lnTo>
                    <a:pt x="408" y="878"/>
                  </a:lnTo>
                  <a:lnTo>
                    <a:pt x="406" y="873"/>
                  </a:lnTo>
                  <a:lnTo>
                    <a:pt x="403" y="868"/>
                  </a:lnTo>
                  <a:lnTo>
                    <a:pt x="402" y="864"/>
                  </a:lnTo>
                  <a:lnTo>
                    <a:pt x="400" y="849"/>
                  </a:lnTo>
                  <a:lnTo>
                    <a:pt x="400" y="849"/>
                  </a:lnTo>
                  <a:lnTo>
                    <a:pt x="398" y="843"/>
                  </a:lnTo>
                  <a:lnTo>
                    <a:pt x="398" y="838"/>
                  </a:lnTo>
                  <a:lnTo>
                    <a:pt x="401" y="834"/>
                  </a:lnTo>
                  <a:lnTo>
                    <a:pt x="403" y="833"/>
                  </a:lnTo>
                  <a:lnTo>
                    <a:pt x="407" y="833"/>
                  </a:lnTo>
                  <a:lnTo>
                    <a:pt x="412" y="834"/>
                  </a:lnTo>
                  <a:lnTo>
                    <a:pt x="422" y="834"/>
                  </a:lnTo>
                  <a:lnTo>
                    <a:pt x="422" y="834"/>
                  </a:lnTo>
                  <a:lnTo>
                    <a:pt x="425" y="835"/>
                  </a:lnTo>
                  <a:lnTo>
                    <a:pt x="429" y="838"/>
                  </a:lnTo>
                  <a:lnTo>
                    <a:pt x="432" y="840"/>
                  </a:lnTo>
                  <a:lnTo>
                    <a:pt x="434" y="845"/>
                  </a:lnTo>
                  <a:lnTo>
                    <a:pt x="437" y="856"/>
                  </a:lnTo>
                  <a:lnTo>
                    <a:pt x="438" y="868"/>
                  </a:lnTo>
                  <a:lnTo>
                    <a:pt x="438" y="868"/>
                  </a:lnTo>
                  <a:lnTo>
                    <a:pt x="440" y="875"/>
                  </a:lnTo>
                  <a:lnTo>
                    <a:pt x="444" y="878"/>
                  </a:lnTo>
                  <a:lnTo>
                    <a:pt x="450" y="882"/>
                  </a:lnTo>
                  <a:lnTo>
                    <a:pt x="457" y="886"/>
                  </a:lnTo>
                  <a:lnTo>
                    <a:pt x="473" y="893"/>
                  </a:lnTo>
                  <a:lnTo>
                    <a:pt x="483" y="897"/>
                  </a:lnTo>
                  <a:lnTo>
                    <a:pt x="492" y="902"/>
                  </a:lnTo>
                  <a:lnTo>
                    <a:pt x="492" y="902"/>
                  </a:lnTo>
                  <a:lnTo>
                    <a:pt x="504" y="909"/>
                  </a:lnTo>
                  <a:lnTo>
                    <a:pt x="506" y="913"/>
                  </a:lnTo>
                  <a:lnTo>
                    <a:pt x="508" y="915"/>
                  </a:lnTo>
                  <a:lnTo>
                    <a:pt x="508" y="918"/>
                  </a:lnTo>
                  <a:lnTo>
                    <a:pt x="506" y="920"/>
                  </a:lnTo>
                  <a:lnTo>
                    <a:pt x="504" y="925"/>
                  </a:lnTo>
                  <a:lnTo>
                    <a:pt x="504" y="925"/>
                  </a:lnTo>
                  <a:lnTo>
                    <a:pt x="502" y="934"/>
                  </a:lnTo>
                  <a:lnTo>
                    <a:pt x="502" y="938"/>
                  </a:lnTo>
                  <a:lnTo>
                    <a:pt x="502" y="943"/>
                  </a:lnTo>
                  <a:lnTo>
                    <a:pt x="503" y="948"/>
                  </a:lnTo>
                  <a:lnTo>
                    <a:pt x="505" y="954"/>
                  </a:lnTo>
                  <a:lnTo>
                    <a:pt x="509" y="961"/>
                  </a:lnTo>
                  <a:lnTo>
                    <a:pt x="515" y="967"/>
                  </a:lnTo>
                  <a:lnTo>
                    <a:pt x="515" y="967"/>
                  </a:lnTo>
                  <a:lnTo>
                    <a:pt x="520" y="973"/>
                  </a:lnTo>
                  <a:lnTo>
                    <a:pt x="522" y="978"/>
                  </a:lnTo>
                  <a:lnTo>
                    <a:pt x="524" y="981"/>
                  </a:lnTo>
                  <a:lnTo>
                    <a:pt x="524" y="985"/>
                  </a:lnTo>
                  <a:lnTo>
                    <a:pt x="522" y="992"/>
                  </a:lnTo>
                  <a:lnTo>
                    <a:pt x="524" y="995"/>
                  </a:lnTo>
                  <a:lnTo>
                    <a:pt x="526" y="999"/>
                  </a:lnTo>
                  <a:lnTo>
                    <a:pt x="526" y="999"/>
                  </a:lnTo>
                  <a:lnTo>
                    <a:pt x="530" y="1001"/>
                  </a:lnTo>
                  <a:lnTo>
                    <a:pt x="533" y="1001"/>
                  </a:lnTo>
                  <a:lnTo>
                    <a:pt x="536" y="1000"/>
                  </a:lnTo>
                  <a:lnTo>
                    <a:pt x="540" y="996"/>
                  </a:lnTo>
                  <a:lnTo>
                    <a:pt x="548" y="988"/>
                  </a:lnTo>
                  <a:lnTo>
                    <a:pt x="558" y="976"/>
                  </a:lnTo>
                  <a:lnTo>
                    <a:pt x="558" y="976"/>
                  </a:lnTo>
                  <a:lnTo>
                    <a:pt x="562" y="972"/>
                  </a:lnTo>
                  <a:lnTo>
                    <a:pt x="563" y="968"/>
                  </a:lnTo>
                  <a:lnTo>
                    <a:pt x="563" y="964"/>
                  </a:lnTo>
                  <a:lnTo>
                    <a:pt x="560" y="962"/>
                  </a:lnTo>
                  <a:lnTo>
                    <a:pt x="553" y="956"/>
                  </a:lnTo>
                  <a:lnTo>
                    <a:pt x="548" y="953"/>
                  </a:lnTo>
                  <a:lnTo>
                    <a:pt x="543" y="948"/>
                  </a:lnTo>
                  <a:lnTo>
                    <a:pt x="543" y="948"/>
                  </a:lnTo>
                  <a:lnTo>
                    <a:pt x="540" y="945"/>
                  </a:lnTo>
                  <a:lnTo>
                    <a:pt x="538" y="941"/>
                  </a:lnTo>
                  <a:lnTo>
                    <a:pt x="538" y="937"/>
                  </a:lnTo>
                  <a:lnTo>
                    <a:pt x="540" y="935"/>
                  </a:lnTo>
                  <a:lnTo>
                    <a:pt x="542" y="932"/>
                  </a:lnTo>
                  <a:lnTo>
                    <a:pt x="545" y="930"/>
                  </a:lnTo>
                  <a:lnTo>
                    <a:pt x="553" y="926"/>
                  </a:lnTo>
                  <a:lnTo>
                    <a:pt x="553" y="926"/>
                  </a:lnTo>
                  <a:lnTo>
                    <a:pt x="563" y="925"/>
                  </a:lnTo>
                  <a:lnTo>
                    <a:pt x="570" y="925"/>
                  </a:lnTo>
                  <a:lnTo>
                    <a:pt x="589" y="930"/>
                  </a:lnTo>
                  <a:lnTo>
                    <a:pt x="589" y="930"/>
                  </a:lnTo>
                  <a:lnTo>
                    <a:pt x="595" y="931"/>
                  </a:lnTo>
                  <a:lnTo>
                    <a:pt x="601" y="931"/>
                  </a:lnTo>
                  <a:lnTo>
                    <a:pt x="610" y="930"/>
                  </a:lnTo>
                  <a:lnTo>
                    <a:pt x="617" y="926"/>
                  </a:lnTo>
                  <a:lnTo>
                    <a:pt x="621" y="924"/>
                  </a:lnTo>
                  <a:lnTo>
                    <a:pt x="621" y="924"/>
                  </a:lnTo>
                  <a:lnTo>
                    <a:pt x="623" y="920"/>
                  </a:lnTo>
                  <a:lnTo>
                    <a:pt x="623" y="913"/>
                  </a:lnTo>
                  <a:lnTo>
                    <a:pt x="619" y="903"/>
                  </a:lnTo>
                  <a:lnTo>
                    <a:pt x="613" y="891"/>
                  </a:lnTo>
                  <a:lnTo>
                    <a:pt x="613" y="891"/>
                  </a:lnTo>
                  <a:lnTo>
                    <a:pt x="611" y="887"/>
                  </a:lnTo>
                  <a:lnTo>
                    <a:pt x="611" y="883"/>
                  </a:lnTo>
                  <a:lnTo>
                    <a:pt x="610" y="880"/>
                  </a:lnTo>
                  <a:lnTo>
                    <a:pt x="611" y="875"/>
                  </a:lnTo>
                  <a:lnTo>
                    <a:pt x="613" y="866"/>
                  </a:lnTo>
                  <a:lnTo>
                    <a:pt x="618" y="856"/>
                  </a:lnTo>
                  <a:lnTo>
                    <a:pt x="632" y="837"/>
                  </a:lnTo>
                  <a:lnTo>
                    <a:pt x="644" y="818"/>
                  </a:lnTo>
                  <a:lnTo>
                    <a:pt x="644" y="818"/>
                  </a:lnTo>
                  <a:lnTo>
                    <a:pt x="649" y="812"/>
                  </a:lnTo>
                  <a:lnTo>
                    <a:pt x="651" y="811"/>
                  </a:lnTo>
                  <a:lnTo>
                    <a:pt x="654" y="810"/>
                  </a:lnTo>
                  <a:lnTo>
                    <a:pt x="660" y="810"/>
                  </a:lnTo>
                  <a:lnTo>
                    <a:pt x="666" y="812"/>
                  </a:lnTo>
                  <a:lnTo>
                    <a:pt x="671" y="817"/>
                  </a:lnTo>
                  <a:lnTo>
                    <a:pt x="676" y="821"/>
                  </a:lnTo>
                  <a:lnTo>
                    <a:pt x="684" y="830"/>
                  </a:lnTo>
                  <a:lnTo>
                    <a:pt x="684" y="830"/>
                  </a:lnTo>
                  <a:lnTo>
                    <a:pt x="688" y="833"/>
                  </a:lnTo>
                  <a:lnTo>
                    <a:pt x="689" y="835"/>
                  </a:lnTo>
                  <a:lnTo>
                    <a:pt x="688" y="840"/>
                  </a:lnTo>
                  <a:lnTo>
                    <a:pt x="688" y="844"/>
                  </a:lnTo>
                  <a:lnTo>
                    <a:pt x="689" y="845"/>
                  </a:lnTo>
                  <a:lnTo>
                    <a:pt x="692" y="849"/>
                  </a:lnTo>
                  <a:lnTo>
                    <a:pt x="692" y="849"/>
                  </a:lnTo>
                  <a:lnTo>
                    <a:pt x="695" y="851"/>
                  </a:lnTo>
                  <a:lnTo>
                    <a:pt x="699" y="853"/>
                  </a:lnTo>
                  <a:lnTo>
                    <a:pt x="704" y="853"/>
                  </a:lnTo>
                  <a:lnTo>
                    <a:pt x="709" y="851"/>
                  </a:lnTo>
                  <a:lnTo>
                    <a:pt x="719" y="848"/>
                  </a:lnTo>
                  <a:lnTo>
                    <a:pt x="726" y="841"/>
                  </a:lnTo>
                  <a:lnTo>
                    <a:pt x="726" y="841"/>
                  </a:lnTo>
                  <a:lnTo>
                    <a:pt x="727" y="840"/>
                  </a:lnTo>
                  <a:lnTo>
                    <a:pt x="727" y="839"/>
                  </a:lnTo>
                  <a:lnTo>
                    <a:pt x="726" y="837"/>
                  </a:lnTo>
                  <a:lnTo>
                    <a:pt x="721" y="834"/>
                  </a:lnTo>
                  <a:lnTo>
                    <a:pt x="715" y="833"/>
                  </a:lnTo>
                  <a:lnTo>
                    <a:pt x="703" y="829"/>
                  </a:lnTo>
                  <a:lnTo>
                    <a:pt x="698" y="827"/>
                  </a:lnTo>
                  <a:lnTo>
                    <a:pt x="694" y="826"/>
                  </a:lnTo>
                  <a:lnTo>
                    <a:pt x="694" y="826"/>
                  </a:lnTo>
                  <a:lnTo>
                    <a:pt x="694" y="824"/>
                  </a:lnTo>
                  <a:lnTo>
                    <a:pt x="694" y="823"/>
                  </a:lnTo>
                  <a:lnTo>
                    <a:pt x="700" y="819"/>
                  </a:lnTo>
                  <a:lnTo>
                    <a:pt x="720" y="813"/>
                  </a:lnTo>
                  <a:lnTo>
                    <a:pt x="746" y="806"/>
                  </a:lnTo>
                  <a:lnTo>
                    <a:pt x="768" y="799"/>
                  </a:lnTo>
                  <a:lnTo>
                    <a:pt x="768" y="799"/>
                  </a:lnTo>
                  <a:lnTo>
                    <a:pt x="775" y="797"/>
                  </a:lnTo>
                  <a:lnTo>
                    <a:pt x="776" y="797"/>
                  </a:lnTo>
                  <a:lnTo>
                    <a:pt x="776" y="797"/>
                  </a:lnTo>
                  <a:lnTo>
                    <a:pt x="776" y="801"/>
                  </a:lnTo>
                  <a:lnTo>
                    <a:pt x="773" y="805"/>
                  </a:lnTo>
                  <a:lnTo>
                    <a:pt x="764" y="816"/>
                  </a:lnTo>
                  <a:lnTo>
                    <a:pt x="756" y="826"/>
                  </a:lnTo>
                  <a:lnTo>
                    <a:pt x="756" y="826"/>
                  </a:lnTo>
                  <a:lnTo>
                    <a:pt x="749" y="833"/>
                  </a:lnTo>
                  <a:lnTo>
                    <a:pt x="747" y="838"/>
                  </a:lnTo>
                  <a:lnTo>
                    <a:pt x="746" y="841"/>
                  </a:lnTo>
                  <a:lnTo>
                    <a:pt x="747" y="848"/>
                  </a:lnTo>
                  <a:lnTo>
                    <a:pt x="751" y="853"/>
                  </a:lnTo>
                  <a:lnTo>
                    <a:pt x="758" y="860"/>
                  </a:lnTo>
                  <a:lnTo>
                    <a:pt x="769" y="867"/>
                  </a:lnTo>
                  <a:lnTo>
                    <a:pt x="769" y="867"/>
                  </a:lnTo>
                  <a:lnTo>
                    <a:pt x="780" y="876"/>
                  </a:lnTo>
                  <a:lnTo>
                    <a:pt x="789" y="882"/>
                  </a:lnTo>
                  <a:lnTo>
                    <a:pt x="794" y="888"/>
                  </a:lnTo>
                  <a:lnTo>
                    <a:pt x="796" y="894"/>
                  </a:lnTo>
                  <a:lnTo>
                    <a:pt x="797" y="899"/>
                  </a:lnTo>
                  <a:lnTo>
                    <a:pt x="797" y="903"/>
                  </a:lnTo>
                  <a:lnTo>
                    <a:pt x="795" y="913"/>
                  </a:lnTo>
                  <a:lnTo>
                    <a:pt x="795" y="913"/>
                  </a:lnTo>
                  <a:lnTo>
                    <a:pt x="792" y="916"/>
                  </a:lnTo>
                  <a:lnTo>
                    <a:pt x="788" y="920"/>
                  </a:lnTo>
                  <a:lnTo>
                    <a:pt x="781" y="922"/>
                  </a:lnTo>
                  <a:lnTo>
                    <a:pt x="773" y="924"/>
                  </a:lnTo>
                  <a:lnTo>
                    <a:pt x="763" y="922"/>
                  </a:lnTo>
                  <a:lnTo>
                    <a:pt x="753" y="921"/>
                  </a:lnTo>
                  <a:lnTo>
                    <a:pt x="742" y="918"/>
                  </a:lnTo>
                  <a:lnTo>
                    <a:pt x="732" y="911"/>
                  </a:lnTo>
                  <a:lnTo>
                    <a:pt x="732" y="911"/>
                  </a:lnTo>
                  <a:lnTo>
                    <a:pt x="722" y="907"/>
                  </a:lnTo>
                  <a:lnTo>
                    <a:pt x="713" y="903"/>
                  </a:lnTo>
                  <a:lnTo>
                    <a:pt x="704" y="902"/>
                  </a:lnTo>
                  <a:lnTo>
                    <a:pt x="694" y="902"/>
                  </a:lnTo>
                  <a:lnTo>
                    <a:pt x="686" y="904"/>
                  </a:lnTo>
                  <a:lnTo>
                    <a:pt x="678" y="905"/>
                  </a:lnTo>
                  <a:lnTo>
                    <a:pt x="667" y="910"/>
                  </a:lnTo>
                  <a:lnTo>
                    <a:pt x="667" y="910"/>
                  </a:lnTo>
                  <a:lnTo>
                    <a:pt x="644" y="924"/>
                  </a:lnTo>
                  <a:lnTo>
                    <a:pt x="629" y="931"/>
                  </a:lnTo>
                  <a:lnTo>
                    <a:pt x="621" y="934"/>
                  </a:lnTo>
                  <a:lnTo>
                    <a:pt x="612" y="936"/>
                  </a:lnTo>
                  <a:lnTo>
                    <a:pt x="612" y="936"/>
                  </a:lnTo>
                  <a:lnTo>
                    <a:pt x="605" y="937"/>
                  </a:lnTo>
                  <a:lnTo>
                    <a:pt x="601" y="940"/>
                  </a:lnTo>
                  <a:lnTo>
                    <a:pt x="599" y="943"/>
                  </a:lnTo>
                  <a:lnTo>
                    <a:pt x="597" y="947"/>
                  </a:lnTo>
                  <a:lnTo>
                    <a:pt x="600" y="954"/>
                  </a:lnTo>
                  <a:lnTo>
                    <a:pt x="601" y="959"/>
                  </a:lnTo>
                  <a:lnTo>
                    <a:pt x="601" y="963"/>
                  </a:lnTo>
                  <a:lnTo>
                    <a:pt x="601" y="963"/>
                  </a:lnTo>
                  <a:lnTo>
                    <a:pt x="602" y="973"/>
                  </a:lnTo>
                  <a:lnTo>
                    <a:pt x="605" y="983"/>
                  </a:lnTo>
                  <a:lnTo>
                    <a:pt x="610" y="991"/>
                  </a:lnTo>
                  <a:lnTo>
                    <a:pt x="616" y="1000"/>
                  </a:lnTo>
                  <a:lnTo>
                    <a:pt x="616" y="1000"/>
                  </a:lnTo>
                  <a:lnTo>
                    <a:pt x="624" y="1005"/>
                  </a:lnTo>
                  <a:lnTo>
                    <a:pt x="628" y="1007"/>
                  </a:lnTo>
                  <a:lnTo>
                    <a:pt x="633" y="1008"/>
                  </a:lnTo>
                  <a:lnTo>
                    <a:pt x="637" y="1008"/>
                  </a:lnTo>
                  <a:lnTo>
                    <a:pt x="640" y="1008"/>
                  </a:lnTo>
                  <a:lnTo>
                    <a:pt x="643" y="1006"/>
                  </a:lnTo>
                  <a:lnTo>
                    <a:pt x="645" y="1002"/>
                  </a:lnTo>
                  <a:lnTo>
                    <a:pt x="645" y="1002"/>
                  </a:lnTo>
                  <a:lnTo>
                    <a:pt x="648" y="1000"/>
                  </a:lnTo>
                  <a:lnTo>
                    <a:pt x="650" y="999"/>
                  </a:lnTo>
                  <a:lnTo>
                    <a:pt x="654" y="999"/>
                  </a:lnTo>
                  <a:lnTo>
                    <a:pt x="657" y="999"/>
                  </a:lnTo>
                  <a:lnTo>
                    <a:pt x="665" y="1002"/>
                  </a:lnTo>
                  <a:lnTo>
                    <a:pt x="670" y="1007"/>
                  </a:lnTo>
                  <a:lnTo>
                    <a:pt x="670" y="1007"/>
                  </a:lnTo>
                  <a:lnTo>
                    <a:pt x="675" y="1012"/>
                  </a:lnTo>
                  <a:lnTo>
                    <a:pt x="678" y="1015"/>
                  </a:lnTo>
                  <a:lnTo>
                    <a:pt x="682" y="1016"/>
                  </a:lnTo>
                  <a:lnTo>
                    <a:pt x="687" y="1017"/>
                  </a:lnTo>
                  <a:lnTo>
                    <a:pt x="692" y="1016"/>
                  </a:lnTo>
                  <a:lnTo>
                    <a:pt x="697" y="1013"/>
                  </a:lnTo>
                  <a:lnTo>
                    <a:pt x="703" y="1008"/>
                  </a:lnTo>
                  <a:lnTo>
                    <a:pt x="703" y="1008"/>
                  </a:lnTo>
                  <a:lnTo>
                    <a:pt x="711" y="1001"/>
                  </a:lnTo>
                  <a:lnTo>
                    <a:pt x="714" y="999"/>
                  </a:lnTo>
                  <a:lnTo>
                    <a:pt x="716" y="999"/>
                  </a:lnTo>
                  <a:lnTo>
                    <a:pt x="718" y="1001"/>
                  </a:lnTo>
                  <a:lnTo>
                    <a:pt x="718" y="1003"/>
                  </a:lnTo>
                  <a:lnTo>
                    <a:pt x="716" y="1012"/>
                  </a:lnTo>
                  <a:lnTo>
                    <a:pt x="716" y="1012"/>
                  </a:lnTo>
                  <a:lnTo>
                    <a:pt x="716" y="1016"/>
                  </a:lnTo>
                  <a:lnTo>
                    <a:pt x="718" y="1021"/>
                  </a:lnTo>
                  <a:lnTo>
                    <a:pt x="720" y="1024"/>
                  </a:lnTo>
                  <a:lnTo>
                    <a:pt x="724" y="1028"/>
                  </a:lnTo>
                  <a:lnTo>
                    <a:pt x="731" y="1035"/>
                  </a:lnTo>
                  <a:lnTo>
                    <a:pt x="734" y="1039"/>
                  </a:lnTo>
                  <a:lnTo>
                    <a:pt x="737" y="1044"/>
                  </a:lnTo>
                  <a:lnTo>
                    <a:pt x="737" y="1044"/>
                  </a:lnTo>
                  <a:lnTo>
                    <a:pt x="737" y="1048"/>
                  </a:lnTo>
                  <a:lnTo>
                    <a:pt x="737" y="1050"/>
                  </a:lnTo>
                  <a:lnTo>
                    <a:pt x="735" y="1054"/>
                  </a:lnTo>
                  <a:lnTo>
                    <a:pt x="730" y="1059"/>
                  </a:lnTo>
                  <a:lnTo>
                    <a:pt x="724" y="1064"/>
                  </a:lnTo>
                  <a:lnTo>
                    <a:pt x="718" y="1069"/>
                  </a:lnTo>
                  <a:lnTo>
                    <a:pt x="713" y="1073"/>
                  </a:lnTo>
                  <a:lnTo>
                    <a:pt x="709" y="1080"/>
                  </a:lnTo>
                  <a:lnTo>
                    <a:pt x="709" y="1083"/>
                  </a:lnTo>
                  <a:lnTo>
                    <a:pt x="709" y="1087"/>
                  </a:lnTo>
                  <a:lnTo>
                    <a:pt x="709" y="1087"/>
                  </a:lnTo>
                  <a:lnTo>
                    <a:pt x="710" y="1094"/>
                  </a:lnTo>
                  <a:lnTo>
                    <a:pt x="710" y="1099"/>
                  </a:lnTo>
                  <a:lnTo>
                    <a:pt x="710" y="1103"/>
                  </a:lnTo>
                  <a:lnTo>
                    <a:pt x="708" y="1104"/>
                  </a:lnTo>
                  <a:lnTo>
                    <a:pt x="703" y="1105"/>
                  </a:lnTo>
                  <a:lnTo>
                    <a:pt x="697" y="1105"/>
                  </a:lnTo>
                  <a:lnTo>
                    <a:pt x="678" y="1103"/>
                  </a:lnTo>
                  <a:lnTo>
                    <a:pt x="678" y="1103"/>
                  </a:lnTo>
                  <a:lnTo>
                    <a:pt x="667" y="1102"/>
                  </a:lnTo>
                  <a:lnTo>
                    <a:pt x="657" y="1102"/>
                  </a:lnTo>
                  <a:lnTo>
                    <a:pt x="638" y="1102"/>
                  </a:lnTo>
                  <a:lnTo>
                    <a:pt x="619" y="1103"/>
                  </a:lnTo>
                  <a:lnTo>
                    <a:pt x="599" y="1103"/>
                  </a:lnTo>
                  <a:lnTo>
                    <a:pt x="599" y="1103"/>
                  </a:lnTo>
                  <a:lnTo>
                    <a:pt x="589" y="1102"/>
                  </a:lnTo>
                  <a:lnTo>
                    <a:pt x="580" y="1099"/>
                  </a:lnTo>
                  <a:lnTo>
                    <a:pt x="572" y="1097"/>
                  </a:lnTo>
                  <a:lnTo>
                    <a:pt x="564" y="1094"/>
                  </a:lnTo>
                  <a:lnTo>
                    <a:pt x="547" y="1086"/>
                  </a:lnTo>
                  <a:lnTo>
                    <a:pt x="525" y="1075"/>
                  </a:lnTo>
                  <a:lnTo>
                    <a:pt x="525" y="1075"/>
                  </a:lnTo>
                  <a:lnTo>
                    <a:pt x="520" y="1072"/>
                  </a:lnTo>
                  <a:lnTo>
                    <a:pt x="515" y="1071"/>
                  </a:lnTo>
                  <a:lnTo>
                    <a:pt x="510" y="1071"/>
                  </a:lnTo>
                  <a:lnTo>
                    <a:pt x="508" y="1071"/>
                  </a:lnTo>
                  <a:lnTo>
                    <a:pt x="504" y="1072"/>
                  </a:lnTo>
                  <a:lnTo>
                    <a:pt x="502" y="1075"/>
                  </a:lnTo>
                  <a:lnTo>
                    <a:pt x="499" y="1081"/>
                  </a:lnTo>
                  <a:lnTo>
                    <a:pt x="498" y="1087"/>
                  </a:lnTo>
                  <a:lnTo>
                    <a:pt x="499" y="1094"/>
                  </a:lnTo>
                  <a:lnTo>
                    <a:pt x="500" y="1102"/>
                  </a:lnTo>
                  <a:lnTo>
                    <a:pt x="502" y="1108"/>
                  </a:lnTo>
                  <a:lnTo>
                    <a:pt x="502" y="1108"/>
                  </a:lnTo>
                  <a:lnTo>
                    <a:pt x="503" y="1111"/>
                  </a:lnTo>
                  <a:lnTo>
                    <a:pt x="502" y="1115"/>
                  </a:lnTo>
                  <a:lnTo>
                    <a:pt x="499" y="1119"/>
                  </a:lnTo>
                  <a:lnTo>
                    <a:pt x="494" y="1120"/>
                  </a:lnTo>
                  <a:lnTo>
                    <a:pt x="488" y="1120"/>
                  </a:lnTo>
                  <a:lnTo>
                    <a:pt x="481" y="1118"/>
                  </a:lnTo>
                  <a:lnTo>
                    <a:pt x="472" y="1115"/>
                  </a:lnTo>
                  <a:lnTo>
                    <a:pt x="462" y="1109"/>
                  </a:lnTo>
                  <a:lnTo>
                    <a:pt x="462" y="1109"/>
                  </a:lnTo>
                  <a:lnTo>
                    <a:pt x="443" y="1098"/>
                  </a:lnTo>
                  <a:lnTo>
                    <a:pt x="428" y="1089"/>
                  </a:lnTo>
                  <a:lnTo>
                    <a:pt x="414" y="1082"/>
                  </a:lnTo>
                  <a:lnTo>
                    <a:pt x="401" y="1075"/>
                  </a:lnTo>
                  <a:lnTo>
                    <a:pt x="401" y="1075"/>
                  </a:lnTo>
                  <a:lnTo>
                    <a:pt x="395" y="1070"/>
                  </a:lnTo>
                  <a:lnTo>
                    <a:pt x="390" y="1065"/>
                  </a:lnTo>
                  <a:lnTo>
                    <a:pt x="386" y="1060"/>
                  </a:lnTo>
                  <a:lnTo>
                    <a:pt x="383" y="1054"/>
                  </a:lnTo>
                  <a:lnTo>
                    <a:pt x="380" y="1048"/>
                  </a:lnTo>
                  <a:lnTo>
                    <a:pt x="379" y="1042"/>
                  </a:lnTo>
                  <a:lnTo>
                    <a:pt x="379" y="1034"/>
                  </a:lnTo>
                  <a:lnTo>
                    <a:pt x="381" y="1028"/>
                  </a:lnTo>
                  <a:lnTo>
                    <a:pt x="381" y="1028"/>
                  </a:lnTo>
                  <a:lnTo>
                    <a:pt x="383" y="1022"/>
                  </a:lnTo>
                  <a:lnTo>
                    <a:pt x="383" y="1016"/>
                  </a:lnTo>
                  <a:lnTo>
                    <a:pt x="383" y="1011"/>
                  </a:lnTo>
                  <a:lnTo>
                    <a:pt x="380" y="1006"/>
                  </a:lnTo>
                  <a:lnTo>
                    <a:pt x="376" y="1002"/>
                  </a:lnTo>
                  <a:lnTo>
                    <a:pt x="370" y="1000"/>
                  </a:lnTo>
                  <a:lnTo>
                    <a:pt x="363" y="999"/>
                  </a:lnTo>
                  <a:lnTo>
                    <a:pt x="354" y="1000"/>
                  </a:lnTo>
                  <a:lnTo>
                    <a:pt x="354" y="1000"/>
                  </a:lnTo>
                  <a:lnTo>
                    <a:pt x="343" y="1001"/>
                  </a:lnTo>
                  <a:lnTo>
                    <a:pt x="332" y="1001"/>
                  </a:lnTo>
                  <a:lnTo>
                    <a:pt x="309" y="997"/>
                  </a:lnTo>
                  <a:lnTo>
                    <a:pt x="286" y="995"/>
                  </a:lnTo>
                  <a:lnTo>
                    <a:pt x="275" y="996"/>
                  </a:lnTo>
                  <a:lnTo>
                    <a:pt x="265" y="997"/>
                  </a:lnTo>
                  <a:lnTo>
                    <a:pt x="265" y="997"/>
                  </a:lnTo>
                  <a:lnTo>
                    <a:pt x="255" y="1001"/>
                  </a:lnTo>
                  <a:lnTo>
                    <a:pt x="245" y="1005"/>
                  </a:lnTo>
                  <a:lnTo>
                    <a:pt x="228" y="1013"/>
                  </a:lnTo>
                  <a:lnTo>
                    <a:pt x="212" y="1021"/>
                  </a:lnTo>
                  <a:lnTo>
                    <a:pt x="206" y="1024"/>
                  </a:lnTo>
                  <a:lnTo>
                    <a:pt x="198" y="1026"/>
                  </a:lnTo>
                  <a:lnTo>
                    <a:pt x="198" y="1026"/>
                  </a:lnTo>
                  <a:lnTo>
                    <a:pt x="187" y="1028"/>
                  </a:lnTo>
                  <a:lnTo>
                    <a:pt x="179" y="1027"/>
                  </a:lnTo>
                  <a:lnTo>
                    <a:pt x="169" y="1026"/>
                  </a:lnTo>
                  <a:lnTo>
                    <a:pt x="159" y="1022"/>
                  </a:lnTo>
                  <a:lnTo>
                    <a:pt x="159" y="1022"/>
                  </a:lnTo>
                  <a:lnTo>
                    <a:pt x="154" y="1021"/>
                  </a:lnTo>
                  <a:lnTo>
                    <a:pt x="151" y="1023"/>
                  </a:lnTo>
                  <a:lnTo>
                    <a:pt x="147" y="1027"/>
                  </a:lnTo>
                  <a:lnTo>
                    <a:pt x="144" y="1033"/>
                  </a:lnTo>
                  <a:lnTo>
                    <a:pt x="137" y="1046"/>
                  </a:lnTo>
                  <a:lnTo>
                    <a:pt x="131" y="1054"/>
                  </a:lnTo>
                  <a:lnTo>
                    <a:pt x="125" y="1060"/>
                  </a:lnTo>
                  <a:lnTo>
                    <a:pt x="125" y="1060"/>
                  </a:lnTo>
                  <a:lnTo>
                    <a:pt x="117" y="1065"/>
                  </a:lnTo>
                  <a:lnTo>
                    <a:pt x="111" y="1071"/>
                  </a:lnTo>
                  <a:lnTo>
                    <a:pt x="106" y="1076"/>
                  </a:lnTo>
                  <a:lnTo>
                    <a:pt x="103" y="1082"/>
                  </a:lnTo>
                  <a:lnTo>
                    <a:pt x="100" y="1088"/>
                  </a:lnTo>
                  <a:lnTo>
                    <a:pt x="99" y="1096"/>
                  </a:lnTo>
                  <a:lnTo>
                    <a:pt x="99" y="1102"/>
                  </a:lnTo>
                  <a:lnTo>
                    <a:pt x="101" y="1110"/>
                  </a:lnTo>
                  <a:lnTo>
                    <a:pt x="101" y="1110"/>
                  </a:lnTo>
                  <a:lnTo>
                    <a:pt x="101" y="1118"/>
                  </a:lnTo>
                  <a:lnTo>
                    <a:pt x="101" y="1126"/>
                  </a:lnTo>
                  <a:lnTo>
                    <a:pt x="98" y="1134"/>
                  </a:lnTo>
                  <a:lnTo>
                    <a:pt x="94" y="1140"/>
                  </a:lnTo>
                  <a:lnTo>
                    <a:pt x="88" y="1147"/>
                  </a:lnTo>
                  <a:lnTo>
                    <a:pt x="81" y="1153"/>
                  </a:lnTo>
                  <a:lnTo>
                    <a:pt x="62" y="1167"/>
                  </a:lnTo>
                  <a:lnTo>
                    <a:pt x="62" y="1167"/>
                  </a:lnTo>
                  <a:lnTo>
                    <a:pt x="54" y="1174"/>
                  </a:lnTo>
                  <a:lnTo>
                    <a:pt x="45" y="1184"/>
                  </a:lnTo>
                  <a:lnTo>
                    <a:pt x="38" y="1195"/>
                  </a:lnTo>
                  <a:lnTo>
                    <a:pt x="32" y="1207"/>
                  </a:lnTo>
                  <a:lnTo>
                    <a:pt x="18" y="1233"/>
                  </a:lnTo>
                  <a:lnTo>
                    <a:pt x="12" y="1244"/>
                  </a:lnTo>
                  <a:lnTo>
                    <a:pt x="6" y="1255"/>
                  </a:lnTo>
                  <a:lnTo>
                    <a:pt x="6" y="1255"/>
                  </a:lnTo>
                  <a:lnTo>
                    <a:pt x="3" y="1260"/>
                  </a:lnTo>
                  <a:lnTo>
                    <a:pt x="1" y="1265"/>
                  </a:lnTo>
                  <a:lnTo>
                    <a:pt x="0" y="1274"/>
                  </a:lnTo>
                  <a:lnTo>
                    <a:pt x="0" y="1283"/>
                  </a:lnTo>
                  <a:lnTo>
                    <a:pt x="2" y="1292"/>
                  </a:lnTo>
                  <a:lnTo>
                    <a:pt x="9" y="1312"/>
                  </a:lnTo>
                  <a:lnTo>
                    <a:pt x="12" y="1323"/>
                  </a:lnTo>
                  <a:lnTo>
                    <a:pt x="13" y="1334"/>
                  </a:lnTo>
                  <a:lnTo>
                    <a:pt x="13" y="1334"/>
                  </a:lnTo>
                  <a:lnTo>
                    <a:pt x="12" y="1346"/>
                  </a:lnTo>
                  <a:lnTo>
                    <a:pt x="8" y="1358"/>
                  </a:lnTo>
                  <a:lnTo>
                    <a:pt x="6" y="1369"/>
                  </a:lnTo>
                  <a:lnTo>
                    <a:pt x="2" y="1380"/>
                  </a:lnTo>
                  <a:lnTo>
                    <a:pt x="1" y="1393"/>
                  </a:lnTo>
                  <a:lnTo>
                    <a:pt x="2" y="1397"/>
                  </a:lnTo>
                  <a:lnTo>
                    <a:pt x="2" y="1404"/>
                  </a:lnTo>
                  <a:lnTo>
                    <a:pt x="5" y="1410"/>
                  </a:lnTo>
                  <a:lnTo>
                    <a:pt x="7" y="1416"/>
                  </a:lnTo>
                  <a:lnTo>
                    <a:pt x="11" y="1421"/>
                  </a:lnTo>
                  <a:lnTo>
                    <a:pt x="17" y="1427"/>
                  </a:lnTo>
                  <a:lnTo>
                    <a:pt x="17" y="1427"/>
                  </a:lnTo>
                  <a:lnTo>
                    <a:pt x="25" y="1438"/>
                  </a:lnTo>
                  <a:lnTo>
                    <a:pt x="32" y="1449"/>
                  </a:lnTo>
                  <a:lnTo>
                    <a:pt x="35" y="1459"/>
                  </a:lnTo>
                  <a:lnTo>
                    <a:pt x="36" y="1469"/>
                  </a:lnTo>
                  <a:lnTo>
                    <a:pt x="39" y="1477"/>
                  </a:lnTo>
                  <a:lnTo>
                    <a:pt x="41" y="1486"/>
                  </a:lnTo>
                  <a:lnTo>
                    <a:pt x="47" y="1494"/>
                  </a:lnTo>
                  <a:lnTo>
                    <a:pt x="51" y="1499"/>
                  </a:lnTo>
                  <a:lnTo>
                    <a:pt x="56" y="1504"/>
                  </a:lnTo>
                  <a:lnTo>
                    <a:pt x="56" y="1504"/>
                  </a:lnTo>
                  <a:lnTo>
                    <a:pt x="74" y="1520"/>
                  </a:lnTo>
                  <a:lnTo>
                    <a:pt x="89" y="1534"/>
                  </a:lnTo>
                  <a:lnTo>
                    <a:pt x="100" y="1545"/>
                  </a:lnTo>
                  <a:lnTo>
                    <a:pt x="106" y="1550"/>
                  </a:lnTo>
                  <a:lnTo>
                    <a:pt x="113" y="1553"/>
                  </a:lnTo>
                  <a:lnTo>
                    <a:pt x="113" y="1553"/>
                  </a:lnTo>
                  <a:lnTo>
                    <a:pt x="124" y="1559"/>
                  </a:lnTo>
                  <a:lnTo>
                    <a:pt x="130" y="1562"/>
                  </a:lnTo>
                  <a:lnTo>
                    <a:pt x="136" y="1563"/>
                  </a:lnTo>
                  <a:lnTo>
                    <a:pt x="142" y="1562"/>
                  </a:lnTo>
                  <a:lnTo>
                    <a:pt x="148" y="1561"/>
                  </a:lnTo>
                  <a:lnTo>
                    <a:pt x="155" y="1557"/>
                  </a:lnTo>
                  <a:lnTo>
                    <a:pt x="165" y="1551"/>
                  </a:lnTo>
                  <a:lnTo>
                    <a:pt x="165" y="1551"/>
                  </a:lnTo>
                  <a:lnTo>
                    <a:pt x="174" y="1546"/>
                  </a:lnTo>
                  <a:lnTo>
                    <a:pt x="185" y="1542"/>
                  </a:lnTo>
                  <a:lnTo>
                    <a:pt x="195" y="1541"/>
                  </a:lnTo>
                  <a:lnTo>
                    <a:pt x="205" y="1540"/>
                  </a:lnTo>
                  <a:lnTo>
                    <a:pt x="216" y="1539"/>
                  </a:lnTo>
                  <a:lnTo>
                    <a:pt x="225" y="1537"/>
                  </a:lnTo>
                  <a:lnTo>
                    <a:pt x="235" y="1535"/>
                  </a:lnTo>
                  <a:lnTo>
                    <a:pt x="244" y="1530"/>
                  </a:lnTo>
                  <a:lnTo>
                    <a:pt x="244" y="1530"/>
                  </a:lnTo>
                  <a:lnTo>
                    <a:pt x="252" y="1525"/>
                  </a:lnTo>
                  <a:lnTo>
                    <a:pt x="261" y="1523"/>
                  </a:lnTo>
                  <a:lnTo>
                    <a:pt x="268" y="1521"/>
                  </a:lnTo>
                  <a:lnTo>
                    <a:pt x="276" y="1521"/>
                  </a:lnTo>
                  <a:lnTo>
                    <a:pt x="282" y="1524"/>
                  </a:lnTo>
                  <a:lnTo>
                    <a:pt x="289" y="1528"/>
                  </a:lnTo>
                  <a:lnTo>
                    <a:pt x="304" y="1537"/>
                  </a:lnTo>
                  <a:lnTo>
                    <a:pt x="304" y="1537"/>
                  </a:lnTo>
                  <a:lnTo>
                    <a:pt x="310" y="1544"/>
                  </a:lnTo>
                  <a:lnTo>
                    <a:pt x="314" y="1548"/>
                  </a:lnTo>
                  <a:lnTo>
                    <a:pt x="317" y="1553"/>
                  </a:lnTo>
                  <a:lnTo>
                    <a:pt x="319" y="1555"/>
                  </a:lnTo>
                  <a:lnTo>
                    <a:pt x="320" y="1555"/>
                  </a:lnTo>
                  <a:lnTo>
                    <a:pt x="327" y="1551"/>
                  </a:lnTo>
                  <a:lnTo>
                    <a:pt x="327" y="1551"/>
                  </a:lnTo>
                  <a:lnTo>
                    <a:pt x="333" y="1550"/>
                  </a:lnTo>
                  <a:lnTo>
                    <a:pt x="338" y="1550"/>
                  </a:lnTo>
                  <a:lnTo>
                    <a:pt x="343" y="1552"/>
                  </a:lnTo>
                  <a:lnTo>
                    <a:pt x="347" y="1555"/>
                  </a:lnTo>
                  <a:lnTo>
                    <a:pt x="351" y="1561"/>
                  </a:lnTo>
                  <a:lnTo>
                    <a:pt x="356" y="1566"/>
                  </a:lnTo>
                  <a:lnTo>
                    <a:pt x="363" y="1580"/>
                  </a:lnTo>
                  <a:lnTo>
                    <a:pt x="363" y="1580"/>
                  </a:lnTo>
                  <a:lnTo>
                    <a:pt x="367" y="1588"/>
                  </a:lnTo>
                  <a:lnTo>
                    <a:pt x="368" y="1593"/>
                  </a:lnTo>
                  <a:lnTo>
                    <a:pt x="368" y="1596"/>
                  </a:lnTo>
                  <a:lnTo>
                    <a:pt x="367" y="1600"/>
                  </a:lnTo>
                  <a:lnTo>
                    <a:pt x="362" y="1609"/>
                  </a:lnTo>
                  <a:lnTo>
                    <a:pt x="358" y="1615"/>
                  </a:lnTo>
                  <a:lnTo>
                    <a:pt x="354" y="1623"/>
                  </a:lnTo>
                  <a:lnTo>
                    <a:pt x="354" y="1623"/>
                  </a:lnTo>
                  <a:lnTo>
                    <a:pt x="351" y="1633"/>
                  </a:lnTo>
                  <a:lnTo>
                    <a:pt x="349" y="1640"/>
                  </a:lnTo>
                  <a:lnTo>
                    <a:pt x="349" y="1648"/>
                  </a:lnTo>
                  <a:lnTo>
                    <a:pt x="352" y="1654"/>
                  </a:lnTo>
                  <a:lnTo>
                    <a:pt x="356" y="1660"/>
                  </a:lnTo>
                  <a:lnTo>
                    <a:pt x="360" y="1666"/>
                  </a:lnTo>
                  <a:lnTo>
                    <a:pt x="375" y="1682"/>
                  </a:lnTo>
                  <a:lnTo>
                    <a:pt x="375" y="1682"/>
                  </a:lnTo>
                  <a:lnTo>
                    <a:pt x="383" y="1691"/>
                  </a:lnTo>
                  <a:lnTo>
                    <a:pt x="387" y="1699"/>
                  </a:lnTo>
                  <a:lnTo>
                    <a:pt x="390" y="1706"/>
                  </a:lnTo>
                  <a:lnTo>
                    <a:pt x="391" y="1713"/>
                  </a:lnTo>
                  <a:lnTo>
                    <a:pt x="392" y="1721"/>
                  </a:lnTo>
                  <a:lnTo>
                    <a:pt x="395" y="1730"/>
                  </a:lnTo>
                  <a:lnTo>
                    <a:pt x="398" y="1740"/>
                  </a:lnTo>
                  <a:lnTo>
                    <a:pt x="405" y="1752"/>
                  </a:lnTo>
                  <a:lnTo>
                    <a:pt x="405" y="1752"/>
                  </a:lnTo>
                  <a:lnTo>
                    <a:pt x="411" y="1767"/>
                  </a:lnTo>
                  <a:lnTo>
                    <a:pt x="416" y="1780"/>
                  </a:lnTo>
                  <a:lnTo>
                    <a:pt x="418" y="1793"/>
                  </a:lnTo>
                  <a:lnTo>
                    <a:pt x="419" y="1805"/>
                  </a:lnTo>
                  <a:lnTo>
                    <a:pt x="419" y="1817"/>
                  </a:lnTo>
                  <a:lnTo>
                    <a:pt x="418" y="1828"/>
                  </a:lnTo>
                  <a:lnTo>
                    <a:pt x="417" y="1838"/>
                  </a:lnTo>
                  <a:lnTo>
                    <a:pt x="414" y="1845"/>
                  </a:lnTo>
                  <a:lnTo>
                    <a:pt x="414" y="1845"/>
                  </a:lnTo>
                  <a:lnTo>
                    <a:pt x="411" y="1853"/>
                  </a:lnTo>
                  <a:lnTo>
                    <a:pt x="407" y="1860"/>
                  </a:lnTo>
                  <a:lnTo>
                    <a:pt x="400" y="1876"/>
                  </a:lnTo>
                  <a:lnTo>
                    <a:pt x="396" y="1883"/>
                  </a:lnTo>
                  <a:lnTo>
                    <a:pt x="392" y="1893"/>
                  </a:lnTo>
                  <a:lnTo>
                    <a:pt x="390" y="1903"/>
                  </a:lnTo>
                  <a:lnTo>
                    <a:pt x="390" y="1914"/>
                  </a:lnTo>
                  <a:lnTo>
                    <a:pt x="390" y="1914"/>
                  </a:lnTo>
                  <a:lnTo>
                    <a:pt x="391" y="1926"/>
                  </a:lnTo>
                  <a:lnTo>
                    <a:pt x="395" y="1939"/>
                  </a:lnTo>
                  <a:lnTo>
                    <a:pt x="401" y="1953"/>
                  </a:lnTo>
                  <a:lnTo>
                    <a:pt x="407" y="1968"/>
                  </a:lnTo>
                  <a:lnTo>
                    <a:pt x="414" y="1983"/>
                  </a:lnTo>
                  <a:lnTo>
                    <a:pt x="421" y="1998"/>
                  </a:lnTo>
                  <a:lnTo>
                    <a:pt x="425" y="2011"/>
                  </a:lnTo>
                  <a:lnTo>
                    <a:pt x="428" y="2026"/>
                  </a:lnTo>
                  <a:lnTo>
                    <a:pt x="428" y="2026"/>
                  </a:lnTo>
                  <a:lnTo>
                    <a:pt x="430" y="2054"/>
                  </a:lnTo>
                  <a:lnTo>
                    <a:pt x="437" y="2082"/>
                  </a:lnTo>
                  <a:lnTo>
                    <a:pt x="440" y="2097"/>
                  </a:lnTo>
                  <a:lnTo>
                    <a:pt x="444" y="2109"/>
                  </a:lnTo>
                  <a:lnTo>
                    <a:pt x="449" y="2119"/>
                  </a:lnTo>
                  <a:lnTo>
                    <a:pt x="454" y="2128"/>
                  </a:lnTo>
                  <a:lnTo>
                    <a:pt x="454" y="2128"/>
                  </a:lnTo>
                  <a:lnTo>
                    <a:pt x="462" y="2140"/>
                  </a:lnTo>
                  <a:lnTo>
                    <a:pt x="466" y="2146"/>
                  </a:lnTo>
                  <a:lnTo>
                    <a:pt x="468" y="2152"/>
                  </a:lnTo>
                  <a:lnTo>
                    <a:pt x="471" y="2158"/>
                  </a:lnTo>
                  <a:lnTo>
                    <a:pt x="473" y="2166"/>
                  </a:lnTo>
                  <a:lnTo>
                    <a:pt x="473" y="2176"/>
                  </a:lnTo>
                  <a:lnTo>
                    <a:pt x="475" y="2187"/>
                  </a:lnTo>
                  <a:lnTo>
                    <a:pt x="475" y="2187"/>
                  </a:lnTo>
                  <a:lnTo>
                    <a:pt x="473" y="2208"/>
                  </a:lnTo>
                  <a:lnTo>
                    <a:pt x="473" y="2215"/>
                  </a:lnTo>
                  <a:lnTo>
                    <a:pt x="475" y="2221"/>
                  </a:lnTo>
                  <a:lnTo>
                    <a:pt x="477" y="2222"/>
                  </a:lnTo>
                  <a:lnTo>
                    <a:pt x="478" y="2225"/>
                  </a:lnTo>
                  <a:lnTo>
                    <a:pt x="484" y="2227"/>
                  </a:lnTo>
                  <a:lnTo>
                    <a:pt x="494" y="2228"/>
                  </a:lnTo>
                  <a:lnTo>
                    <a:pt x="509" y="2227"/>
                  </a:lnTo>
                  <a:lnTo>
                    <a:pt x="509" y="2227"/>
                  </a:lnTo>
                  <a:lnTo>
                    <a:pt x="522" y="2226"/>
                  </a:lnTo>
                  <a:lnTo>
                    <a:pt x="531" y="2223"/>
                  </a:lnTo>
                  <a:lnTo>
                    <a:pt x="537" y="2221"/>
                  </a:lnTo>
                  <a:lnTo>
                    <a:pt x="541" y="2219"/>
                  </a:lnTo>
                  <a:lnTo>
                    <a:pt x="546" y="2215"/>
                  </a:lnTo>
                  <a:lnTo>
                    <a:pt x="549" y="2215"/>
                  </a:lnTo>
                  <a:lnTo>
                    <a:pt x="554" y="2215"/>
                  </a:lnTo>
                  <a:lnTo>
                    <a:pt x="554" y="2215"/>
                  </a:lnTo>
                  <a:lnTo>
                    <a:pt x="565" y="2217"/>
                  </a:lnTo>
                  <a:lnTo>
                    <a:pt x="570" y="2217"/>
                  </a:lnTo>
                  <a:lnTo>
                    <a:pt x="578" y="2216"/>
                  </a:lnTo>
                  <a:lnTo>
                    <a:pt x="585" y="2214"/>
                  </a:lnTo>
                  <a:lnTo>
                    <a:pt x="594" y="2208"/>
                  </a:lnTo>
                  <a:lnTo>
                    <a:pt x="606" y="2198"/>
                  </a:lnTo>
                  <a:lnTo>
                    <a:pt x="619" y="2184"/>
                  </a:lnTo>
                  <a:lnTo>
                    <a:pt x="619" y="2184"/>
                  </a:lnTo>
                  <a:lnTo>
                    <a:pt x="634" y="2168"/>
                  </a:lnTo>
                  <a:lnTo>
                    <a:pt x="645" y="2154"/>
                  </a:lnTo>
                  <a:lnTo>
                    <a:pt x="653" y="2140"/>
                  </a:lnTo>
                  <a:lnTo>
                    <a:pt x="659" y="2128"/>
                  </a:lnTo>
                  <a:lnTo>
                    <a:pt x="662" y="2115"/>
                  </a:lnTo>
                  <a:lnTo>
                    <a:pt x="665" y="2104"/>
                  </a:lnTo>
                  <a:lnTo>
                    <a:pt x="667" y="2082"/>
                  </a:lnTo>
                  <a:lnTo>
                    <a:pt x="667" y="2082"/>
                  </a:lnTo>
                  <a:lnTo>
                    <a:pt x="670" y="2073"/>
                  </a:lnTo>
                  <a:lnTo>
                    <a:pt x="673" y="2066"/>
                  </a:lnTo>
                  <a:lnTo>
                    <a:pt x="678" y="2061"/>
                  </a:lnTo>
                  <a:lnTo>
                    <a:pt x="684" y="2059"/>
                  </a:lnTo>
                  <a:lnTo>
                    <a:pt x="695" y="2057"/>
                  </a:lnTo>
                  <a:lnTo>
                    <a:pt x="699" y="2054"/>
                  </a:lnTo>
                  <a:lnTo>
                    <a:pt x="702" y="2052"/>
                  </a:lnTo>
                  <a:lnTo>
                    <a:pt x="702" y="2052"/>
                  </a:lnTo>
                  <a:lnTo>
                    <a:pt x="705" y="2042"/>
                  </a:lnTo>
                  <a:lnTo>
                    <a:pt x="707" y="2027"/>
                  </a:lnTo>
                  <a:lnTo>
                    <a:pt x="707" y="2019"/>
                  </a:lnTo>
                  <a:lnTo>
                    <a:pt x="707" y="2010"/>
                  </a:lnTo>
                  <a:lnTo>
                    <a:pt x="704" y="2004"/>
                  </a:lnTo>
                  <a:lnTo>
                    <a:pt x="699" y="1998"/>
                  </a:lnTo>
                  <a:lnTo>
                    <a:pt x="699" y="1998"/>
                  </a:lnTo>
                  <a:lnTo>
                    <a:pt x="695" y="1993"/>
                  </a:lnTo>
                  <a:lnTo>
                    <a:pt x="693" y="1989"/>
                  </a:lnTo>
                  <a:lnTo>
                    <a:pt x="693" y="1984"/>
                  </a:lnTo>
                  <a:lnTo>
                    <a:pt x="693" y="1979"/>
                  </a:lnTo>
                  <a:lnTo>
                    <a:pt x="694" y="1973"/>
                  </a:lnTo>
                  <a:lnTo>
                    <a:pt x="698" y="1967"/>
                  </a:lnTo>
                  <a:lnTo>
                    <a:pt x="707" y="1952"/>
                  </a:lnTo>
                  <a:lnTo>
                    <a:pt x="707" y="1952"/>
                  </a:lnTo>
                  <a:lnTo>
                    <a:pt x="714" y="1945"/>
                  </a:lnTo>
                  <a:lnTo>
                    <a:pt x="721" y="1939"/>
                  </a:lnTo>
                  <a:lnTo>
                    <a:pt x="738" y="1926"/>
                  </a:lnTo>
                  <a:lnTo>
                    <a:pt x="747" y="1920"/>
                  </a:lnTo>
                  <a:lnTo>
                    <a:pt x="756" y="1914"/>
                  </a:lnTo>
                  <a:lnTo>
                    <a:pt x="763" y="1906"/>
                  </a:lnTo>
                  <a:lnTo>
                    <a:pt x="769" y="1896"/>
                  </a:lnTo>
                  <a:lnTo>
                    <a:pt x="769" y="1896"/>
                  </a:lnTo>
                  <a:lnTo>
                    <a:pt x="774" y="1883"/>
                  </a:lnTo>
                  <a:lnTo>
                    <a:pt x="778" y="1871"/>
                  </a:lnTo>
                  <a:lnTo>
                    <a:pt x="780" y="1858"/>
                  </a:lnTo>
                  <a:lnTo>
                    <a:pt x="781" y="1844"/>
                  </a:lnTo>
                  <a:lnTo>
                    <a:pt x="781" y="1832"/>
                  </a:lnTo>
                  <a:lnTo>
                    <a:pt x="780" y="1820"/>
                  </a:lnTo>
                  <a:lnTo>
                    <a:pt x="778" y="1809"/>
                  </a:lnTo>
                  <a:lnTo>
                    <a:pt x="773" y="1800"/>
                  </a:lnTo>
                  <a:lnTo>
                    <a:pt x="773" y="1800"/>
                  </a:lnTo>
                  <a:lnTo>
                    <a:pt x="769" y="1793"/>
                  </a:lnTo>
                  <a:lnTo>
                    <a:pt x="765" y="1784"/>
                  </a:lnTo>
                  <a:lnTo>
                    <a:pt x="763" y="1774"/>
                  </a:lnTo>
                  <a:lnTo>
                    <a:pt x="761" y="1764"/>
                  </a:lnTo>
                  <a:lnTo>
                    <a:pt x="757" y="1718"/>
                  </a:lnTo>
                  <a:lnTo>
                    <a:pt x="757" y="1718"/>
                  </a:lnTo>
                  <a:lnTo>
                    <a:pt x="756" y="1706"/>
                  </a:lnTo>
                  <a:lnTo>
                    <a:pt x="758" y="1694"/>
                  </a:lnTo>
                  <a:lnTo>
                    <a:pt x="762" y="1685"/>
                  </a:lnTo>
                  <a:lnTo>
                    <a:pt x="768" y="1675"/>
                  </a:lnTo>
                  <a:lnTo>
                    <a:pt x="775" y="1666"/>
                  </a:lnTo>
                  <a:lnTo>
                    <a:pt x="784" y="1659"/>
                  </a:lnTo>
                  <a:lnTo>
                    <a:pt x="794" y="1652"/>
                  </a:lnTo>
                  <a:lnTo>
                    <a:pt x="803" y="1644"/>
                  </a:lnTo>
                  <a:lnTo>
                    <a:pt x="803" y="1644"/>
                  </a:lnTo>
                  <a:lnTo>
                    <a:pt x="813" y="1637"/>
                  </a:lnTo>
                  <a:lnTo>
                    <a:pt x="824" y="1627"/>
                  </a:lnTo>
                  <a:lnTo>
                    <a:pt x="835" y="1617"/>
                  </a:lnTo>
                  <a:lnTo>
                    <a:pt x="845" y="1605"/>
                  </a:lnTo>
                  <a:lnTo>
                    <a:pt x="856" y="1593"/>
                  </a:lnTo>
                  <a:lnTo>
                    <a:pt x="865" y="1579"/>
                  </a:lnTo>
                  <a:lnTo>
                    <a:pt x="873" y="1564"/>
                  </a:lnTo>
                  <a:lnTo>
                    <a:pt x="881" y="1550"/>
                  </a:lnTo>
                  <a:lnTo>
                    <a:pt x="881" y="1550"/>
                  </a:lnTo>
                  <a:lnTo>
                    <a:pt x="888" y="1535"/>
                  </a:lnTo>
                  <a:lnTo>
                    <a:pt x="896" y="1519"/>
                  </a:lnTo>
                  <a:lnTo>
                    <a:pt x="914" y="1491"/>
                  </a:lnTo>
                  <a:lnTo>
                    <a:pt x="929" y="1466"/>
                  </a:lnTo>
                  <a:lnTo>
                    <a:pt x="932" y="1456"/>
                  </a:lnTo>
                  <a:lnTo>
                    <a:pt x="934" y="1449"/>
                  </a:lnTo>
                  <a:lnTo>
                    <a:pt x="934" y="1449"/>
                  </a:lnTo>
                  <a:lnTo>
                    <a:pt x="934" y="1444"/>
                  </a:lnTo>
                  <a:lnTo>
                    <a:pt x="931" y="1440"/>
                  </a:lnTo>
                  <a:lnTo>
                    <a:pt x="929" y="1438"/>
                  </a:lnTo>
                  <a:lnTo>
                    <a:pt x="924" y="1438"/>
                  </a:lnTo>
                  <a:lnTo>
                    <a:pt x="919" y="1438"/>
                  </a:lnTo>
                  <a:lnTo>
                    <a:pt x="911" y="1439"/>
                  </a:lnTo>
                  <a:lnTo>
                    <a:pt x="894" y="1445"/>
                  </a:lnTo>
                  <a:lnTo>
                    <a:pt x="894" y="1445"/>
                  </a:lnTo>
                  <a:lnTo>
                    <a:pt x="866" y="1455"/>
                  </a:lnTo>
                  <a:lnTo>
                    <a:pt x="854" y="1459"/>
                  </a:lnTo>
                  <a:lnTo>
                    <a:pt x="838" y="1459"/>
                  </a:lnTo>
                  <a:lnTo>
                    <a:pt x="838" y="1459"/>
                  </a:lnTo>
                  <a:lnTo>
                    <a:pt x="830" y="1459"/>
                  </a:lnTo>
                  <a:lnTo>
                    <a:pt x="826" y="1458"/>
                  </a:lnTo>
                  <a:lnTo>
                    <a:pt x="823" y="1455"/>
                  </a:lnTo>
                  <a:lnTo>
                    <a:pt x="821" y="1451"/>
                  </a:lnTo>
                  <a:lnTo>
                    <a:pt x="818" y="1442"/>
                  </a:lnTo>
                  <a:lnTo>
                    <a:pt x="816" y="1434"/>
                  </a:lnTo>
                  <a:lnTo>
                    <a:pt x="812" y="1426"/>
                  </a:lnTo>
                  <a:lnTo>
                    <a:pt x="812" y="1426"/>
                  </a:lnTo>
                  <a:lnTo>
                    <a:pt x="807" y="1417"/>
                  </a:lnTo>
                  <a:lnTo>
                    <a:pt x="801" y="1410"/>
                  </a:lnTo>
                  <a:lnTo>
                    <a:pt x="789" y="1396"/>
                  </a:lnTo>
                  <a:lnTo>
                    <a:pt x="780" y="1385"/>
                  </a:lnTo>
                  <a:lnTo>
                    <a:pt x="776" y="1382"/>
                  </a:lnTo>
                  <a:lnTo>
                    <a:pt x="774" y="1377"/>
                  </a:lnTo>
                  <a:lnTo>
                    <a:pt x="774" y="1377"/>
                  </a:lnTo>
                  <a:lnTo>
                    <a:pt x="773" y="1368"/>
                  </a:lnTo>
                  <a:lnTo>
                    <a:pt x="770" y="1358"/>
                  </a:lnTo>
                  <a:lnTo>
                    <a:pt x="769" y="1353"/>
                  </a:lnTo>
                  <a:lnTo>
                    <a:pt x="765" y="1347"/>
                  </a:lnTo>
                  <a:lnTo>
                    <a:pt x="762" y="1340"/>
                  </a:lnTo>
                  <a:lnTo>
                    <a:pt x="757" y="1332"/>
                  </a:lnTo>
                  <a:lnTo>
                    <a:pt x="757" y="1332"/>
                  </a:lnTo>
                  <a:lnTo>
                    <a:pt x="747" y="1320"/>
                  </a:lnTo>
                  <a:lnTo>
                    <a:pt x="745" y="1315"/>
                  </a:lnTo>
                  <a:lnTo>
                    <a:pt x="742" y="1309"/>
                  </a:lnTo>
                  <a:lnTo>
                    <a:pt x="741" y="1298"/>
                  </a:lnTo>
                  <a:lnTo>
                    <a:pt x="738" y="1283"/>
                  </a:lnTo>
                  <a:lnTo>
                    <a:pt x="738" y="1283"/>
                  </a:lnTo>
                  <a:lnTo>
                    <a:pt x="737" y="1275"/>
                  </a:lnTo>
                  <a:lnTo>
                    <a:pt x="734" y="1269"/>
                  </a:lnTo>
                  <a:lnTo>
                    <a:pt x="726" y="1258"/>
                  </a:lnTo>
                  <a:lnTo>
                    <a:pt x="722" y="1251"/>
                  </a:lnTo>
                  <a:lnTo>
                    <a:pt x="719" y="1245"/>
                  </a:lnTo>
                  <a:lnTo>
                    <a:pt x="718" y="1238"/>
                  </a:lnTo>
                  <a:lnTo>
                    <a:pt x="716" y="1228"/>
                  </a:lnTo>
                  <a:lnTo>
                    <a:pt x="716" y="1228"/>
                  </a:lnTo>
                  <a:lnTo>
                    <a:pt x="715" y="1218"/>
                  </a:lnTo>
                  <a:lnTo>
                    <a:pt x="711" y="1207"/>
                  </a:lnTo>
                  <a:lnTo>
                    <a:pt x="708" y="1197"/>
                  </a:lnTo>
                  <a:lnTo>
                    <a:pt x="702" y="1188"/>
                  </a:lnTo>
                  <a:lnTo>
                    <a:pt x="691" y="1169"/>
                  </a:lnTo>
                  <a:lnTo>
                    <a:pt x="686" y="1162"/>
                  </a:lnTo>
                  <a:lnTo>
                    <a:pt x="683" y="1154"/>
                  </a:lnTo>
                  <a:lnTo>
                    <a:pt x="683" y="1154"/>
                  </a:lnTo>
                  <a:lnTo>
                    <a:pt x="683" y="1150"/>
                  </a:lnTo>
                  <a:lnTo>
                    <a:pt x="683" y="1148"/>
                  </a:lnTo>
                  <a:lnTo>
                    <a:pt x="684" y="1148"/>
                  </a:lnTo>
                  <a:lnTo>
                    <a:pt x="688" y="1148"/>
                  </a:lnTo>
                  <a:lnTo>
                    <a:pt x="694" y="1152"/>
                  </a:lnTo>
                  <a:lnTo>
                    <a:pt x="699" y="1156"/>
                  </a:lnTo>
                  <a:lnTo>
                    <a:pt x="705" y="1162"/>
                  </a:lnTo>
                  <a:lnTo>
                    <a:pt x="710" y="1168"/>
                  </a:lnTo>
                  <a:lnTo>
                    <a:pt x="714" y="1174"/>
                  </a:lnTo>
                  <a:lnTo>
                    <a:pt x="714" y="1174"/>
                  </a:lnTo>
                  <a:lnTo>
                    <a:pt x="722" y="1186"/>
                  </a:lnTo>
                  <a:lnTo>
                    <a:pt x="735" y="1201"/>
                  </a:lnTo>
                  <a:lnTo>
                    <a:pt x="747" y="1217"/>
                  </a:lnTo>
                  <a:lnTo>
                    <a:pt x="752" y="1226"/>
                  </a:lnTo>
                  <a:lnTo>
                    <a:pt x="756" y="1234"/>
                  </a:lnTo>
                  <a:lnTo>
                    <a:pt x="756" y="1234"/>
                  </a:lnTo>
                  <a:lnTo>
                    <a:pt x="759" y="1243"/>
                  </a:lnTo>
                  <a:lnTo>
                    <a:pt x="761" y="1248"/>
                  </a:lnTo>
                  <a:lnTo>
                    <a:pt x="759" y="1255"/>
                  </a:lnTo>
                  <a:lnTo>
                    <a:pt x="759" y="1259"/>
                  </a:lnTo>
                  <a:lnTo>
                    <a:pt x="759" y="1262"/>
                  </a:lnTo>
                  <a:lnTo>
                    <a:pt x="762" y="1266"/>
                  </a:lnTo>
                  <a:lnTo>
                    <a:pt x="764" y="1272"/>
                  </a:lnTo>
                  <a:lnTo>
                    <a:pt x="764" y="1272"/>
                  </a:lnTo>
                  <a:lnTo>
                    <a:pt x="781" y="1303"/>
                  </a:lnTo>
                  <a:lnTo>
                    <a:pt x="791" y="1319"/>
                  </a:lnTo>
                  <a:lnTo>
                    <a:pt x="800" y="1334"/>
                  </a:lnTo>
                  <a:lnTo>
                    <a:pt x="800" y="1334"/>
                  </a:lnTo>
                  <a:lnTo>
                    <a:pt x="805" y="1341"/>
                  </a:lnTo>
                  <a:lnTo>
                    <a:pt x="808" y="1350"/>
                  </a:lnTo>
                  <a:lnTo>
                    <a:pt x="813" y="1372"/>
                  </a:lnTo>
                  <a:lnTo>
                    <a:pt x="817" y="1393"/>
                  </a:lnTo>
                  <a:lnTo>
                    <a:pt x="822" y="1409"/>
                  </a:lnTo>
                  <a:lnTo>
                    <a:pt x="822" y="1409"/>
                  </a:lnTo>
                  <a:lnTo>
                    <a:pt x="823" y="1413"/>
                  </a:lnTo>
                  <a:lnTo>
                    <a:pt x="826" y="1417"/>
                  </a:lnTo>
                  <a:lnTo>
                    <a:pt x="828" y="1418"/>
                  </a:lnTo>
                  <a:lnTo>
                    <a:pt x="830" y="1420"/>
                  </a:lnTo>
                  <a:lnTo>
                    <a:pt x="838" y="1417"/>
                  </a:lnTo>
                  <a:lnTo>
                    <a:pt x="845" y="1412"/>
                  </a:lnTo>
                  <a:lnTo>
                    <a:pt x="845" y="1412"/>
                  </a:lnTo>
                  <a:lnTo>
                    <a:pt x="861" y="1407"/>
                  </a:lnTo>
                  <a:lnTo>
                    <a:pt x="886" y="1400"/>
                  </a:lnTo>
                  <a:lnTo>
                    <a:pt x="898" y="1395"/>
                  </a:lnTo>
                  <a:lnTo>
                    <a:pt x="910" y="1390"/>
                  </a:lnTo>
                  <a:lnTo>
                    <a:pt x="920" y="1385"/>
                  </a:lnTo>
                  <a:lnTo>
                    <a:pt x="929" y="1379"/>
                  </a:lnTo>
                  <a:lnTo>
                    <a:pt x="929" y="1379"/>
                  </a:lnTo>
                  <a:lnTo>
                    <a:pt x="946" y="1361"/>
                  </a:lnTo>
                  <a:lnTo>
                    <a:pt x="952" y="1355"/>
                  </a:lnTo>
                  <a:lnTo>
                    <a:pt x="961" y="1350"/>
                  </a:lnTo>
                  <a:lnTo>
                    <a:pt x="961" y="1350"/>
                  </a:lnTo>
                  <a:lnTo>
                    <a:pt x="972" y="1343"/>
                  </a:lnTo>
                  <a:lnTo>
                    <a:pt x="985" y="1337"/>
                  </a:lnTo>
                  <a:lnTo>
                    <a:pt x="992" y="1334"/>
                  </a:lnTo>
                  <a:lnTo>
                    <a:pt x="999" y="1329"/>
                  </a:lnTo>
                  <a:lnTo>
                    <a:pt x="1005" y="1324"/>
                  </a:lnTo>
                  <a:lnTo>
                    <a:pt x="1010" y="1319"/>
                  </a:lnTo>
                  <a:lnTo>
                    <a:pt x="1010" y="1319"/>
                  </a:lnTo>
                  <a:lnTo>
                    <a:pt x="1019" y="1305"/>
                  </a:lnTo>
                  <a:lnTo>
                    <a:pt x="1028" y="1292"/>
                  </a:lnTo>
                  <a:lnTo>
                    <a:pt x="1032" y="1285"/>
                  </a:lnTo>
                  <a:lnTo>
                    <a:pt x="1035" y="1277"/>
                  </a:lnTo>
                  <a:lnTo>
                    <a:pt x="1037" y="1270"/>
                  </a:lnTo>
                  <a:lnTo>
                    <a:pt x="1038" y="1262"/>
                  </a:lnTo>
                  <a:lnTo>
                    <a:pt x="1038" y="1262"/>
                  </a:lnTo>
                  <a:lnTo>
                    <a:pt x="1037" y="1255"/>
                  </a:lnTo>
                  <a:lnTo>
                    <a:pt x="1034" y="1249"/>
                  </a:lnTo>
                  <a:lnTo>
                    <a:pt x="1029" y="1243"/>
                  </a:lnTo>
                  <a:lnTo>
                    <a:pt x="1024" y="1238"/>
                  </a:lnTo>
                  <a:lnTo>
                    <a:pt x="1011" y="1228"/>
                  </a:lnTo>
                  <a:lnTo>
                    <a:pt x="1005" y="1223"/>
                  </a:lnTo>
                  <a:lnTo>
                    <a:pt x="999" y="1217"/>
                  </a:lnTo>
                  <a:lnTo>
                    <a:pt x="999" y="1217"/>
                  </a:lnTo>
                  <a:lnTo>
                    <a:pt x="992" y="1212"/>
                  </a:lnTo>
                  <a:lnTo>
                    <a:pt x="988" y="1211"/>
                  </a:lnTo>
                  <a:lnTo>
                    <a:pt x="984" y="1212"/>
                  </a:lnTo>
                  <a:lnTo>
                    <a:pt x="979" y="1215"/>
                  </a:lnTo>
                  <a:lnTo>
                    <a:pt x="969" y="1223"/>
                  </a:lnTo>
                  <a:lnTo>
                    <a:pt x="962" y="1228"/>
                  </a:lnTo>
                  <a:lnTo>
                    <a:pt x="953" y="1231"/>
                  </a:lnTo>
                  <a:lnTo>
                    <a:pt x="953" y="1231"/>
                  </a:lnTo>
                  <a:lnTo>
                    <a:pt x="945" y="1233"/>
                  </a:lnTo>
                  <a:lnTo>
                    <a:pt x="938" y="1232"/>
                  </a:lnTo>
                  <a:lnTo>
                    <a:pt x="934" y="1229"/>
                  </a:lnTo>
                  <a:lnTo>
                    <a:pt x="930" y="1226"/>
                  </a:lnTo>
                  <a:lnTo>
                    <a:pt x="923" y="1218"/>
                  </a:lnTo>
                  <a:lnTo>
                    <a:pt x="919" y="1216"/>
                  </a:lnTo>
                  <a:lnTo>
                    <a:pt x="914" y="1215"/>
                  </a:lnTo>
                  <a:lnTo>
                    <a:pt x="914" y="1215"/>
                  </a:lnTo>
                  <a:lnTo>
                    <a:pt x="909" y="1213"/>
                  </a:lnTo>
                  <a:lnTo>
                    <a:pt x="908" y="1212"/>
                  </a:lnTo>
                  <a:lnTo>
                    <a:pt x="907" y="1211"/>
                  </a:lnTo>
                  <a:lnTo>
                    <a:pt x="907" y="1206"/>
                  </a:lnTo>
                  <a:lnTo>
                    <a:pt x="908" y="1200"/>
                  </a:lnTo>
                  <a:lnTo>
                    <a:pt x="910" y="1186"/>
                  </a:lnTo>
                  <a:lnTo>
                    <a:pt x="910" y="1180"/>
                  </a:lnTo>
                  <a:lnTo>
                    <a:pt x="908" y="1173"/>
                  </a:lnTo>
                  <a:lnTo>
                    <a:pt x="908" y="1173"/>
                  </a:lnTo>
                  <a:lnTo>
                    <a:pt x="904" y="1167"/>
                  </a:lnTo>
                  <a:lnTo>
                    <a:pt x="899" y="1162"/>
                  </a:lnTo>
                  <a:lnTo>
                    <a:pt x="888" y="1150"/>
                  </a:lnTo>
                  <a:lnTo>
                    <a:pt x="883" y="1143"/>
                  </a:lnTo>
                  <a:lnTo>
                    <a:pt x="880" y="1137"/>
                  </a:lnTo>
                  <a:lnTo>
                    <a:pt x="877" y="1131"/>
                  </a:lnTo>
                  <a:lnTo>
                    <a:pt x="878" y="1125"/>
                  </a:lnTo>
                  <a:lnTo>
                    <a:pt x="878" y="1125"/>
                  </a:lnTo>
                  <a:lnTo>
                    <a:pt x="881" y="1119"/>
                  </a:lnTo>
                  <a:lnTo>
                    <a:pt x="883" y="1115"/>
                  </a:lnTo>
                  <a:lnTo>
                    <a:pt x="888" y="1114"/>
                  </a:lnTo>
                  <a:lnTo>
                    <a:pt x="892" y="1114"/>
                  </a:lnTo>
                  <a:lnTo>
                    <a:pt x="897" y="1115"/>
                  </a:lnTo>
                  <a:lnTo>
                    <a:pt x="902" y="1116"/>
                  </a:lnTo>
                  <a:lnTo>
                    <a:pt x="911" y="1121"/>
                  </a:lnTo>
                  <a:lnTo>
                    <a:pt x="911" y="1121"/>
                  </a:lnTo>
                  <a:lnTo>
                    <a:pt x="915" y="1124"/>
                  </a:lnTo>
                  <a:lnTo>
                    <a:pt x="919" y="1129"/>
                  </a:lnTo>
                  <a:lnTo>
                    <a:pt x="927" y="1141"/>
                  </a:lnTo>
                  <a:lnTo>
                    <a:pt x="940" y="1167"/>
                  </a:lnTo>
                  <a:lnTo>
                    <a:pt x="940" y="1167"/>
                  </a:lnTo>
                  <a:lnTo>
                    <a:pt x="942" y="1170"/>
                  </a:lnTo>
                  <a:lnTo>
                    <a:pt x="946" y="1175"/>
                  </a:lnTo>
                  <a:lnTo>
                    <a:pt x="951" y="1178"/>
                  </a:lnTo>
                  <a:lnTo>
                    <a:pt x="957" y="1180"/>
                  </a:lnTo>
                  <a:lnTo>
                    <a:pt x="964" y="1181"/>
                  </a:lnTo>
                  <a:lnTo>
                    <a:pt x="972" y="1183"/>
                  </a:lnTo>
                  <a:lnTo>
                    <a:pt x="980" y="1180"/>
                  </a:lnTo>
                  <a:lnTo>
                    <a:pt x="989" y="1178"/>
                  </a:lnTo>
                  <a:lnTo>
                    <a:pt x="989" y="1178"/>
                  </a:lnTo>
                  <a:lnTo>
                    <a:pt x="996" y="1175"/>
                  </a:lnTo>
                  <a:lnTo>
                    <a:pt x="1001" y="1177"/>
                  </a:lnTo>
                  <a:lnTo>
                    <a:pt x="1005" y="1179"/>
                  </a:lnTo>
                  <a:lnTo>
                    <a:pt x="1007" y="1184"/>
                  </a:lnTo>
                  <a:lnTo>
                    <a:pt x="1013" y="1194"/>
                  </a:lnTo>
                  <a:lnTo>
                    <a:pt x="1017" y="1197"/>
                  </a:lnTo>
                  <a:lnTo>
                    <a:pt x="1022" y="1201"/>
                  </a:lnTo>
                  <a:lnTo>
                    <a:pt x="1022" y="1201"/>
                  </a:lnTo>
                  <a:lnTo>
                    <a:pt x="1038" y="1207"/>
                  </a:lnTo>
                  <a:lnTo>
                    <a:pt x="1054" y="1212"/>
                  </a:lnTo>
                  <a:lnTo>
                    <a:pt x="1064" y="1213"/>
                  </a:lnTo>
                  <a:lnTo>
                    <a:pt x="1075" y="1215"/>
                  </a:lnTo>
                  <a:lnTo>
                    <a:pt x="1086" y="1213"/>
                  </a:lnTo>
                  <a:lnTo>
                    <a:pt x="1097" y="1211"/>
                  </a:lnTo>
                  <a:lnTo>
                    <a:pt x="1097" y="1211"/>
                  </a:lnTo>
                  <a:lnTo>
                    <a:pt x="1118" y="1206"/>
                  </a:lnTo>
                  <a:lnTo>
                    <a:pt x="1125" y="1205"/>
                  </a:lnTo>
                  <a:lnTo>
                    <a:pt x="1130" y="1205"/>
                  </a:lnTo>
                  <a:lnTo>
                    <a:pt x="1134" y="1207"/>
                  </a:lnTo>
                  <a:lnTo>
                    <a:pt x="1137" y="1210"/>
                  </a:lnTo>
                  <a:lnTo>
                    <a:pt x="1140" y="1213"/>
                  </a:lnTo>
                  <a:lnTo>
                    <a:pt x="1141" y="1217"/>
                  </a:lnTo>
                  <a:lnTo>
                    <a:pt x="1141" y="1217"/>
                  </a:lnTo>
                  <a:lnTo>
                    <a:pt x="1143" y="1222"/>
                  </a:lnTo>
                  <a:lnTo>
                    <a:pt x="1147" y="1227"/>
                  </a:lnTo>
                  <a:lnTo>
                    <a:pt x="1152" y="1231"/>
                  </a:lnTo>
                  <a:lnTo>
                    <a:pt x="1158" y="1234"/>
                  </a:lnTo>
                  <a:lnTo>
                    <a:pt x="1170" y="1240"/>
                  </a:lnTo>
                  <a:lnTo>
                    <a:pt x="1175" y="1244"/>
                  </a:lnTo>
                  <a:lnTo>
                    <a:pt x="1180" y="1248"/>
                  </a:lnTo>
                  <a:lnTo>
                    <a:pt x="1180" y="1248"/>
                  </a:lnTo>
                  <a:lnTo>
                    <a:pt x="1183" y="1251"/>
                  </a:lnTo>
                  <a:lnTo>
                    <a:pt x="1183" y="1254"/>
                  </a:lnTo>
                  <a:lnTo>
                    <a:pt x="1181" y="1258"/>
                  </a:lnTo>
                  <a:lnTo>
                    <a:pt x="1180" y="1260"/>
                  </a:lnTo>
                  <a:lnTo>
                    <a:pt x="1175" y="1264"/>
                  </a:lnTo>
                  <a:lnTo>
                    <a:pt x="1173" y="1266"/>
                  </a:lnTo>
                  <a:lnTo>
                    <a:pt x="1173" y="1270"/>
                  </a:lnTo>
                  <a:lnTo>
                    <a:pt x="1173" y="1270"/>
                  </a:lnTo>
                  <a:lnTo>
                    <a:pt x="1173" y="1272"/>
                  </a:lnTo>
                  <a:lnTo>
                    <a:pt x="1175" y="1276"/>
                  </a:lnTo>
                  <a:lnTo>
                    <a:pt x="1177" y="1280"/>
                  </a:lnTo>
                  <a:lnTo>
                    <a:pt x="1180" y="1283"/>
                  </a:lnTo>
                  <a:lnTo>
                    <a:pt x="1184" y="1286"/>
                  </a:lnTo>
                  <a:lnTo>
                    <a:pt x="1188" y="1288"/>
                  </a:lnTo>
                  <a:lnTo>
                    <a:pt x="1193" y="1288"/>
                  </a:lnTo>
                  <a:lnTo>
                    <a:pt x="1197" y="1287"/>
                  </a:lnTo>
                  <a:lnTo>
                    <a:pt x="1197" y="1287"/>
                  </a:lnTo>
                  <a:lnTo>
                    <a:pt x="1202" y="1283"/>
                  </a:lnTo>
                  <a:lnTo>
                    <a:pt x="1205" y="1280"/>
                  </a:lnTo>
                  <a:lnTo>
                    <a:pt x="1207" y="1276"/>
                  </a:lnTo>
                  <a:lnTo>
                    <a:pt x="1208" y="1272"/>
                  </a:lnTo>
                  <a:lnTo>
                    <a:pt x="1210" y="1265"/>
                  </a:lnTo>
                  <a:lnTo>
                    <a:pt x="1210" y="1262"/>
                  </a:lnTo>
                  <a:lnTo>
                    <a:pt x="1210" y="1262"/>
                  </a:lnTo>
                  <a:lnTo>
                    <a:pt x="1212" y="1272"/>
                  </a:lnTo>
                  <a:lnTo>
                    <a:pt x="1213" y="1282"/>
                  </a:lnTo>
                  <a:lnTo>
                    <a:pt x="1215" y="1294"/>
                  </a:lnTo>
                  <a:lnTo>
                    <a:pt x="1215" y="1294"/>
                  </a:lnTo>
                  <a:lnTo>
                    <a:pt x="1215" y="1309"/>
                  </a:lnTo>
                  <a:lnTo>
                    <a:pt x="1215" y="1326"/>
                  </a:lnTo>
                  <a:lnTo>
                    <a:pt x="1216" y="1335"/>
                  </a:lnTo>
                  <a:lnTo>
                    <a:pt x="1217" y="1345"/>
                  </a:lnTo>
                  <a:lnTo>
                    <a:pt x="1220" y="1353"/>
                  </a:lnTo>
                  <a:lnTo>
                    <a:pt x="1223" y="1363"/>
                  </a:lnTo>
                  <a:lnTo>
                    <a:pt x="1223" y="1363"/>
                  </a:lnTo>
                  <a:lnTo>
                    <a:pt x="1227" y="1372"/>
                  </a:lnTo>
                  <a:lnTo>
                    <a:pt x="1229" y="1380"/>
                  </a:lnTo>
                  <a:lnTo>
                    <a:pt x="1232" y="1393"/>
                  </a:lnTo>
                  <a:lnTo>
                    <a:pt x="1233" y="1404"/>
                  </a:lnTo>
                  <a:lnTo>
                    <a:pt x="1235" y="1410"/>
                  </a:lnTo>
                  <a:lnTo>
                    <a:pt x="1239" y="1417"/>
                  </a:lnTo>
                  <a:lnTo>
                    <a:pt x="1239" y="1417"/>
                  </a:lnTo>
                  <a:lnTo>
                    <a:pt x="1251" y="1444"/>
                  </a:lnTo>
                  <a:lnTo>
                    <a:pt x="1266" y="1481"/>
                  </a:lnTo>
                  <a:lnTo>
                    <a:pt x="1266" y="1481"/>
                  </a:lnTo>
                  <a:lnTo>
                    <a:pt x="1270" y="1491"/>
                  </a:lnTo>
                  <a:lnTo>
                    <a:pt x="1274" y="1497"/>
                  </a:lnTo>
                  <a:lnTo>
                    <a:pt x="1277" y="1501"/>
                  </a:lnTo>
                  <a:lnTo>
                    <a:pt x="1280" y="1501"/>
                  </a:lnTo>
                  <a:lnTo>
                    <a:pt x="1283" y="1499"/>
                  </a:lnTo>
                  <a:lnTo>
                    <a:pt x="1286" y="1497"/>
                  </a:lnTo>
                  <a:lnTo>
                    <a:pt x="1293" y="1488"/>
                  </a:lnTo>
                  <a:lnTo>
                    <a:pt x="1293" y="1488"/>
                  </a:lnTo>
                  <a:lnTo>
                    <a:pt x="1299" y="1481"/>
                  </a:lnTo>
                  <a:lnTo>
                    <a:pt x="1301" y="1477"/>
                  </a:lnTo>
                  <a:lnTo>
                    <a:pt x="1302" y="1474"/>
                  </a:lnTo>
                  <a:lnTo>
                    <a:pt x="1303" y="1449"/>
                  </a:lnTo>
                  <a:lnTo>
                    <a:pt x="1303" y="1449"/>
                  </a:lnTo>
                  <a:lnTo>
                    <a:pt x="1305" y="1442"/>
                  </a:lnTo>
                  <a:lnTo>
                    <a:pt x="1308" y="1437"/>
                  </a:lnTo>
                  <a:lnTo>
                    <a:pt x="1312" y="1434"/>
                  </a:lnTo>
                  <a:lnTo>
                    <a:pt x="1315" y="1433"/>
                  </a:lnTo>
                  <a:lnTo>
                    <a:pt x="1320" y="1431"/>
                  </a:lnTo>
                  <a:lnTo>
                    <a:pt x="1324" y="1428"/>
                  </a:lnTo>
                  <a:lnTo>
                    <a:pt x="1328" y="1424"/>
                  </a:lnTo>
                  <a:lnTo>
                    <a:pt x="1330" y="1417"/>
                  </a:lnTo>
                  <a:lnTo>
                    <a:pt x="1330" y="1417"/>
                  </a:lnTo>
                  <a:lnTo>
                    <a:pt x="1330" y="1410"/>
                  </a:lnTo>
                  <a:lnTo>
                    <a:pt x="1330" y="1404"/>
                  </a:lnTo>
                  <a:lnTo>
                    <a:pt x="1329" y="1391"/>
                  </a:lnTo>
                  <a:lnTo>
                    <a:pt x="1326" y="1380"/>
                  </a:lnTo>
                  <a:lnTo>
                    <a:pt x="1326" y="1374"/>
                  </a:lnTo>
                  <a:lnTo>
                    <a:pt x="1326" y="1366"/>
                  </a:lnTo>
                  <a:lnTo>
                    <a:pt x="1326" y="1366"/>
                  </a:lnTo>
                  <a:lnTo>
                    <a:pt x="1330" y="1358"/>
                  </a:lnTo>
                  <a:lnTo>
                    <a:pt x="1334" y="1352"/>
                  </a:lnTo>
                  <a:lnTo>
                    <a:pt x="1340" y="1347"/>
                  </a:lnTo>
                  <a:lnTo>
                    <a:pt x="1347" y="1342"/>
                  </a:lnTo>
                  <a:lnTo>
                    <a:pt x="1364" y="1334"/>
                  </a:lnTo>
                  <a:lnTo>
                    <a:pt x="1374" y="1328"/>
                  </a:lnTo>
                  <a:lnTo>
                    <a:pt x="1383" y="1319"/>
                  </a:lnTo>
                  <a:lnTo>
                    <a:pt x="1383" y="1319"/>
                  </a:lnTo>
                  <a:lnTo>
                    <a:pt x="1397" y="1305"/>
                  </a:lnTo>
                  <a:lnTo>
                    <a:pt x="1407" y="1297"/>
                  </a:lnTo>
                  <a:lnTo>
                    <a:pt x="1411" y="1293"/>
                  </a:lnTo>
                  <a:lnTo>
                    <a:pt x="1413" y="1288"/>
                  </a:lnTo>
                  <a:lnTo>
                    <a:pt x="1416" y="1282"/>
                  </a:lnTo>
                  <a:lnTo>
                    <a:pt x="1418" y="1276"/>
                  </a:lnTo>
                  <a:lnTo>
                    <a:pt x="1418" y="1276"/>
                  </a:lnTo>
                  <a:lnTo>
                    <a:pt x="1421" y="1270"/>
                  </a:lnTo>
                  <a:lnTo>
                    <a:pt x="1423" y="1267"/>
                  </a:lnTo>
                  <a:lnTo>
                    <a:pt x="1426" y="1267"/>
                  </a:lnTo>
                  <a:lnTo>
                    <a:pt x="1428" y="1269"/>
                  </a:lnTo>
                  <a:lnTo>
                    <a:pt x="1432" y="1271"/>
                  </a:lnTo>
                  <a:lnTo>
                    <a:pt x="1437" y="1272"/>
                  </a:lnTo>
                  <a:lnTo>
                    <a:pt x="1443" y="1274"/>
                  </a:lnTo>
                  <a:lnTo>
                    <a:pt x="1449" y="1272"/>
                  </a:lnTo>
                  <a:lnTo>
                    <a:pt x="1449" y="1272"/>
                  </a:lnTo>
                  <a:lnTo>
                    <a:pt x="1455" y="1269"/>
                  </a:lnTo>
                  <a:lnTo>
                    <a:pt x="1460" y="1266"/>
                  </a:lnTo>
                  <a:lnTo>
                    <a:pt x="1465" y="1260"/>
                  </a:lnTo>
                  <a:lnTo>
                    <a:pt x="1467" y="1258"/>
                  </a:lnTo>
                  <a:lnTo>
                    <a:pt x="1469" y="1258"/>
                  </a:lnTo>
                  <a:lnTo>
                    <a:pt x="1471" y="1260"/>
                  </a:lnTo>
                  <a:lnTo>
                    <a:pt x="1471" y="1260"/>
                  </a:lnTo>
                  <a:lnTo>
                    <a:pt x="1475" y="1265"/>
                  </a:lnTo>
                  <a:lnTo>
                    <a:pt x="1478" y="1272"/>
                  </a:lnTo>
                  <a:lnTo>
                    <a:pt x="1482" y="1281"/>
                  </a:lnTo>
                  <a:lnTo>
                    <a:pt x="1486" y="1286"/>
                  </a:lnTo>
                  <a:lnTo>
                    <a:pt x="1491" y="1291"/>
                  </a:lnTo>
                  <a:lnTo>
                    <a:pt x="1491" y="1291"/>
                  </a:lnTo>
                  <a:lnTo>
                    <a:pt x="1498" y="1301"/>
                  </a:lnTo>
                  <a:lnTo>
                    <a:pt x="1502" y="1309"/>
                  </a:lnTo>
                  <a:lnTo>
                    <a:pt x="1505" y="1320"/>
                  </a:lnTo>
                  <a:lnTo>
                    <a:pt x="1509" y="1334"/>
                  </a:lnTo>
                  <a:lnTo>
                    <a:pt x="1509" y="1334"/>
                  </a:lnTo>
                  <a:lnTo>
                    <a:pt x="1510" y="1348"/>
                  </a:lnTo>
                  <a:lnTo>
                    <a:pt x="1512" y="1359"/>
                  </a:lnTo>
                  <a:lnTo>
                    <a:pt x="1513" y="1363"/>
                  </a:lnTo>
                  <a:lnTo>
                    <a:pt x="1514" y="1366"/>
                  </a:lnTo>
                  <a:lnTo>
                    <a:pt x="1515" y="1366"/>
                  </a:lnTo>
                  <a:lnTo>
                    <a:pt x="1519" y="1364"/>
                  </a:lnTo>
                  <a:lnTo>
                    <a:pt x="1519" y="1364"/>
                  </a:lnTo>
                  <a:lnTo>
                    <a:pt x="1526" y="1358"/>
                  </a:lnTo>
                  <a:lnTo>
                    <a:pt x="1531" y="1353"/>
                  </a:lnTo>
                  <a:lnTo>
                    <a:pt x="1534" y="1352"/>
                  </a:lnTo>
                  <a:lnTo>
                    <a:pt x="1537" y="1351"/>
                  </a:lnTo>
                  <a:lnTo>
                    <a:pt x="1540" y="1352"/>
                  </a:lnTo>
                  <a:lnTo>
                    <a:pt x="1544" y="1355"/>
                  </a:lnTo>
                  <a:lnTo>
                    <a:pt x="1544" y="1355"/>
                  </a:lnTo>
                  <a:lnTo>
                    <a:pt x="1550" y="1363"/>
                  </a:lnTo>
                  <a:lnTo>
                    <a:pt x="1557" y="1375"/>
                  </a:lnTo>
                  <a:lnTo>
                    <a:pt x="1562" y="1391"/>
                  </a:lnTo>
                  <a:lnTo>
                    <a:pt x="1567" y="1413"/>
                  </a:lnTo>
                  <a:lnTo>
                    <a:pt x="1567" y="1413"/>
                  </a:lnTo>
                  <a:lnTo>
                    <a:pt x="1572" y="1433"/>
                  </a:lnTo>
                  <a:lnTo>
                    <a:pt x="1574" y="1448"/>
                  </a:lnTo>
                  <a:lnTo>
                    <a:pt x="1574" y="1454"/>
                  </a:lnTo>
                  <a:lnTo>
                    <a:pt x="1573" y="1460"/>
                  </a:lnTo>
                  <a:lnTo>
                    <a:pt x="1569" y="1474"/>
                  </a:lnTo>
                  <a:lnTo>
                    <a:pt x="1569" y="1474"/>
                  </a:lnTo>
                  <a:lnTo>
                    <a:pt x="1568" y="1481"/>
                  </a:lnTo>
                  <a:lnTo>
                    <a:pt x="1567" y="1487"/>
                  </a:lnTo>
                  <a:lnTo>
                    <a:pt x="1568" y="1492"/>
                  </a:lnTo>
                  <a:lnTo>
                    <a:pt x="1569" y="1498"/>
                  </a:lnTo>
                  <a:lnTo>
                    <a:pt x="1573" y="1503"/>
                  </a:lnTo>
                  <a:lnTo>
                    <a:pt x="1577" y="1508"/>
                  </a:lnTo>
                  <a:lnTo>
                    <a:pt x="1586" y="1518"/>
                  </a:lnTo>
                  <a:lnTo>
                    <a:pt x="1586" y="1518"/>
                  </a:lnTo>
                  <a:lnTo>
                    <a:pt x="1591" y="1524"/>
                  </a:lnTo>
                  <a:lnTo>
                    <a:pt x="1594" y="1529"/>
                  </a:lnTo>
                  <a:lnTo>
                    <a:pt x="1596" y="1535"/>
                  </a:lnTo>
                  <a:lnTo>
                    <a:pt x="1596" y="1541"/>
                  </a:lnTo>
                  <a:lnTo>
                    <a:pt x="1596" y="1552"/>
                  </a:lnTo>
                  <a:lnTo>
                    <a:pt x="1594" y="1566"/>
                  </a:lnTo>
                  <a:lnTo>
                    <a:pt x="1594" y="1566"/>
                  </a:lnTo>
                  <a:lnTo>
                    <a:pt x="1594" y="1573"/>
                  </a:lnTo>
                  <a:lnTo>
                    <a:pt x="1595" y="1578"/>
                  </a:lnTo>
                  <a:lnTo>
                    <a:pt x="1596" y="1582"/>
                  </a:lnTo>
                  <a:lnTo>
                    <a:pt x="1598" y="1585"/>
                  </a:lnTo>
                  <a:lnTo>
                    <a:pt x="1602" y="1591"/>
                  </a:lnTo>
                  <a:lnTo>
                    <a:pt x="1606" y="1596"/>
                  </a:lnTo>
                  <a:lnTo>
                    <a:pt x="1606" y="1596"/>
                  </a:lnTo>
                  <a:lnTo>
                    <a:pt x="1607" y="1599"/>
                  </a:lnTo>
                  <a:lnTo>
                    <a:pt x="1610" y="1601"/>
                  </a:lnTo>
                  <a:lnTo>
                    <a:pt x="1618" y="1605"/>
                  </a:lnTo>
                  <a:lnTo>
                    <a:pt x="1627" y="1607"/>
                  </a:lnTo>
                  <a:lnTo>
                    <a:pt x="1638" y="1607"/>
                  </a:lnTo>
                  <a:lnTo>
                    <a:pt x="1638" y="1607"/>
                  </a:lnTo>
                  <a:lnTo>
                    <a:pt x="1642" y="1606"/>
                  </a:lnTo>
                  <a:lnTo>
                    <a:pt x="1644" y="1605"/>
                  </a:lnTo>
                  <a:lnTo>
                    <a:pt x="1644" y="1604"/>
                  </a:lnTo>
                  <a:lnTo>
                    <a:pt x="1643" y="1600"/>
                  </a:lnTo>
                  <a:lnTo>
                    <a:pt x="1639" y="1594"/>
                  </a:lnTo>
                  <a:lnTo>
                    <a:pt x="1637" y="1589"/>
                  </a:lnTo>
                  <a:lnTo>
                    <a:pt x="1634" y="1584"/>
                  </a:lnTo>
                  <a:lnTo>
                    <a:pt x="1634" y="1584"/>
                  </a:lnTo>
                  <a:lnTo>
                    <a:pt x="1634" y="1575"/>
                  </a:lnTo>
                  <a:lnTo>
                    <a:pt x="1633" y="1567"/>
                  </a:lnTo>
                  <a:lnTo>
                    <a:pt x="1631" y="1557"/>
                  </a:lnTo>
                  <a:lnTo>
                    <a:pt x="1631" y="1557"/>
                  </a:lnTo>
                  <a:lnTo>
                    <a:pt x="1628" y="1552"/>
                  </a:lnTo>
                  <a:lnTo>
                    <a:pt x="1625" y="1546"/>
                  </a:lnTo>
                  <a:lnTo>
                    <a:pt x="1613" y="1530"/>
                  </a:lnTo>
                  <a:lnTo>
                    <a:pt x="1601" y="1512"/>
                  </a:lnTo>
                  <a:lnTo>
                    <a:pt x="1595" y="1503"/>
                  </a:lnTo>
                  <a:lnTo>
                    <a:pt x="1591" y="1496"/>
                  </a:lnTo>
                  <a:lnTo>
                    <a:pt x="1591" y="1496"/>
                  </a:lnTo>
                  <a:lnTo>
                    <a:pt x="1588" y="1488"/>
                  </a:lnTo>
                  <a:lnTo>
                    <a:pt x="1586" y="1482"/>
                  </a:lnTo>
                  <a:lnTo>
                    <a:pt x="1586" y="1476"/>
                  </a:lnTo>
                  <a:lnTo>
                    <a:pt x="1586" y="1471"/>
                  </a:lnTo>
                  <a:lnTo>
                    <a:pt x="1586" y="1458"/>
                  </a:lnTo>
                  <a:lnTo>
                    <a:pt x="1586" y="1450"/>
                  </a:lnTo>
                  <a:lnTo>
                    <a:pt x="1585" y="1439"/>
                  </a:lnTo>
                  <a:lnTo>
                    <a:pt x="1585" y="1439"/>
                  </a:lnTo>
                  <a:lnTo>
                    <a:pt x="1584" y="1429"/>
                  </a:lnTo>
                  <a:lnTo>
                    <a:pt x="1584" y="1423"/>
                  </a:lnTo>
                  <a:lnTo>
                    <a:pt x="1586" y="1420"/>
                  </a:lnTo>
                  <a:lnTo>
                    <a:pt x="1590" y="1418"/>
                  </a:lnTo>
                  <a:lnTo>
                    <a:pt x="1594" y="1420"/>
                  </a:lnTo>
                  <a:lnTo>
                    <a:pt x="1598" y="1422"/>
                  </a:lnTo>
                  <a:lnTo>
                    <a:pt x="1601" y="1426"/>
                  </a:lnTo>
                  <a:lnTo>
                    <a:pt x="1604" y="1429"/>
                  </a:lnTo>
                  <a:lnTo>
                    <a:pt x="1604" y="1429"/>
                  </a:lnTo>
                  <a:lnTo>
                    <a:pt x="1606" y="1433"/>
                  </a:lnTo>
                  <a:lnTo>
                    <a:pt x="1609" y="1437"/>
                  </a:lnTo>
                  <a:lnTo>
                    <a:pt x="1617" y="1443"/>
                  </a:lnTo>
                  <a:lnTo>
                    <a:pt x="1628" y="1451"/>
                  </a:lnTo>
                  <a:lnTo>
                    <a:pt x="1639" y="1461"/>
                  </a:lnTo>
                  <a:lnTo>
                    <a:pt x="1639" y="1461"/>
                  </a:lnTo>
                  <a:lnTo>
                    <a:pt x="1643" y="1466"/>
                  </a:lnTo>
                  <a:lnTo>
                    <a:pt x="1647" y="1471"/>
                  </a:lnTo>
                  <a:lnTo>
                    <a:pt x="1648" y="1476"/>
                  </a:lnTo>
                  <a:lnTo>
                    <a:pt x="1648" y="1480"/>
                  </a:lnTo>
                  <a:lnTo>
                    <a:pt x="1649" y="1486"/>
                  </a:lnTo>
                  <a:lnTo>
                    <a:pt x="1650" y="1488"/>
                  </a:lnTo>
                  <a:lnTo>
                    <a:pt x="1652" y="1492"/>
                  </a:lnTo>
                  <a:lnTo>
                    <a:pt x="1652" y="1492"/>
                  </a:lnTo>
                  <a:lnTo>
                    <a:pt x="1654" y="1493"/>
                  </a:lnTo>
                  <a:lnTo>
                    <a:pt x="1658" y="1493"/>
                  </a:lnTo>
                  <a:lnTo>
                    <a:pt x="1661" y="1491"/>
                  </a:lnTo>
                  <a:lnTo>
                    <a:pt x="1665" y="1488"/>
                  </a:lnTo>
                  <a:lnTo>
                    <a:pt x="1675" y="1478"/>
                  </a:lnTo>
                  <a:lnTo>
                    <a:pt x="1690" y="1469"/>
                  </a:lnTo>
                  <a:lnTo>
                    <a:pt x="1690" y="1469"/>
                  </a:lnTo>
                  <a:lnTo>
                    <a:pt x="1697" y="1464"/>
                  </a:lnTo>
                  <a:lnTo>
                    <a:pt x="1703" y="1458"/>
                  </a:lnTo>
                  <a:lnTo>
                    <a:pt x="1708" y="1453"/>
                  </a:lnTo>
                  <a:lnTo>
                    <a:pt x="1712" y="1447"/>
                  </a:lnTo>
                  <a:lnTo>
                    <a:pt x="1713" y="1439"/>
                  </a:lnTo>
                  <a:lnTo>
                    <a:pt x="1713" y="1432"/>
                  </a:lnTo>
                  <a:lnTo>
                    <a:pt x="1712" y="1422"/>
                  </a:lnTo>
                  <a:lnTo>
                    <a:pt x="1708" y="1412"/>
                  </a:lnTo>
                  <a:lnTo>
                    <a:pt x="1708" y="1412"/>
                  </a:lnTo>
                  <a:lnTo>
                    <a:pt x="1699" y="1391"/>
                  </a:lnTo>
                  <a:lnTo>
                    <a:pt x="1688" y="1373"/>
                  </a:lnTo>
                  <a:lnTo>
                    <a:pt x="1676" y="1356"/>
                  </a:lnTo>
                  <a:lnTo>
                    <a:pt x="1659" y="1339"/>
                  </a:lnTo>
                  <a:lnTo>
                    <a:pt x="1659" y="1339"/>
                  </a:lnTo>
                  <a:lnTo>
                    <a:pt x="1655" y="1334"/>
                  </a:lnTo>
                  <a:lnTo>
                    <a:pt x="1653" y="1330"/>
                  </a:lnTo>
                  <a:lnTo>
                    <a:pt x="1650" y="1325"/>
                  </a:lnTo>
                  <a:lnTo>
                    <a:pt x="1650" y="1321"/>
                  </a:lnTo>
                  <a:lnTo>
                    <a:pt x="1650" y="1319"/>
                  </a:lnTo>
                  <a:lnTo>
                    <a:pt x="1652" y="1315"/>
                  </a:lnTo>
                  <a:lnTo>
                    <a:pt x="1656" y="1309"/>
                  </a:lnTo>
                  <a:lnTo>
                    <a:pt x="1663" y="1304"/>
                  </a:lnTo>
                  <a:lnTo>
                    <a:pt x="1669" y="1299"/>
                  </a:lnTo>
                  <a:lnTo>
                    <a:pt x="1676" y="1296"/>
                  </a:lnTo>
                  <a:lnTo>
                    <a:pt x="1681" y="1291"/>
                  </a:lnTo>
                  <a:lnTo>
                    <a:pt x="1681" y="1291"/>
                  </a:lnTo>
                  <a:lnTo>
                    <a:pt x="1685" y="1288"/>
                  </a:lnTo>
                  <a:lnTo>
                    <a:pt x="1691" y="1288"/>
                  </a:lnTo>
                  <a:lnTo>
                    <a:pt x="1696" y="1288"/>
                  </a:lnTo>
                  <a:lnTo>
                    <a:pt x="1702" y="1289"/>
                  </a:lnTo>
                  <a:lnTo>
                    <a:pt x="1707" y="1291"/>
                  </a:lnTo>
                  <a:lnTo>
                    <a:pt x="1713" y="1291"/>
                  </a:lnTo>
                  <a:lnTo>
                    <a:pt x="1719" y="1289"/>
                  </a:lnTo>
                  <a:lnTo>
                    <a:pt x="1724" y="1287"/>
                  </a:lnTo>
                  <a:lnTo>
                    <a:pt x="1724" y="1287"/>
                  </a:lnTo>
                  <a:lnTo>
                    <a:pt x="1729" y="1282"/>
                  </a:lnTo>
                  <a:lnTo>
                    <a:pt x="1735" y="1280"/>
                  </a:lnTo>
                  <a:lnTo>
                    <a:pt x="1750" y="1275"/>
                  </a:lnTo>
                  <a:lnTo>
                    <a:pt x="1767" y="1270"/>
                  </a:lnTo>
                  <a:lnTo>
                    <a:pt x="1775" y="1266"/>
                  </a:lnTo>
                  <a:lnTo>
                    <a:pt x="1783" y="1262"/>
                  </a:lnTo>
                  <a:lnTo>
                    <a:pt x="1783" y="1262"/>
                  </a:lnTo>
                  <a:lnTo>
                    <a:pt x="1790" y="1258"/>
                  </a:lnTo>
                  <a:lnTo>
                    <a:pt x="1796" y="1251"/>
                  </a:lnTo>
                  <a:lnTo>
                    <a:pt x="1807" y="1239"/>
                  </a:lnTo>
                  <a:lnTo>
                    <a:pt x="1812" y="1233"/>
                  </a:lnTo>
                  <a:lnTo>
                    <a:pt x="1820" y="1226"/>
                  </a:lnTo>
                  <a:lnTo>
                    <a:pt x="1829" y="1217"/>
                  </a:lnTo>
                  <a:lnTo>
                    <a:pt x="1841" y="1210"/>
                  </a:lnTo>
                  <a:lnTo>
                    <a:pt x="1841" y="1210"/>
                  </a:lnTo>
                  <a:lnTo>
                    <a:pt x="1854" y="1200"/>
                  </a:lnTo>
                  <a:lnTo>
                    <a:pt x="1864" y="1189"/>
                  </a:lnTo>
                  <a:lnTo>
                    <a:pt x="1874" y="1178"/>
                  </a:lnTo>
                  <a:lnTo>
                    <a:pt x="1880" y="1165"/>
                  </a:lnTo>
                  <a:lnTo>
                    <a:pt x="1885" y="1153"/>
                  </a:lnTo>
                  <a:lnTo>
                    <a:pt x="1886" y="1140"/>
                  </a:lnTo>
                  <a:lnTo>
                    <a:pt x="1886" y="1134"/>
                  </a:lnTo>
                  <a:lnTo>
                    <a:pt x="1886" y="1127"/>
                  </a:lnTo>
                  <a:lnTo>
                    <a:pt x="1883" y="1120"/>
                  </a:lnTo>
                  <a:lnTo>
                    <a:pt x="1881" y="1114"/>
                  </a:lnTo>
                  <a:lnTo>
                    <a:pt x="1881" y="1114"/>
                  </a:lnTo>
                  <a:lnTo>
                    <a:pt x="1876" y="1102"/>
                  </a:lnTo>
                  <a:lnTo>
                    <a:pt x="1871" y="1089"/>
                  </a:lnTo>
                  <a:lnTo>
                    <a:pt x="1865" y="1069"/>
                  </a:lnTo>
                  <a:lnTo>
                    <a:pt x="1860" y="1049"/>
                  </a:lnTo>
                  <a:lnTo>
                    <a:pt x="1856" y="1042"/>
                  </a:lnTo>
                  <a:lnTo>
                    <a:pt x="1853" y="1034"/>
                  </a:lnTo>
                  <a:lnTo>
                    <a:pt x="1853" y="1034"/>
                  </a:lnTo>
                  <a:lnTo>
                    <a:pt x="1850" y="1028"/>
                  </a:lnTo>
                  <a:lnTo>
                    <a:pt x="1850" y="1024"/>
                  </a:lnTo>
                  <a:lnTo>
                    <a:pt x="1852" y="1023"/>
                  </a:lnTo>
                  <a:lnTo>
                    <a:pt x="1855" y="1018"/>
                  </a:lnTo>
                  <a:lnTo>
                    <a:pt x="1860" y="1015"/>
                  </a:lnTo>
                  <a:lnTo>
                    <a:pt x="1875" y="1006"/>
                  </a:lnTo>
                  <a:lnTo>
                    <a:pt x="1883" y="1001"/>
                  </a:lnTo>
                  <a:lnTo>
                    <a:pt x="1892" y="994"/>
                  </a:lnTo>
                  <a:lnTo>
                    <a:pt x="1892" y="994"/>
                  </a:lnTo>
                  <a:lnTo>
                    <a:pt x="1896" y="990"/>
                  </a:lnTo>
                  <a:lnTo>
                    <a:pt x="1897" y="986"/>
                  </a:lnTo>
                  <a:lnTo>
                    <a:pt x="1898" y="984"/>
                  </a:lnTo>
                  <a:lnTo>
                    <a:pt x="1897" y="983"/>
                  </a:lnTo>
                  <a:lnTo>
                    <a:pt x="1895" y="981"/>
                  </a:lnTo>
                  <a:lnTo>
                    <a:pt x="1892" y="980"/>
                  </a:lnTo>
                  <a:lnTo>
                    <a:pt x="1883" y="980"/>
                  </a:lnTo>
                  <a:lnTo>
                    <a:pt x="1872" y="983"/>
                  </a:lnTo>
                  <a:lnTo>
                    <a:pt x="1860" y="985"/>
                  </a:lnTo>
                  <a:lnTo>
                    <a:pt x="1838" y="991"/>
                  </a:lnTo>
                  <a:lnTo>
                    <a:pt x="1838" y="991"/>
                  </a:lnTo>
                  <a:lnTo>
                    <a:pt x="1829" y="992"/>
                  </a:lnTo>
                  <a:lnTo>
                    <a:pt x="1823" y="991"/>
                  </a:lnTo>
                  <a:lnTo>
                    <a:pt x="1820" y="989"/>
                  </a:lnTo>
                  <a:lnTo>
                    <a:pt x="1817" y="984"/>
                  </a:lnTo>
                  <a:lnTo>
                    <a:pt x="1818" y="979"/>
                  </a:lnTo>
                  <a:lnTo>
                    <a:pt x="1821" y="972"/>
                  </a:lnTo>
                  <a:lnTo>
                    <a:pt x="1825" y="964"/>
                  </a:lnTo>
                  <a:lnTo>
                    <a:pt x="1832" y="956"/>
                  </a:lnTo>
                  <a:lnTo>
                    <a:pt x="1832" y="956"/>
                  </a:lnTo>
                  <a:lnTo>
                    <a:pt x="1839" y="949"/>
                  </a:lnTo>
                  <a:lnTo>
                    <a:pt x="1847" y="943"/>
                  </a:lnTo>
                  <a:lnTo>
                    <a:pt x="1854" y="938"/>
                  </a:lnTo>
                  <a:lnTo>
                    <a:pt x="1861" y="936"/>
                  </a:lnTo>
                  <a:lnTo>
                    <a:pt x="1866" y="935"/>
                  </a:lnTo>
                  <a:lnTo>
                    <a:pt x="1870" y="934"/>
                  </a:lnTo>
                  <a:lnTo>
                    <a:pt x="1872" y="936"/>
                  </a:lnTo>
                  <a:lnTo>
                    <a:pt x="1872" y="938"/>
                  </a:lnTo>
                  <a:lnTo>
                    <a:pt x="1872" y="938"/>
                  </a:lnTo>
                  <a:lnTo>
                    <a:pt x="1872" y="942"/>
                  </a:lnTo>
                  <a:lnTo>
                    <a:pt x="1874" y="946"/>
                  </a:lnTo>
                  <a:lnTo>
                    <a:pt x="1876" y="949"/>
                  </a:lnTo>
                  <a:lnTo>
                    <a:pt x="1880" y="952"/>
                  </a:lnTo>
                  <a:lnTo>
                    <a:pt x="1885" y="953"/>
                  </a:lnTo>
                  <a:lnTo>
                    <a:pt x="1890" y="953"/>
                  </a:lnTo>
                  <a:lnTo>
                    <a:pt x="1896" y="953"/>
                  </a:lnTo>
                  <a:lnTo>
                    <a:pt x="1903" y="951"/>
                  </a:lnTo>
                  <a:lnTo>
                    <a:pt x="1903" y="951"/>
                  </a:lnTo>
                  <a:lnTo>
                    <a:pt x="1909" y="948"/>
                  </a:lnTo>
                  <a:lnTo>
                    <a:pt x="1914" y="948"/>
                  </a:lnTo>
                  <a:lnTo>
                    <a:pt x="1919" y="948"/>
                  </a:lnTo>
                  <a:lnTo>
                    <a:pt x="1923" y="951"/>
                  </a:lnTo>
                  <a:lnTo>
                    <a:pt x="1925" y="953"/>
                  </a:lnTo>
                  <a:lnTo>
                    <a:pt x="1926" y="957"/>
                  </a:lnTo>
                  <a:lnTo>
                    <a:pt x="1925" y="962"/>
                  </a:lnTo>
                  <a:lnTo>
                    <a:pt x="1923" y="968"/>
                  </a:lnTo>
                  <a:lnTo>
                    <a:pt x="1923" y="968"/>
                  </a:lnTo>
                  <a:lnTo>
                    <a:pt x="1919" y="973"/>
                  </a:lnTo>
                  <a:lnTo>
                    <a:pt x="1919" y="976"/>
                  </a:lnTo>
                  <a:lnTo>
                    <a:pt x="1919" y="980"/>
                  </a:lnTo>
                  <a:lnTo>
                    <a:pt x="1920" y="983"/>
                  </a:lnTo>
                  <a:lnTo>
                    <a:pt x="1924" y="986"/>
                  </a:lnTo>
                  <a:lnTo>
                    <a:pt x="1929" y="989"/>
                  </a:lnTo>
                  <a:lnTo>
                    <a:pt x="1941" y="996"/>
                  </a:lnTo>
                  <a:lnTo>
                    <a:pt x="1941" y="996"/>
                  </a:lnTo>
                  <a:lnTo>
                    <a:pt x="1947" y="1001"/>
                  </a:lnTo>
                  <a:lnTo>
                    <a:pt x="1949" y="1005"/>
                  </a:lnTo>
                  <a:lnTo>
                    <a:pt x="1949" y="1010"/>
                  </a:lnTo>
                  <a:lnTo>
                    <a:pt x="1946" y="1013"/>
                  </a:lnTo>
                  <a:lnTo>
                    <a:pt x="1937" y="1023"/>
                  </a:lnTo>
                  <a:lnTo>
                    <a:pt x="1934" y="1029"/>
                  </a:lnTo>
                  <a:lnTo>
                    <a:pt x="1930" y="1037"/>
                  </a:lnTo>
                  <a:lnTo>
                    <a:pt x="1930" y="1037"/>
                  </a:lnTo>
                  <a:lnTo>
                    <a:pt x="1930" y="1039"/>
                  </a:lnTo>
                  <a:lnTo>
                    <a:pt x="1930" y="1043"/>
                  </a:lnTo>
                  <a:lnTo>
                    <a:pt x="1931" y="1044"/>
                  </a:lnTo>
                  <a:lnTo>
                    <a:pt x="1933" y="1046"/>
                  </a:lnTo>
                  <a:lnTo>
                    <a:pt x="1937" y="1048"/>
                  </a:lnTo>
                  <a:lnTo>
                    <a:pt x="1944" y="1048"/>
                  </a:lnTo>
                  <a:lnTo>
                    <a:pt x="1952" y="1045"/>
                  </a:lnTo>
                  <a:lnTo>
                    <a:pt x="1960" y="1043"/>
                  </a:lnTo>
                  <a:lnTo>
                    <a:pt x="1968" y="1038"/>
                  </a:lnTo>
                  <a:lnTo>
                    <a:pt x="1974" y="1033"/>
                  </a:lnTo>
                  <a:lnTo>
                    <a:pt x="1974" y="1033"/>
                  </a:lnTo>
                  <a:lnTo>
                    <a:pt x="1979" y="1027"/>
                  </a:lnTo>
                  <a:lnTo>
                    <a:pt x="1982" y="1021"/>
                  </a:lnTo>
                  <a:lnTo>
                    <a:pt x="1984" y="1016"/>
                  </a:lnTo>
                  <a:lnTo>
                    <a:pt x="1983" y="1010"/>
                  </a:lnTo>
                  <a:lnTo>
                    <a:pt x="1982" y="1005"/>
                  </a:lnTo>
                  <a:lnTo>
                    <a:pt x="1979" y="1000"/>
                  </a:lnTo>
                  <a:lnTo>
                    <a:pt x="1977" y="995"/>
                  </a:lnTo>
                  <a:lnTo>
                    <a:pt x="1972" y="990"/>
                  </a:lnTo>
                  <a:lnTo>
                    <a:pt x="1972" y="990"/>
                  </a:lnTo>
                  <a:lnTo>
                    <a:pt x="1969" y="986"/>
                  </a:lnTo>
                  <a:lnTo>
                    <a:pt x="1967" y="981"/>
                  </a:lnTo>
                  <a:lnTo>
                    <a:pt x="1963" y="969"/>
                  </a:lnTo>
                  <a:lnTo>
                    <a:pt x="1960" y="954"/>
                  </a:lnTo>
                  <a:lnTo>
                    <a:pt x="1958" y="946"/>
                  </a:lnTo>
                  <a:lnTo>
                    <a:pt x="1955" y="937"/>
                  </a:lnTo>
                  <a:lnTo>
                    <a:pt x="1955" y="937"/>
                  </a:lnTo>
                  <a:lnTo>
                    <a:pt x="1953" y="934"/>
                  </a:lnTo>
                  <a:lnTo>
                    <a:pt x="1952" y="930"/>
                  </a:lnTo>
                  <a:lnTo>
                    <a:pt x="1953" y="926"/>
                  </a:lnTo>
                  <a:lnTo>
                    <a:pt x="1955" y="922"/>
                  </a:lnTo>
                  <a:lnTo>
                    <a:pt x="1960" y="916"/>
                  </a:lnTo>
                  <a:lnTo>
                    <a:pt x="1966" y="910"/>
                  </a:lnTo>
                  <a:lnTo>
                    <a:pt x="1984" y="898"/>
                  </a:lnTo>
                  <a:lnTo>
                    <a:pt x="1994" y="892"/>
                  </a:lnTo>
                  <a:lnTo>
                    <a:pt x="2004" y="884"/>
                  </a:lnTo>
                  <a:lnTo>
                    <a:pt x="2004" y="884"/>
                  </a:lnTo>
                  <a:lnTo>
                    <a:pt x="2012" y="880"/>
                  </a:lnTo>
                  <a:lnTo>
                    <a:pt x="2016" y="878"/>
                  </a:lnTo>
                  <a:lnTo>
                    <a:pt x="2018" y="878"/>
                  </a:lnTo>
                  <a:lnTo>
                    <a:pt x="2023" y="880"/>
                  </a:lnTo>
                  <a:lnTo>
                    <a:pt x="2028" y="883"/>
                  </a:lnTo>
                  <a:lnTo>
                    <a:pt x="2032" y="887"/>
                  </a:lnTo>
                  <a:lnTo>
                    <a:pt x="2036" y="889"/>
                  </a:lnTo>
                  <a:lnTo>
                    <a:pt x="2041" y="891"/>
                  </a:lnTo>
                  <a:lnTo>
                    <a:pt x="2043" y="891"/>
                  </a:lnTo>
                  <a:lnTo>
                    <a:pt x="2045" y="889"/>
                  </a:lnTo>
                  <a:lnTo>
                    <a:pt x="2045" y="889"/>
                  </a:lnTo>
                  <a:lnTo>
                    <a:pt x="2052" y="884"/>
                  </a:lnTo>
                  <a:lnTo>
                    <a:pt x="2059" y="877"/>
                  </a:lnTo>
                  <a:lnTo>
                    <a:pt x="2075" y="856"/>
                  </a:lnTo>
                  <a:lnTo>
                    <a:pt x="2091" y="832"/>
                  </a:lnTo>
                  <a:lnTo>
                    <a:pt x="2106" y="808"/>
                  </a:lnTo>
                  <a:lnTo>
                    <a:pt x="2106" y="808"/>
                  </a:lnTo>
                  <a:lnTo>
                    <a:pt x="2112" y="799"/>
                  </a:lnTo>
                  <a:lnTo>
                    <a:pt x="2115" y="787"/>
                  </a:lnTo>
                  <a:lnTo>
                    <a:pt x="2118" y="776"/>
                  </a:lnTo>
                  <a:lnTo>
                    <a:pt x="2120" y="765"/>
                  </a:lnTo>
                  <a:lnTo>
                    <a:pt x="2125" y="742"/>
                  </a:lnTo>
                  <a:lnTo>
                    <a:pt x="2129" y="730"/>
                  </a:lnTo>
                  <a:lnTo>
                    <a:pt x="2134" y="718"/>
                  </a:lnTo>
                  <a:lnTo>
                    <a:pt x="2134" y="718"/>
                  </a:lnTo>
                  <a:lnTo>
                    <a:pt x="2138" y="706"/>
                  </a:lnTo>
                  <a:lnTo>
                    <a:pt x="2139" y="698"/>
                  </a:lnTo>
                  <a:lnTo>
                    <a:pt x="2138" y="692"/>
                  </a:lnTo>
                  <a:lnTo>
                    <a:pt x="2135" y="688"/>
                  </a:lnTo>
                  <a:lnTo>
                    <a:pt x="2130" y="684"/>
                  </a:lnTo>
                  <a:lnTo>
                    <a:pt x="2124" y="682"/>
                  </a:lnTo>
                  <a:lnTo>
                    <a:pt x="2109" y="678"/>
                  </a:lnTo>
                  <a:lnTo>
                    <a:pt x="2109" y="678"/>
                  </a:lnTo>
                  <a:lnTo>
                    <a:pt x="2093" y="672"/>
                  </a:lnTo>
                  <a:lnTo>
                    <a:pt x="2087" y="668"/>
                  </a:lnTo>
                  <a:lnTo>
                    <a:pt x="2082" y="665"/>
                  </a:lnTo>
                  <a:lnTo>
                    <a:pt x="2079" y="659"/>
                  </a:lnTo>
                  <a:lnTo>
                    <a:pt x="2077" y="652"/>
                  </a:lnTo>
                  <a:lnTo>
                    <a:pt x="2079" y="646"/>
                  </a:lnTo>
                  <a:lnTo>
                    <a:pt x="2084" y="638"/>
                  </a:lnTo>
                  <a:lnTo>
                    <a:pt x="2084" y="638"/>
                  </a:lnTo>
                  <a:lnTo>
                    <a:pt x="2101" y="613"/>
                  </a:lnTo>
                  <a:lnTo>
                    <a:pt x="2114" y="597"/>
                  </a:lnTo>
                  <a:lnTo>
                    <a:pt x="2129" y="581"/>
                  </a:lnTo>
                  <a:lnTo>
                    <a:pt x="2145" y="565"/>
                  </a:lnTo>
                  <a:lnTo>
                    <a:pt x="2162" y="551"/>
                  </a:lnTo>
                  <a:lnTo>
                    <a:pt x="2171" y="546"/>
                  </a:lnTo>
                  <a:lnTo>
                    <a:pt x="2179" y="541"/>
                  </a:lnTo>
                  <a:lnTo>
                    <a:pt x="2187" y="537"/>
                  </a:lnTo>
                  <a:lnTo>
                    <a:pt x="2195" y="535"/>
                  </a:lnTo>
                  <a:lnTo>
                    <a:pt x="2195" y="535"/>
                  </a:lnTo>
                  <a:lnTo>
                    <a:pt x="2209" y="532"/>
                  </a:lnTo>
                  <a:lnTo>
                    <a:pt x="2220" y="531"/>
                  </a:lnTo>
                  <a:lnTo>
                    <a:pt x="2230" y="532"/>
                  </a:lnTo>
                  <a:lnTo>
                    <a:pt x="2238" y="533"/>
                  </a:lnTo>
                  <a:lnTo>
                    <a:pt x="2252" y="536"/>
                  </a:lnTo>
                  <a:lnTo>
                    <a:pt x="2258" y="537"/>
                  </a:lnTo>
                  <a:lnTo>
                    <a:pt x="2265" y="538"/>
                  </a:lnTo>
                  <a:lnTo>
                    <a:pt x="2265" y="538"/>
                  </a:lnTo>
                  <a:lnTo>
                    <a:pt x="2270" y="538"/>
                  </a:lnTo>
                  <a:lnTo>
                    <a:pt x="2275" y="541"/>
                  </a:lnTo>
                  <a:lnTo>
                    <a:pt x="2285" y="547"/>
                  </a:lnTo>
                  <a:lnTo>
                    <a:pt x="2290" y="551"/>
                  </a:lnTo>
                  <a:lnTo>
                    <a:pt x="2297" y="553"/>
                  </a:lnTo>
                  <a:lnTo>
                    <a:pt x="2306" y="554"/>
                  </a:lnTo>
                  <a:lnTo>
                    <a:pt x="2318" y="554"/>
                  </a:lnTo>
                  <a:lnTo>
                    <a:pt x="2318" y="554"/>
                  </a:lnTo>
                  <a:lnTo>
                    <a:pt x="2324" y="553"/>
                  </a:lnTo>
                  <a:lnTo>
                    <a:pt x="2330" y="552"/>
                  </a:lnTo>
                  <a:lnTo>
                    <a:pt x="2334" y="549"/>
                  </a:lnTo>
                  <a:lnTo>
                    <a:pt x="2338" y="546"/>
                  </a:lnTo>
                  <a:lnTo>
                    <a:pt x="2344" y="538"/>
                  </a:lnTo>
                  <a:lnTo>
                    <a:pt x="2347" y="530"/>
                  </a:lnTo>
                  <a:lnTo>
                    <a:pt x="2351" y="520"/>
                  </a:lnTo>
                  <a:lnTo>
                    <a:pt x="2356" y="510"/>
                  </a:lnTo>
                  <a:lnTo>
                    <a:pt x="2363" y="499"/>
                  </a:lnTo>
                  <a:lnTo>
                    <a:pt x="2368" y="494"/>
                  </a:lnTo>
                  <a:lnTo>
                    <a:pt x="2374" y="489"/>
                  </a:lnTo>
                  <a:lnTo>
                    <a:pt x="2374" y="489"/>
                  </a:lnTo>
                  <a:lnTo>
                    <a:pt x="2379" y="486"/>
                  </a:lnTo>
                  <a:lnTo>
                    <a:pt x="2384" y="483"/>
                  </a:lnTo>
                  <a:lnTo>
                    <a:pt x="2388" y="483"/>
                  </a:lnTo>
                  <a:lnTo>
                    <a:pt x="2392" y="483"/>
                  </a:lnTo>
                  <a:lnTo>
                    <a:pt x="2393" y="484"/>
                  </a:lnTo>
                  <a:lnTo>
                    <a:pt x="2395" y="487"/>
                  </a:lnTo>
                  <a:lnTo>
                    <a:pt x="2396" y="493"/>
                  </a:lnTo>
                  <a:lnTo>
                    <a:pt x="2398" y="501"/>
                  </a:lnTo>
                  <a:lnTo>
                    <a:pt x="2400" y="509"/>
                  </a:lnTo>
                  <a:lnTo>
                    <a:pt x="2401" y="511"/>
                  </a:lnTo>
                  <a:lnTo>
                    <a:pt x="2404" y="514"/>
                  </a:lnTo>
                  <a:lnTo>
                    <a:pt x="2406" y="516"/>
                  </a:lnTo>
                  <a:lnTo>
                    <a:pt x="2410" y="517"/>
                  </a:lnTo>
                  <a:lnTo>
                    <a:pt x="2410" y="517"/>
                  </a:lnTo>
                  <a:lnTo>
                    <a:pt x="2419" y="516"/>
                  </a:lnTo>
                  <a:lnTo>
                    <a:pt x="2428" y="514"/>
                  </a:lnTo>
                  <a:lnTo>
                    <a:pt x="2437" y="510"/>
                  </a:lnTo>
                  <a:lnTo>
                    <a:pt x="2446" y="505"/>
                  </a:lnTo>
                  <a:lnTo>
                    <a:pt x="2458" y="499"/>
                  </a:lnTo>
                  <a:lnTo>
                    <a:pt x="2462" y="498"/>
                  </a:lnTo>
                  <a:lnTo>
                    <a:pt x="2463" y="499"/>
                  </a:lnTo>
                  <a:lnTo>
                    <a:pt x="2464" y="500"/>
                  </a:lnTo>
                  <a:lnTo>
                    <a:pt x="2464" y="500"/>
                  </a:lnTo>
                  <a:lnTo>
                    <a:pt x="2463" y="505"/>
                  </a:lnTo>
                  <a:lnTo>
                    <a:pt x="2460" y="508"/>
                  </a:lnTo>
                  <a:lnTo>
                    <a:pt x="2457" y="511"/>
                  </a:lnTo>
                  <a:lnTo>
                    <a:pt x="2452" y="514"/>
                  </a:lnTo>
                  <a:lnTo>
                    <a:pt x="2441" y="521"/>
                  </a:lnTo>
                  <a:lnTo>
                    <a:pt x="2436" y="525"/>
                  </a:lnTo>
                  <a:lnTo>
                    <a:pt x="2431" y="528"/>
                  </a:lnTo>
                  <a:lnTo>
                    <a:pt x="2431" y="528"/>
                  </a:lnTo>
                  <a:lnTo>
                    <a:pt x="2363" y="597"/>
                  </a:lnTo>
                  <a:lnTo>
                    <a:pt x="2363" y="597"/>
                  </a:lnTo>
                  <a:lnTo>
                    <a:pt x="2354" y="607"/>
                  </a:lnTo>
                  <a:lnTo>
                    <a:pt x="2347" y="614"/>
                  </a:lnTo>
                  <a:lnTo>
                    <a:pt x="2344" y="623"/>
                  </a:lnTo>
                  <a:lnTo>
                    <a:pt x="2342" y="630"/>
                  </a:lnTo>
                  <a:lnTo>
                    <a:pt x="2342" y="639"/>
                  </a:lnTo>
                  <a:lnTo>
                    <a:pt x="2344" y="650"/>
                  </a:lnTo>
                  <a:lnTo>
                    <a:pt x="2349" y="676"/>
                  </a:lnTo>
                  <a:lnTo>
                    <a:pt x="2349" y="676"/>
                  </a:lnTo>
                  <a:lnTo>
                    <a:pt x="2352" y="691"/>
                  </a:lnTo>
                  <a:lnTo>
                    <a:pt x="2354" y="703"/>
                  </a:lnTo>
                  <a:lnTo>
                    <a:pt x="2355" y="719"/>
                  </a:lnTo>
                  <a:lnTo>
                    <a:pt x="2356" y="722"/>
                  </a:lnTo>
                  <a:lnTo>
                    <a:pt x="2357" y="725"/>
                  </a:lnTo>
                  <a:lnTo>
                    <a:pt x="2361" y="725"/>
                  </a:lnTo>
                  <a:lnTo>
                    <a:pt x="2367" y="724"/>
                  </a:lnTo>
                  <a:lnTo>
                    <a:pt x="2367" y="724"/>
                  </a:lnTo>
                  <a:lnTo>
                    <a:pt x="2374" y="719"/>
                  </a:lnTo>
                  <a:lnTo>
                    <a:pt x="2382" y="711"/>
                  </a:lnTo>
                  <a:lnTo>
                    <a:pt x="2392" y="702"/>
                  </a:lnTo>
                  <a:lnTo>
                    <a:pt x="2400" y="691"/>
                  </a:lnTo>
                  <a:lnTo>
                    <a:pt x="2410" y="677"/>
                  </a:lnTo>
                  <a:lnTo>
                    <a:pt x="2419" y="662"/>
                  </a:lnTo>
                  <a:lnTo>
                    <a:pt x="2425" y="646"/>
                  </a:lnTo>
                  <a:lnTo>
                    <a:pt x="2431" y="632"/>
                  </a:lnTo>
                  <a:lnTo>
                    <a:pt x="2431" y="632"/>
                  </a:lnTo>
                  <a:lnTo>
                    <a:pt x="2436" y="607"/>
                  </a:lnTo>
                  <a:lnTo>
                    <a:pt x="2438" y="589"/>
                  </a:lnTo>
                  <a:lnTo>
                    <a:pt x="2438" y="571"/>
                  </a:lnTo>
                  <a:lnTo>
                    <a:pt x="2438" y="549"/>
                  </a:lnTo>
                  <a:lnTo>
                    <a:pt x="2438" y="549"/>
                  </a:lnTo>
                  <a:lnTo>
                    <a:pt x="2439" y="538"/>
                  </a:lnTo>
                  <a:lnTo>
                    <a:pt x="2441" y="532"/>
                  </a:lnTo>
                  <a:lnTo>
                    <a:pt x="2442" y="531"/>
                  </a:lnTo>
                  <a:lnTo>
                    <a:pt x="2443" y="530"/>
                  </a:lnTo>
                  <a:lnTo>
                    <a:pt x="2447" y="530"/>
                  </a:lnTo>
                  <a:lnTo>
                    <a:pt x="2459" y="535"/>
                  </a:lnTo>
                  <a:lnTo>
                    <a:pt x="2469" y="537"/>
                  </a:lnTo>
                  <a:lnTo>
                    <a:pt x="2480" y="538"/>
                  </a:lnTo>
                  <a:lnTo>
                    <a:pt x="2480" y="538"/>
                  </a:lnTo>
                  <a:lnTo>
                    <a:pt x="2491" y="537"/>
                  </a:lnTo>
                  <a:lnTo>
                    <a:pt x="2500" y="536"/>
                  </a:lnTo>
                  <a:lnTo>
                    <a:pt x="2511" y="531"/>
                  </a:lnTo>
                  <a:lnTo>
                    <a:pt x="2513" y="530"/>
                  </a:lnTo>
                  <a:lnTo>
                    <a:pt x="2516" y="531"/>
                  </a:lnTo>
                  <a:lnTo>
                    <a:pt x="2518" y="533"/>
                  </a:lnTo>
                  <a:lnTo>
                    <a:pt x="2520" y="540"/>
                  </a:lnTo>
                  <a:lnTo>
                    <a:pt x="2520" y="540"/>
                  </a:lnTo>
                  <a:lnTo>
                    <a:pt x="2524" y="544"/>
                  </a:lnTo>
                  <a:lnTo>
                    <a:pt x="2527" y="546"/>
                  </a:lnTo>
                  <a:lnTo>
                    <a:pt x="2528" y="547"/>
                  </a:lnTo>
                  <a:lnTo>
                    <a:pt x="2533" y="546"/>
                  </a:lnTo>
                  <a:lnTo>
                    <a:pt x="2538" y="542"/>
                  </a:lnTo>
                  <a:lnTo>
                    <a:pt x="2554" y="527"/>
                  </a:lnTo>
                  <a:lnTo>
                    <a:pt x="2577" y="503"/>
                  </a:lnTo>
                  <a:lnTo>
                    <a:pt x="2577" y="503"/>
                  </a:lnTo>
                  <a:lnTo>
                    <a:pt x="2584" y="495"/>
                  </a:lnTo>
                  <a:lnTo>
                    <a:pt x="2592" y="490"/>
                  </a:lnTo>
                  <a:lnTo>
                    <a:pt x="2598" y="487"/>
                  </a:lnTo>
                  <a:lnTo>
                    <a:pt x="2604" y="484"/>
                  </a:lnTo>
                  <a:lnTo>
                    <a:pt x="2611" y="483"/>
                  </a:lnTo>
                  <a:lnTo>
                    <a:pt x="2616" y="482"/>
                  </a:lnTo>
                  <a:lnTo>
                    <a:pt x="2628" y="483"/>
                  </a:lnTo>
                  <a:lnTo>
                    <a:pt x="2647" y="486"/>
                  </a:lnTo>
                  <a:lnTo>
                    <a:pt x="2654" y="484"/>
                  </a:lnTo>
                  <a:lnTo>
                    <a:pt x="2657" y="484"/>
                  </a:lnTo>
                  <a:lnTo>
                    <a:pt x="2660" y="482"/>
                  </a:lnTo>
                  <a:lnTo>
                    <a:pt x="2660" y="482"/>
                  </a:lnTo>
                  <a:lnTo>
                    <a:pt x="2662" y="479"/>
                  </a:lnTo>
                  <a:lnTo>
                    <a:pt x="2662" y="477"/>
                  </a:lnTo>
                  <a:lnTo>
                    <a:pt x="2662" y="473"/>
                  </a:lnTo>
                  <a:lnTo>
                    <a:pt x="2659" y="470"/>
                  </a:lnTo>
                  <a:lnTo>
                    <a:pt x="2654" y="462"/>
                  </a:lnTo>
                  <a:lnTo>
                    <a:pt x="2648" y="456"/>
                  </a:lnTo>
                  <a:lnTo>
                    <a:pt x="2636" y="444"/>
                  </a:lnTo>
                  <a:lnTo>
                    <a:pt x="2635" y="440"/>
                  </a:lnTo>
                  <a:lnTo>
                    <a:pt x="2635" y="439"/>
                  </a:lnTo>
                  <a:lnTo>
                    <a:pt x="2636" y="439"/>
                  </a:lnTo>
                  <a:lnTo>
                    <a:pt x="2636" y="439"/>
                  </a:lnTo>
                  <a:lnTo>
                    <a:pt x="2652" y="436"/>
                  </a:lnTo>
                  <a:lnTo>
                    <a:pt x="2675" y="432"/>
                  </a:lnTo>
                  <a:lnTo>
                    <a:pt x="2697" y="427"/>
                  </a:lnTo>
                  <a:lnTo>
                    <a:pt x="2713" y="425"/>
                  </a:lnTo>
                  <a:lnTo>
                    <a:pt x="2713" y="425"/>
                  </a:lnTo>
                  <a:lnTo>
                    <a:pt x="2717" y="425"/>
                  </a:lnTo>
                  <a:lnTo>
                    <a:pt x="2722" y="428"/>
                  </a:lnTo>
                  <a:lnTo>
                    <a:pt x="2729" y="433"/>
                  </a:lnTo>
                  <a:lnTo>
                    <a:pt x="2740" y="440"/>
                  </a:lnTo>
                  <a:lnTo>
                    <a:pt x="2747" y="443"/>
                  </a:lnTo>
                  <a:lnTo>
                    <a:pt x="2756" y="445"/>
                  </a:lnTo>
                  <a:lnTo>
                    <a:pt x="2756" y="445"/>
                  </a:lnTo>
                  <a:lnTo>
                    <a:pt x="2765" y="446"/>
                  </a:lnTo>
                  <a:lnTo>
                    <a:pt x="2773" y="446"/>
                  </a:lnTo>
                  <a:lnTo>
                    <a:pt x="2781" y="445"/>
                  </a:lnTo>
                  <a:lnTo>
                    <a:pt x="2787" y="441"/>
                  </a:lnTo>
                  <a:lnTo>
                    <a:pt x="2792" y="438"/>
                  </a:lnTo>
                  <a:lnTo>
                    <a:pt x="2795" y="434"/>
                  </a:lnTo>
                  <a:lnTo>
                    <a:pt x="2798" y="429"/>
                  </a:lnTo>
                  <a:lnTo>
                    <a:pt x="2799" y="424"/>
                  </a:lnTo>
                  <a:lnTo>
                    <a:pt x="2799" y="424"/>
                  </a:lnTo>
                  <a:lnTo>
                    <a:pt x="2797" y="419"/>
                  </a:lnTo>
                  <a:lnTo>
                    <a:pt x="2793" y="414"/>
                  </a:lnTo>
                  <a:lnTo>
                    <a:pt x="2788" y="409"/>
                  </a:lnTo>
                  <a:lnTo>
                    <a:pt x="2781" y="405"/>
                  </a:lnTo>
                  <a:lnTo>
                    <a:pt x="2762" y="393"/>
                  </a:lnTo>
                  <a:lnTo>
                    <a:pt x="2754" y="386"/>
                  </a:lnTo>
                  <a:lnTo>
                    <a:pt x="2744" y="376"/>
                  </a:lnTo>
                  <a:lnTo>
                    <a:pt x="2744" y="376"/>
                  </a:lnTo>
                  <a:close/>
                  <a:moveTo>
                    <a:pt x="970" y="844"/>
                  </a:moveTo>
                  <a:lnTo>
                    <a:pt x="970" y="844"/>
                  </a:lnTo>
                  <a:lnTo>
                    <a:pt x="964" y="845"/>
                  </a:lnTo>
                  <a:lnTo>
                    <a:pt x="959" y="845"/>
                  </a:lnTo>
                  <a:lnTo>
                    <a:pt x="950" y="843"/>
                  </a:lnTo>
                  <a:lnTo>
                    <a:pt x="945" y="843"/>
                  </a:lnTo>
                  <a:lnTo>
                    <a:pt x="941" y="843"/>
                  </a:lnTo>
                  <a:lnTo>
                    <a:pt x="937" y="845"/>
                  </a:lnTo>
                  <a:lnTo>
                    <a:pt x="934" y="850"/>
                  </a:lnTo>
                  <a:lnTo>
                    <a:pt x="934" y="850"/>
                  </a:lnTo>
                  <a:lnTo>
                    <a:pt x="926" y="861"/>
                  </a:lnTo>
                  <a:lnTo>
                    <a:pt x="924" y="866"/>
                  </a:lnTo>
                  <a:lnTo>
                    <a:pt x="923" y="871"/>
                  </a:lnTo>
                  <a:lnTo>
                    <a:pt x="923" y="876"/>
                  </a:lnTo>
                  <a:lnTo>
                    <a:pt x="925" y="880"/>
                  </a:lnTo>
                  <a:lnTo>
                    <a:pt x="930" y="884"/>
                  </a:lnTo>
                  <a:lnTo>
                    <a:pt x="937" y="888"/>
                  </a:lnTo>
                  <a:lnTo>
                    <a:pt x="937" y="888"/>
                  </a:lnTo>
                  <a:lnTo>
                    <a:pt x="948" y="894"/>
                  </a:lnTo>
                  <a:lnTo>
                    <a:pt x="950" y="895"/>
                  </a:lnTo>
                  <a:lnTo>
                    <a:pt x="951" y="897"/>
                  </a:lnTo>
                  <a:lnTo>
                    <a:pt x="951" y="902"/>
                  </a:lnTo>
                  <a:lnTo>
                    <a:pt x="953" y="905"/>
                  </a:lnTo>
                  <a:lnTo>
                    <a:pt x="958" y="910"/>
                  </a:lnTo>
                  <a:lnTo>
                    <a:pt x="958" y="910"/>
                  </a:lnTo>
                  <a:lnTo>
                    <a:pt x="963" y="916"/>
                  </a:lnTo>
                  <a:lnTo>
                    <a:pt x="967" y="921"/>
                  </a:lnTo>
                  <a:lnTo>
                    <a:pt x="968" y="925"/>
                  </a:lnTo>
                  <a:lnTo>
                    <a:pt x="968" y="929"/>
                  </a:lnTo>
                  <a:lnTo>
                    <a:pt x="967" y="931"/>
                  </a:lnTo>
                  <a:lnTo>
                    <a:pt x="965" y="934"/>
                  </a:lnTo>
                  <a:lnTo>
                    <a:pt x="959" y="936"/>
                  </a:lnTo>
                  <a:lnTo>
                    <a:pt x="959" y="936"/>
                  </a:lnTo>
                  <a:lnTo>
                    <a:pt x="952" y="937"/>
                  </a:lnTo>
                  <a:lnTo>
                    <a:pt x="946" y="937"/>
                  </a:lnTo>
                  <a:lnTo>
                    <a:pt x="943" y="938"/>
                  </a:lnTo>
                  <a:lnTo>
                    <a:pt x="945" y="941"/>
                  </a:lnTo>
                  <a:lnTo>
                    <a:pt x="947" y="945"/>
                  </a:lnTo>
                  <a:lnTo>
                    <a:pt x="952" y="951"/>
                  </a:lnTo>
                  <a:lnTo>
                    <a:pt x="952" y="951"/>
                  </a:lnTo>
                  <a:lnTo>
                    <a:pt x="957" y="957"/>
                  </a:lnTo>
                  <a:lnTo>
                    <a:pt x="962" y="963"/>
                  </a:lnTo>
                  <a:lnTo>
                    <a:pt x="964" y="968"/>
                  </a:lnTo>
                  <a:lnTo>
                    <a:pt x="967" y="973"/>
                  </a:lnTo>
                  <a:lnTo>
                    <a:pt x="968" y="978"/>
                  </a:lnTo>
                  <a:lnTo>
                    <a:pt x="967" y="983"/>
                  </a:lnTo>
                  <a:lnTo>
                    <a:pt x="965" y="988"/>
                  </a:lnTo>
                  <a:lnTo>
                    <a:pt x="964" y="991"/>
                  </a:lnTo>
                  <a:lnTo>
                    <a:pt x="964" y="991"/>
                  </a:lnTo>
                  <a:lnTo>
                    <a:pt x="959" y="999"/>
                  </a:lnTo>
                  <a:lnTo>
                    <a:pt x="958" y="1001"/>
                  </a:lnTo>
                  <a:lnTo>
                    <a:pt x="956" y="1003"/>
                  </a:lnTo>
                  <a:lnTo>
                    <a:pt x="953" y="1005"/>
                  </a:lnTo>
                  <a:lnTo>
                    <a:pt x="948" y="1005"/>
                  </a:lnTo>
                  <a:lnTo>
                    <a:pt x="943" y="1005"/>
                  </a:lnTo>
                  <a:lnTo>
                    <a:pt x="935" y="1002"/>
                  </a:lnTo>
                  <a:lnTo>
                    <a:pt x="935" y="1002"/>
                  </a:lnTo>
                  <a:lnTo>
                    <a:pt x="916" y="997"/>
                  </a:lnTo>
                  <a:lnTo>
                    <a:pt x="908" y="995"/>
                  </a:lnTo>
                  <a:lnTo>
                    <a:pt x="899" y="991"/>
                  </a:lnTo>
                  <a:lnTo>
                    <a:pt x="893" y="986"/>
                  </a:lnTo>
                  <a:lnTo>
                    <a:pt x="889" y="981"/>
                  </a:lnTo>
                  <a:lnTo>
                    <a:pt x="888" y="979"/>
                  </a:lnTo>
                  <a:lnTo>
                    <a:pt x="888" y="975"/>
                  </a:lnTo>
                  <a:lnTo>
                    <a:pt x="889" y="973"/>
                  </a:lnTo>
                  <a:lnTo>
                    <a:pt x="891" y="969"/>
                  </a:lnTo>
                  <a:lnTo>
                    <a:pt x="891" y="969"/>
                  </a:lnTo>
                  <a:lnTo>
                    <a:pt x="897" y="962"/>
                  </a:lnTo>
                  <a:lnTo>
                    <a:pt x="902" y="956"/>
                  </a:lnTo>
                  <a:lnTo>
                    <a:pt x="911" y="945"/>
                  </a:lnTo>
                  <a:lnTo>
                    <a:pt x="914" y="940"/>
                  </a:lnTo>
                  <a:lnTo>
                    <a:pt x="914" y="935"/>
                  </a:lnTo>
                  <a:lnTo>
                    <a:pt x="913" y="930"/>
                  </a:lnTo>
                  <a:lnTo>
                    <a:pt x="909" y="925"/>
                  </a:lnTo>
                  <a:lnTo>
                    <a:pt x="909" y="925"/>
                  </a:lnTo>
                  <a:lnTo>
                    <a:pt x="897" y="913"/>
                  </a:lnTo>
                  <a:lnTo>
                    <a:pt x="887" y="900"/>
                  </a:lnTo>
                  <a:lnTo>
                    <a:pt x="883" y="893"/>
                  </a:lnTo>
                  <a:lnTo>
                    <a:pt x="880" y="887"/>
                  </a:lnTo>
                  <a:lnTo>
                    <a:pt x="877" y="880"/>
                  </a:lnTo>
                  <a:lnTo>
                    <a:pt x="875" y="871"/>
                  </a:lnTo>
                  <a:lnTo>
                    <a:pt x="875" y="871"/>
                  </a:lnTo>
                  <a:lnTo>
                    <a:pt x="873" y="864"/>
                  </a:lnTo>
                  <a:lnTo>
                    <a:pt x="872" y="856"/>
                  </a:lnTo>
                  <a:lnTo>
                    <a:pt x="870" y="850"/>
                  </a:lnTo>
                  <a:lnTo>
                    <a:pt x="869" y="843"/>
                  </a:lnTo>
                  <a:lnTo>
                    <a:pt x="870" y="837"/>
                  </a:lnTo>
                  <a:lnTo>
                    <a:pt x="873" y="830"/>
                  </a:lnTo>
                  <a:lnTo>
                    <a:pt x="880" y="824"/>
                  </a:lnTo>
                  <a:lnTo>
                    <a:pt x="889" y="818"/>
                  </a:lnTo>
                  <a:lnTo>
                    <a:pt x="889" y="818"/>
                  </a:lnTo>
                  <a:lnTo>
                    <a:pt x="910" y="807"/>
                  </a:lnTo>
                  <a:lnTo>
                    <a:pt x="920" y="803"/>
                  </a:lnTo>
                  <a:lnTo>
                    <a:pt x="927" y="801"/>
                  </a:lnTo>
                  <a:lnTo>
                    <a:pt x="935" y="800"/>
                  </a:lnTo>
                  <a:lnTo>
                    <a:pt x="942" y="802"/>
                  </a:lnTo>
                  <a:lnTo>
                    <a:pt x="948" y="806"/>
                  </a:lnTo>
                  <a:lnTo>
                    <a:pt x="953" y="812"/>
                  </a:lnTo>
                  <a:lnTo>
                    <a:pt x="953" y="812"/>
                  </a:lnTo>
                  <a:lnTo>
                    <a:pt x="963" y="823"/>
                  </a:lnTo>
                  <a:lnTo>
                    <a:pt x="972" y="832"/>
                  </a:lnTo>
                  <a:lnTo>
                    <a:pt x="974" y="835"/>
                  </a:lnTo>
                  <a:lnTo>
                    <a:pt x="975" y="839"/>
                  </a:lnTo>
                  <a:lnTo>
                    <a:pt x="974" y="841"/>
                  </a:lnTo>
                  <a:lnTo>
                    <a:pt x="970" y="844"/>
                  </a:lnTo>
                  <a:lnTo>
                    <a:pt x="970" y="844"/>
                  </a:lnTo>
                  <a:close/>
                </a:path>
              </a:pathLst>
            </a:custGeom>
            <a:solidFill>
              <a:schemeClr val="bg1"/>
            </a:solidFill>
            <a:ln>
              <a:noFill/>
            </a:ln>
          </p:spPr>
          <p:txBody>
            <a:bodyPr/>
            <a:lstStyle/>
            <a:p>
              <a:pPr fontAlgn="auto">
                <a:spcBef>
                  <a:spcPts val="0"/>
                </a:spcBef>
                <a:spcAft>
                  <a:spcPts val="0"/>
                </a:spcAft>
                <a:defRPr/>
              </a:pPr>
              <a:endParaRPr lang="en-US">
                <a:latin typeface="+mn-lt"/>
                <a:cs typeface="+mn-cs"/>
              </a:endParaRPr>
            </a:p>
          </p:txBody>
        </p:sp>
        <p:sp>
          <p:nvSpPr>
            <p:cNvPr id="19" name="Freeform 19">
              <a:extLst>
                <a:ext uri="{FF2B5EF4-FFF2-40B4-BE49-F238E27FC236}">
                  <a16:creationId xmlns:a16="http://schemas.microsoft.com/office/drawing/2014/main" id="{613AA2E3-5BBA-4AB4-BB78-8AFA8FD09F9B}"/>
                </a:ext>
              </a:extLst>
            </p:cNvPr>
            <p:cNvSpPr>
              <a:spLocks/>
            </p:cNvSpPr>
            <p:nvPr/>
          </p:nvSpPr>
          <p:spPr bwMode="auto">
            <a:xfrm>
              <a:off x="6065838" y="3905250"/>
              <a:ext cx="63500" cy="93662"/>
            </a:xfrm>
            <a:custGeom>
              <a:avLst/>
              <a:gdLst>
                <a:gd name="T0" fmla="*/ 15 w 40"/>
                <a:gd name="T1" fmla="*/ 0 h 59"/>
                <a:gd name="T2" fmla="*/ 15 w 40"/>
                <a:gd name="T3" fmla="*/ 0 h 59"/>
                <a:gd name="T4" fmla="*/ 10 w 40"/>
                <a:gd name="T5" fmla="*/ 6 h 59"/>
                <a:gd name="T6" fmla="*/ 6 w 40"/>
                <a:gd name="T7" fmla="*/ 12 h 59"/>
                <a:gd name="T8" fmla="*/ 3 w 40"/>
                <a:gd name="T9" fmla="*/ 20 h 59"/>
                <a:gd name="T10" fmla="*/ 0 w 40"/>
                <a:gd name="T11" fmla="*/ 28 h 59"/>
                <a:gd name="T12" fmla="*/ 0 w 40"/>
                <a:gd name="T13" fmla="*/ 37 h 59"/>
                <a:gd name="T14" fmla="*/ 0 w 40"/>
                <a:gd name="T15" fmla="*/ 44 h 59"/>
                <a:gd name="T16" fmla="*/ 3 w 40"/>
                <a:gd name="T17" fmla="*/ 47 h 59"/>
                <a:gd name="T18" fmla="*/ 4 w 40"/>
                <a:gd name="T19" fmla="*/ 50 h 59"/>
                <a:gd name="T20" fmla="*/ 8 w 40"/>
                <a:gd name="T21" fmla="*/ 53 h 59"/>
                <a:gd name="T22" fmla="*/ 11 w 40"/>
                <a:gd name="T23" fmla="*/ 55 h 59"/>
                <a:gd name="T24" fmla="*/ 11 w 40"/>
                <a:gd name="T25" fmla="*/ 55 h 59"/>
                <a:gd name="T26" fmla="*/ 19 w 40"/>
                <a:gd name="T27" fmla="*/ 58 h 59"/>
                <a:gd name="T28" fmla="*/ 25 w 40"/>
                <a:gd name="T29" fmla="*/ 59 h 59"/>
                <a:gd name="T30" fmla="*/ 30 w 40"/>
                <a:gd name="T31" fmla="*/ 59 h 59"/>
                <a:gd name="T32" fmla="*/ 35 w 40"/>
                <a:gd name="T33" fmla="*/ 58 h 59"/>
                <a:gd name="T34" fmla="*/ 37 w 40"/>
                <a:gd name="T35" fmla="*/ 55 h 59"/>
                <a:gd name="T36" fmla="*/ 40 w 40"/>
                <a:gd name="T37" fmla="*/ 53 h 59"/>
                <a:gd name="T38" fmla="*/ 40 w 40"/>
                <a:gd name="T39" fmla="*/ 49 h 59"/>
                <a:gd name="T40" fmla="*/ 38 w 40"/>
                <a:gd name="T41" fmla="*/ 44 h 59"/>
                <a:gd name="T42" fmla="*/ 38 w 40"/>
                <a:gd name="T43" fmla="*/ 44 h 59"/>
                <a:gd name="T44" fmla="*/ 25 w 40"/>
                <a:gd name="T45" fmla="*/ 18 h 59"/>
                <a:gd name="T46" fmla="*/ 15 w 40"/>
                <a:gd name="T47" fmla="*/ 0 h 59"/>
                <a:gd name="T48" fmla="*/ 15 w 40"/>
                <a:gd name="T49" fmla="*/ 0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0" h="59">
                  <a:moveTo>
                    <a:pt x="15" y="0"/>
                  </a:moveTo>
                  <a:lnTo>
                    <a:pt x="15" y="0"/>
                  </a:lnTo>
                  <a:lnTo>
                    <a:pt x="10" y="6"/>
                  </a:lnTo>
                  <a:lnTo>
                    <a:pt x="6" y="12"/>
                  </a:lnTo>
                  <a:lnTo>
                    <a:pt x="3" y="20"/>
                  </a:lnTo>
                  <a:lnTo>
                    <a:pt x="0" y="28"/>
                  </a:lnTo>
                  <a:lnTo>
                    <a:pt x="0" y="37"/>
                  </a:lnTo>
                  <a:lnTo>
                    <a:pt x="0" y="44"/>
                  </a:lnTo>
                  <a:lnTo>
                    <a:pt x="3" y="47"/>
                  </a:lnTo>
                  <a:lnTo>
                    <a:pt x="4" y="50"/>
                  </a:lnTo>
                  <a:lnTo>
                    <a:pt x="8" y="53"/>
                  </a:lnTo>
                  <a:lnTo>
                    <a:pt x="11" y="55"/>
                  </a:lnTo>
                  <a:lnTo>
                    <a:pt x="11" y="55"/>
                  </a:lnTo>
                  <a:lnTo>
                    <a:pt x="19" y="58"/>
                  </a:lnTo>
                  <a:lnTo>
                    <a:pt x="25" y="59"/>
                  </a:lnTo>
                  <a:lnTo>
                    <a:pt x="30" y="59"/>
                  </a:lnTo>
                  <a:lnTo>
                    <a:pt x="35" y="58"/>
                  </a:lnTo>
                  <a:lnTo>
                    <a:pt x="37" y="55"/>
                  </a:lnTo>
                  <a:lnTo>
                    <a:pt x="40" y="53"/>
                  </a:lnTo>
                  <a:lnTo>
                    <a:pt x="40" y="49"/>
                  </a:lnTo>
                  <a:lnTo>
                    <a:pt x="38" y="44"/>
                  </a:lnTo>
                  <a:lnTo>
                    <a:pt x="38" y="44"/>
                  </a:lnTo>
                  <a:lnTo>
                    <a:pt x="25" y="18"/>
                  </a:lnTo>
                  <a:lnTo>
                    <a:pt x="15" y="0"/>
                  </a:lnTo>
                  <a:lnTo>
                    <a:pt x="15" y="0"/>
                  </a:lnTo>
                  <a:close/>
                </a:path>
              </a:pathLst>
            </a:custGeom>
            <a:solidFill>
              <a:schemeClr val="bg1"/>
            </a:solidFill>
            <a:ln>
              <a:noFill/>
            </a:ln>
          </p:spPr>
          <p:txBody>
            <a:bodyPr/>
            <a:lstStyle/>
            <a:p>
              <a:pPr fontAlgn="auto">
                <a:spcBef>
                  <a:spcPts val="0"/>
                </a:spcBef>
                <a:spcAft>
                  <a:spcPts val="0"/>
                </a:spcAft>
                <a:defRPr/>
              </a:pPr>
              <a:endParaRPr lang="en-US">
                <a:latin typeface="+mn-lt"/>
                <a:cs typeface="+mn-cs"/>
              </a:endParaRPr>
            </a:p>
          </p:txBody>
        </p:sp>
        <p:sp>
          <p:nvSpPr>
            <p:cNvPr id="20" name="Freeform 20">
              <a:extLst>
                <a:ext uri="{FF2B5EF4-FFF2-40B4-BE49-F238E27FC236}">
                  <a16:creationId xmlns:a16="http://schemas.microsoft.com/office/drawing/2014/main" id="{22E817BA-76BA-4819-A90E-E74D998C083A}"/>
                </a:ext>
              </a:extLst>
            </p:cNvPr>
            <p:cNvSpPr>
              <a:spLocks/>
            </p:cNvSpPr>
            <p:nvPr/>
          </p:nvSpPr>
          <p:spPr bwMode="auto">
            <a:xfrm>
              <a:off x="6940550" y="3667125"/>
              <a:ext cx="55562" cy="123825"/>
            </a:xfrm>
            <a:custGeom>
              <a:avLst/>
              <a:gdLst>
                <a:gd name="T0" fmla="*/ 13 w 35"/>
                <a:gd name="T1" fmla="*/ 6 h 78"/>
                <a:gd name="T2" fmla="*/ 13 w 35"/>
                <a:gd name="T3" fmla="*/ 6 h 78"/>
                <a:gd name="T4" fmla="*/ 8 w 35"/>
                <a:gd name="T5" fmla="*/ 19 h 78"/>
                <a:gd name="T6" fmla="*/ 4 w 35"/>
                <a:gd name="T7" fmla="*/ 31 h 78"/>
                <a:gd name="T8" fmla="*/ 2 w 35"/>
                <a:gd name="T9" fmla="*/ 43 h 78"/>
                <a:gd name="T10" fmla="*/ 0 w 35"/>
                <a:gd name="T11" fmla="*/ 54 h 78"/>
                <a:gd name="T12" fmla="*/ 0 w 35"/>
                <a:gd name="T13" fmla="*/ 64 h 78"/>
                <a:gd name="T14" fmla="*/ 3 w 35"/>
                <a:gd name="T15" fmla="*/ 71 h 78"/>
                <a:gd name="T16" fmla="*/ 4 w 35"/>
                <a:gd name="T17" fmla="*/ 74 h 78"/>
                <a:gd name="T18" fmla="*/ 7 w 35"/>
                <a:gd name="T19" fmla="*/ 76 h 78"/>
                <a:gd name="T20" fmla="*/ 9 w 35"/>
                <a:gd name="T21" fmla="*/ 78 h 78"/>
                <a:gd name="T22" fmla="*/ 13 w 35"/>
                <a:gd name="T23" fmla="*/ 78 h 78"/>
                <a:gd name="T24" fmla="*/ 13 w 35"/>
                <a:gd name="T25" fmla="*/ 78 h 78"/>
                <a:gd name="T26" fmla="*/ 19 w 35"/>
                <a:gd name="T27" fmla="*/ 78 h 78"/>
                <a:gd name="T28" fmla="*/ 21 w 35"/>
                <a:gd name="T29" fmla="*/ 75 h 78"/>
                <a:gd name="T30" fmla="*/ 22 w 35"/>
                <a:gd name="T31" fmla="*/ 70 h 78"/>
                <a:gd name="T32" fmla="*/ 22 w 35"/>
                <a:gd name="T33" fmla="*/ 67 h 78"/>
                <a:gd name="T34" fmla="*/ 22 w 35"/>
                <a:gd name="T35" fmla="*/ 60 h 78"/>
                <a:gd name="T36" fmla="*/ 22 w 35"/>
                <a:gd name="T37" fmla="*/ 54 h 78"/>
                <a:gd name="T38" fmla="*/ 25 w 35"/>
                <a:gd name="T39" fmla="*/ 48 h 78"/>
                <a:gd name="T40" fmla="*/ 30 w 35"/>
                <a:gd name="T41" fmla="*/ 42 h 78"/>
                <a:gd name="T42" fmla="*/ 30 w 35"/>
                <a:gd name="T43" fmla="*/ 42 h 78"/>
                <a:gd name="T44" fmla="*/ 32 w 35"/>
                <a:gd name="T45" fmla="*/ 40 h 78"/>
                <a:gd name="T46" fmla="*/ 34 w 35"/>
                <a:gd name="T47" fmla="*/ 36 h 78"/>
                <a:gd name="T48" fmla="*/ 35 w 35"/>
                <a:gd name="T49" fmla="*/ 27 h 78"/>
                <a:gd name="T50" fmla="*/ 34 w 35"/>
                <a:gd name="T51" fmla="*/ 19 h 78"/>
                <a:gd name="T52" fmla="*/ 31 w 35"/>
                <a:gd name="T53" fmla="*/ 10 h 78"/>
                <a:gd name="T54" fmla="*/ 26 w 35"/>
                <a:gd name="T55" fmla="*/ 4 h 78"/>
                <a:gd name="T56" fmla="*/ 24 w 35"/>
                <a:gd name="T57" fmla="*/ 3 h 78"/>
                <a:gd name="T58" fmla="*/ 21 w 35"/>
                <a:gd name="T59" fmla="*/ 2 h 78"/>
                <a:gd name="T60" fmla="*/ 19 w 35"/>
                <a:gd name="T61" fmla="*/ 0 h 78"/>
                <a:gd name="T62" fmla="*/ 18 w 35"/>
                <a:gd name="T63" fmla="*/ 2 h 78"/>
                <a:gd name="T64" fmla="*/ 15 w 35"/>
                <a:gd name="T65" fmla="*/ 4 h 78"/>
                <a:gd name="T66" fmla="*/ 13 w 35"/>
                <a:gd name="T67" fmla="*/ 6 h 78"/>
                <a:gd name="T68" fmla="*/ 13 w 35"/>
                <a:gd name="T69" fmla="*/ 6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5" h="78">
                  <a:moveTo>
                    <a:pt x="13" y="6"/>
                  </a:moveTo>
                  <a:lnTo>
                    <a:pt x="13" y="6"/>
                  </a:lnTo>
                  <a:lnTo>
                    <a:pt x="8" y="19"/>
                  </a:lnTo>
                  <a:lnTo>
                    <a:pt x="4" y="31"/>
                  </a:lnTo>
                  <a:lnTo>
                    <a:pt x="2" y="43"/>
                  </a:lnTo>
                  <a:lnTo>
                    <a:pt x="0" y="54"/>
                  </a:lnTo>
                  <a:lnTo>
                    <a:pt x="0" y="64"/>
                  </a:lnTo>
                  <a:lnTo>
                    <a:pt x="3" y="71"/>
                  </a:lnTo>
                  <a:lnTo>
                    <a:pt x="4" y="74"/>
                  </a:lnTo>
                  <a:lnTo>
                    <a:pt x="7" y="76"/>
                  </a:lnTo>
                  <a:lnTo>
                    <a:pt x="9" y="78"/>
                  </a:lnTo>
                  <a:lnTo>
                    <a:pt x="13" y="78"/>
                  </a:lnTo>
                  <a:lnTo>
                    <a:pt x="13" y="78"/>
                  </a:lnTo>
                  <a:lnTo>
                    <a:pt x="19" y="78"/>
                  </a:lnTo>
                  <a:lnTo>
                    <a:pt x="21" y="75"/>
                  </a:lnTo>
                  <a:lnTo>
                    <a:pt x="22" y="70"/>
                  </a:lnTo>
                  <a:lnTo>
                    <a:pt x="22" y="67"/>
                  </a:lnTo>
                  <a:lnTo>
                    <a:pt x="22" y="60"/>
                  </a:lnTo>
                  <a:lnTo>
                    <a:pt x="22" y="54"/>
                  </a:lnTo>
                  <a:lnTo>
                    <a:pt x="25" y="48"/>
                  </a:lnTo>
                  <a:lnTo>
                    <a:pt x="30" y="42"/>
                  </a:lnTo>
                  <a:lnTo>
                    <a:pt x="30" y="42"/>
                  </a:lnTo>
                  <a:lnTo>
                    <a:pt x="32" y="40"/>
                  </a:lnTo>
                  <a:lnTo>
                    <a:pt x="34" y="36"/>
                  </a:lnTo>
                  <a:lnTo>
                    <a:pt x="35" y="27"/>
                  </a:lnTo>
                  <a:lnTo>
                    <a:pt x="34" y="19"/>
                  </a:lnTo>
                  <a:lnTo>
                    <a:pt x="31" y="10"/>
                  </a:lnTo>
                  <a:lnTo>
                    <a:pt x="26" y="4"/>
                  </a:lnTo>
                  <a:lnTo>
                    <a:pt x="24" y="3"/>
                  </a:lnTo>
                  <a:lnTo>
                    <a:pt x="21" y="2"/>
                  </a:lnTo>
                  <a:lnTo>
                    <a:pt x="19" y="0"/>
                  </a:lnTo>
                  <a:lnTo>
                    <a:pt x="18" y="2"/>
                  </a:lnTo>
                  <a:lnTo>
                    <a:pt x="15" y="4"/>
                  </a:lnTo>
                  <a:lnTo>
                    <a:pt x="13" y="6"/>
                  </a:lnTo>
                  <a:lnTo>
                    <a:pt x="13" y="6"/>
                  </a:lnTo>
                  <a:close/>
                </a:path>
              </a:pathLst>
            </a:custGeom>
            <a:solidFill>
              <a:schemeClr val="bg1"/>
            </a:solidFill>
            <a:ln>
              <a:noFill/>
            </a:ln>
          </p:spPr>
          <p:txBody>
            <a:bodyPr/>
            <a:lstStyle/>
            <a:p>
              <a:pPr fontAlgn="auto">
                <a:spcBef>
                  <a:spcPts val="0"/>
                </a:spcBef>
                <a:spcAft>
                  <a:spcPts val="0"/>
                </a:spcAft>
                <a:defRPr/>
              </a:pPr>
              <a:endParaRPr lang="en-US">
                <a:latin typeface="+mn-lt"/>
                <a:cs typeface="+mn-cs"/>
              </a:endParaRPr>
            </a:p>
          </p:txBody>
        </p:sp>
        <p:sp>
          <p:nvSpPr>
            <p:cNvPr id="21" name="Freeform 21">
              <a:extLst>
                <a:ext uri="{FF2B5EF4-FFF2-40B4-BE49-F238E27FC236}">
                  <a16:creationId xmlns:a16="http://schemas.microsoft.com/office/drawing/2014/main" id="{A7C020D7-4516-4728-A8DE-A32EA09E8CC7}"/>
                </a:ext>
              </a:extLst>
            </p:cNvPr>
            <p:cNvSpPr>
              <a:spLocks/>
            </p:cNvSpPr>
            <p:nvPr/>
          </p:nvSpPr>
          <p:spPr bwMode="auto">
            <a:xfrm>
              <a:off x="6680200" y="3629025"/>
              <a:ext cx="60325" cy="53975"/>
            </a:xfrm>
            <a:custGeom>
              <a:avLst/>
              <a:gdLst>
                <a:gd name="T0" fmla="*/ 20 w 38"/>
                <a:gd name="T1" fmla="*/ 2 h 34"/>
                <a:gd name="T2" fmla="*/ 20 w 38"/>
                <a:gd name="T3" fmla="*/ 2 h 34"/>
                <a:gd name="T4" fmla="*/ 11 w 38"/>
                <a:gd name="T5" fmla="*/ 7 h 34"/>
                <a:gd name="T6" fmla="*/ 6 w 38"/>
                <a:gd name="T7" fmla="*/ 13 h 34"/>
                <a:gd name="T8" fmla="*/ 1 w 38"/>
                <a:gd name="T9" fmla="*/ 18 h 34"/>
                <a:gd name="T10" fmla="*/ 0 w 38"/>
                <a:gd name="T11" fmla="*/ 23 h 34"/>
                <a:gd name="T12" fmla="*/ 0 w 38"/>
                <a:gd name="T13" fmla="*/ 27 h 34"/>
                <a:gd name="T14" fmla="*/ 2 w 38"/>
                <a:gd name="T15" fmla="*/ 30 h 34"/>
                <a:gd name="T16" fmla="*/ 5 w 38"/>
                <a:gd name="T17" fmla="*/ 33 h 34"/>
                <a:gd name="T18" fmla="*/ 10 w 38"/>
                <a:gd name="T19" fmla="*/ 34 h 34"/>
                <a:gd name="T20" fmla="*/ 10 w 38"/>
                <a:gd name="T21" fmla="*/ 34 h 34"/>
                <a:gd name="T22" fmla="*/ 15 w 38"/>
                <a:gd name="T23" fmla="*/ 33 h 34"/>
                <a:gd name="T24" fmla="*/ 20 w 38"/>
                <a:gd name="T25" fmla="*/ 32 h 34"/>
                <a:gd name="T26" fmla="*/ 22 w 38"/>
                <a:gd name="T27" fmla="*/ 29 h 34"/>
                <a:gd name="T28" fmla="*/ 24 w 38"/>
                <a:gd name="T29" fmla="*/ 27 h 34"/>
                <a:gd name="T30" fmla="*/ 29 w 38"/>
                <a:gd name="T31" fmla="*/ 21 h 34"/>
                <a:gd name="T32" fmla="*/ 36 w 38"/>
                <a:gd name="T33" fmla="*/ 13 h 34"/>
                <a:gd name="T34" fmla="*/ 36 w 38"/>
                <a:gd name="T35" fmla="*/ 13 h 34"/>
                <a:gd name="T36" fmla="*/ 38 w 38"/>
                <a:gd name="T37" fmla="*/ 11 h 34"/>
                <a:gd name="T38" fmla="*/ 38 w 38"/>
                <a:gd name="T39" fmla="*/ 7 h 34"/>
                <a:gd name="T40" fmla="*/ 38 w 38"/>
                <a:gd name="T41" fmla="*/ 5 h 34"/>
                <a:gd name="T42" fmla="*/ 36 w 38"/>
                <a:gd name="T43" fmla="*/ 2 h 34"/>
                <a:gd name="T44" fmla="*/ 33 w 38"/>
                <a:gd name="T45" fmla="*/ 1 h 34"/>
                <a:gd name="T46" fmla="*/ 28 w 38"/>
                <a:gd name="T47" fmla="*/ 0 h 34"/>
                <a:gd name="T48" fmla="*/ 24 w 38"/>
                <a:gd name="T49" fmla="*/ 1 h 34"/>
                <a:gd name="T50" fmla="*/ 20 w 38"/>
                <a:gd name="T51" fmla="*/ 2 h 34"/>
                <a:gd name="T52" fmla="*/ 20 w 38"/>
                <a:gd name="T53" fmla="*/ 2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8" h="34">
                  <a:moveTo>
                    <a:pt x="20" y="2"/>
                  </a:moveTo>
                  <a:lnTo>
                    <a:pt x="20" y="2"/>
                  </a:lnTo>
                  <a:lnTo>
                    <a:pt x="11" y="7"/>
                  </a:lnTo>
                  <a:lnTo>
                    <a:pt x="6" y="13"/>
                  </a:lnTo>
                  <a:lnTo>
                    <a:pt x="1" y="18"/>
                  </a:lnTo>
                  <a:lnTo>
                    <a:pt x="0" y="23"/>
                  </a:lnTo>
                  <a:lnTo>
                    <a:pt x="0" y="27"/>
                  </a:lnTo>
                  <a:lnTo>
                    <a:pt x="2" y="30"/>
                  </a:lnTo>
                  <a:lnTo>
                    <a:pt x="5" y="33"/>
                  </a:lnTo>
                  <a:lnTo>
                    <a:pt x="10" y="34"/>
                  </a:lnTo>
                  <a:lnTo>
                    <a:pt x="10" y="34"/>
                  </a:lnTo>
                  <a:lnTo>
                    <a:pt x="15" y="33"/>
                  </a:lnTo>
                  <a:lnTo>
                    <a:pt x="20" y="32"/>
                  </a:lnTo>
                  <a:lnTo>
                    <a:pt x="22" y="29"/>
                  </a:lnTo>
                  <a:lnTo>
                    <a:pt x="24" y="27"/>
                  </a:lnTo>
                  <a:lnTo>
                    <a:pt x="29" y="21"/>
                  </a:lnTo>
                  <a:lnTo>
                    <a:pt x="36" y="13"/>
                  </a:lnTo>
                  <a:lnTo>
                    <a:pt x="36" y="13"/>
                  </a:lnTo>
                  <a:lnTo>
                    <a:pt x="38" y="11"/>
                  </a:lnTo>
                  <a:lnTo>
                    <a:pt x="38" y="7"/>
                  </a:lnTo>
                  <a:lnTo>
                    <a:pt x="38" y="5"/>
                  </a:lnTo>
                  <a:lnTo>
                    <a:pt x="36" y="2"/>
                  </a:lnTo>
                  <a:lnTo>
                    <a:pt x="33" y="1"/>
                  </a:lnTo>
                  <a:lnTo>
                    <a:pt x="28" y="0"/>
                  </a:lnTo>
                  <a:lnTo>
                    <a:pt x="24" y="1"/>
                  </a:lnTo>
                  <a:lnTo>
                    <a:pt x="20" y="2"/>
                  </a:lnTo>
                  <a:lnTo>
                    <a:pt x="20" y="2"/>
                  </a:lnTo>
                  <a:close/>
                </a:path>
              </a:pathLst>
            </a:custGeom>
            <a:solidFill>
              <a:schemeClr val="bg1"/>
            </a:solidFill>
            <a:ln>
              <a:noFill/>
            </a:ln>
          </p:spPr>
          <p:txBody>
            <a:bodyPr/>
            <a:lstStyle/>
            <a:p>
              <a:pPr fontAlgn="auto">
                <a:spcBef>
                  <a:spcPts val="0"/>
                </a:spcBef>
                <a:spcAft>
                  <a:spcPts val="0"/>
                </a:spcAft>
                <a:defRPr/>
              </a:pPr>
              <a:endParaRPr lang="en-US">
                <a:latin typeface="+mn-lt"/>
                <a:cs typeface="+mn-cs"/>
              </a:endParaRPr>
            </a:p>
          </p:txBody>
        </p:sp>
        <p:sp>
          <p:nvSpPr>
            <p:cNvPr id="22" name="Freeform 22">
              <a:extLst>
                <a:ext uri="{FF2B5EF4-FFF2-40B4-BE49-F238E27FC236}">
                  <a16:creationId xmlns:a16="http://schemas.microsoft.com/office/drawing/2014/main" id="{B56E4FA3-968F-4F02-99CD-27F20E674115}"/>
                </a:ext>
              </a:extLst>
            </p:cNvPr>
            <p:cNvSpPr>
              <a:spLocks/>
            </p:cNvSpPr>
            <p:nvPr/>
          </p:nvSpPr>
          <p:spPr bwMode="auto">
            <a:xfrm>
              <a:off x="6945313" y="3470275"/>
              <a:ext cx="53975" cy="95250"/>
            </a:xfrm>
            <a:custGeom>
              <a:avLst/>
              <a:gdLst>
                <a:gd name="T0" fmla="*/ 24 w 34"/>
                <a:gd name="T1" fmla="*/ 8 h 60"/>
                <a:gd name="T2" fmla="*/ 24 w 34"/>
                <a:gd name="T3" fmla="*/ 8 h 60"/>
                <a:gd name="T4" fmla="*/ 6 w 34"/>
                <a:gd name="T5" fmla="*/ 32 h 60"/>
                <a:gd name="T6" fmla="*/ 1 w 34"/>
                <a:gd name="T7" fmla="*/ 42 h 60"/>
                <a:gd name="T8" fmla="*/ 0 w 34"/>
                <a:gd name="T9" fmla="*/ 47 h 60"/>
                <a:gd name="T10" fmla="*/ 0 w 34"/>
                <a:gd name="T11" fmla="*/ 52 h 60"/>
                <a:gd name="T12" fmla="*/ 0 w 34"/>
                <a:gd name="T13" fmla="*/ 52 h 60"/>
                <a:gd name="T14" fmla="*/ 0 w 34"/>
                <a:gd name="T15" fmla="*/ 56 h 60"/>
                <a:gd name="T16" fmla="*/ 1 w 34"/>
                <a:gd name="T17" fmla="*/ 58 h 60"/>
                <a:gd name="T18" fmla="*/ 4 w 34"/>
                <a:gd name="T19" fmla="*/ 60 h 60"/>
                <a:gd name="T20" fmla="*/ 6 w 34"/>
                <a:gd name="T21" fmla="*/ 60 h 60"/>
                <a:gd name="T22" fmla="*/ 10 w 34"/>
                <a:gd name="T23" fmla="*/ 59 h 60"/>
                <a:gd name="T24" fmla="*/ 12 w 34"/>
                <a:gd name="T25" fmla="*/ 58 h 60"/>
                <a:gd name="T26" fmla="*/ 16 w 34"/>
                <a:gd name="T27" fmla="*/ 54 h 60"/>
                <a:gd name="T28" fmla="*/ 18 w 34"/>
                <a:gd name="T29" fmla="*/ 49 h 60"/>
                <a:gd name="T30" fmla="*/ 18 w 34"/>
                <a:gd name="T31" fmla="*/ 49 h 60"/>
                <a:gd name="T32" fmla="*/ 21 w 34"/>
                <a:gd name="T33" fmla="*/ 46 h 60"/>
                <a:gd name="T34" fmla="*/ 22 w 34"/>
                <a:gd name="T35" fmla="*/ 41 h 60"/>
                <a:gd name="T36" fmla="*/ 23 w 34"/>
                <a:gd name="T37" fmla="*/ 35 h 60"/>
                <a:gd name="T38" fmla="*/ 23 w 34"/>
                <a:gd name="T39" fmla="*/ 30 h 60"/>
                <a:gd name="T40" fmla="*/ 24 w 34"/>
                <a:gd name="T41" fmla="*/ 27 h 60"/>
                <a:gd name="T42" fmla="*/ 27 w 34"/>
                <a:gd name="T43" fmla="*/ 25 h 60"/>
                <a:gd name="T44" fmla="*/ 27 w 34"/>
                <a:gd name="T45" fmla="*/ 25 h 60"/>
                <a:gd name="T46" fmla="*/ 29 w 34"/>
                <a:gd name="T47" fmla="*/ 21 h 60"/>
                <a:gd name="T48" fmla="*/ 32 w 34"/>
                <a:gd name="T49" fmla="*/ 15 h 60"/>
                <a:gd name="T50" fmla="*/ 33 w 34"/>
                <a:gd name="T51" fmla="*/ 10 h 60"/>
                <a:gd name="T52" fmla="*/ 34 w 34"/>
                <a:gd name="T53" fmla="*/ 5 h 60"/>
                <a:gd name="T54" fmla="*/ 33 w 34"/>
                <a:gd name="T55" fmla="*/ 2 h 60"/>
                <a:gd name="T56" fmla="*/ 33 w 34"/>
                <a:gd name="T57" fmla="*/ 0 h 60"/>
                <a:gd name="T58" fmla="*/ 32 w 34"/>
                <a:gd name="T59" fmla="*/ 0 h 60"/>
                <a:gd name="T60" fmla="*/ 29 w 34"/>
                <a:gd name="T61" fmla="*/ 2 h 60"/>
                <a:gd name="T62" fmla="*/ 24 w 34"/>
                <a:gd name="T63" fmla="*/ 8 h 60"/>
                <a:gd name="T64" fmla="*/ 24 w 34"/>
                <a:gd name="T65" fmla="*/ 8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4" h="60">
                  <a:moveTo>
                    <a:pt x="24" y="8"/>
                  </a:moveTo>
                  <a:lnTo>
                    <a:pt x="24" y="8"/>
                  </a:lnTo>
                  <a:lnTo>
                    <a:pt x="6" y="32"/>
                  </a:lnTo>
                  <a:lnTo>
                    <a:pt x="1" y="42"/>
                  </a:lnTo>
                  <a:lnTo>
                    <a:pt x="0" y="47"/>
                  </a:lnTo>
                  <a:lnTo>
                    <a:pt x="0" y="52"/>
                  </a:lnTo>
                  <a:lnTo>
                    <a:pt x="0" y="52"/>
                  </a:lnTo>
                  <a:lnTo>
                    <a:pt x="0" y="56"/>
                  </a:lnTo>
                  <a:lnTo>
                    <a:pt x="1" y="58"/>
                  </a:lnTo>
                  <a:lnTo>
                    <a:pt x="4" y="60"/>
                  </a:lnTo>
                  <a:lnTo>
                    <a:pt x="6" y="60"/>
                  </a:lnTo>
                  <a:lnTo>
                    <a:pt x="10" y="59"/>
                  </a:lnTo>
                  <a:lnTo>
                    <a:pt x="12" y="58"/>
                  </a:lnTo>
                  <a:lnTo>
                    <a:pt x="16" y="54"/>
                  </a:lnTo>
                  <a:lnTo>
                    <a:pt x="18" y="49"/>
                  </a:lnTo>
                  <a:lnTo>
                    <a:pt x="18" y="49"/>
                  </a:lnTo>
                  <a:lnTo>
                    <a:pt x="21" y="46"/>
                  </a:lnTo>
                  <a:lnTo>
                    <a:pt x="22" y="41"/>
                  </a:lnTo>
                  <a:lnTo>
                    <a:pt x="23" y="35"/>
                  </a:lnTo>
                  <a:lnTo>
                    <a:pt x="23" y="30"/>
                  </a:lnTo>
                  <a:lnTo>
                    <a:pt x="24" y="27"/>
                  </a:lnTo>
                  <a:lnTo>
                    <a:pt x="27" y="25"/>
                  </a:lnTo>
                  <a:lnTo>
                    <a:pt x="27" y="25"/>
                  </a:lnTo>
                  <a:lnTo>
                    <a:pt x="29" y="21"/>
                  </a:lnTo>
                  <a:lnTo>
                    <a:pt x="32" y="15"/>
                  </a:lnTo>
                  <a:lnTo>
                    <a:pt x="33" y="10"/>
                  </a:lnTo>
                  <a:lnTo>
                    <a:pt x="34" y="5"/>
                  </a:lnTo>
                  <a:lnTo>
                    <a:pt x="33" y="2"/>
                  </a:lnTo>
                  <a:lnTo>
                    <a:pt x="33" y="0"/>
                  </a:lnTo>
                  <a:lnTo>
                    <a:pt x="32" y="0"/>
                  </a:lnTo>
                  <a:lnTo>
                    <a:pt x="29" y="2"/>
                  </a:lnTo>
                  <a:lnTo>
                    <a:pt x="24" y="8"/>
                  </a:lnTo>
                  <a:lnTo>
                    <a:pt x="24" y="8"/>
                  </a:lnTo>
                  <a:close/>
                </a:path>
              </a:pathLst>
            </a:custGeom>
            <a:solidFill>
              <a:schemeClr val="bg1"/>
            </a:solidFill>
            <a:ln>
              <a:noFill/>
            </a:ln>
          </p:spPr>
          <p:txBody>
            <a:bodyPr/>
            <a:lstStyle/>
            <a:p>
              <a:pPr fontAlgn="auto">
                <a:spcBef>
                  <a:spcPts val="0"/>
                </a:spcBef>
                <a:spcAft>
                  <a:spcPts val="0"/>
                </a:spcAft>
                <a:defRPr/>
              </a:pPr>
              <a:endParaRPr lang="en-US">
                <a:latin typeface="+mn-lt"/>
                <a:cs typeface="+mn-cs"/>
              </a:endParaRPr>
            </a:p>
          </p:txBody>
        </p:sp>
        <p:sp>
          <p:nvSpPr>
            <p:cNvPr id="23" name="Freeform 23">
              <a:extLst>
                <a:ext uri="{FF2B5EF4-FFF2-40B4-BE49-F238E27FC236}">
                  <a16:creationId xmlns:a16="http://schemas.microsoft.com/office/drawing/2014/main" id="{8E1D3589-9683-46AF-B80C-0A32A5207133}"/>
                </a:ext>
              </a:extLst>
            </p:cNvPr>
            <p:cNvSpPr>
              <a:spLocks/>
            </p:cNvSpPr>
            <p:nvPr/>
          </p:nvSpPr>
          <p:spPr bwMode="auto">
            <a:xfrm>
              <a:off x="7159625" y="2884488"/>
              <a:ext cx="368300" cy="430212"/>
            </a:xfrm>
            <a:custGeom>
              <a:avLst/>
              <a:gdLst>
                <a:gd name="T0" fmla="*/ 33 w 232"/>
                <a:gd name="T1" fmla="*/ 213 h 271"/>
                <a:gd name="T2" fmla="*/ 4 w 232"/>
                <a:gd name="T3" fmla="*/ 232 h 271"/>
                <a:gd name="T4" fmla="*/ 0 w 232"/>
                <a:gd name="T5" fmla="*/ 243 h 271"/>
                <a:gd name="T6" fmla="*/ 6 w 232"/>
                <a:gd name="T7" fmla="*/ 266 h 271"/>
                <a:gd name="T8" fmla="*/ 12 w 232"/>
                <a:gd name="T9" fmla="*/ 271 h 271"/>
                <a:gd name="T10" fmla="*/ 19 w 232"/>
                <a:gd name="T11" fmla="*/ 254 h 271"/>
                <a:gd name="T12" fmla="*/ 27 w 232"/>
                <a:gd name="T13" fmla="*/ 237 h 271"/>
                <a:gd name="T14" fmla="*/ 31 w 232"/>
                <a:gd name="T15" fmla="*/ 238 h 271"/>
                <a:gd name="T16" fmla="*/ 43 w 232"/>
                <a:gd name="T17" fmla="*/ 247 h 271"/>
                <a:gd name="T18" fmla="*/ 53 w 232"/>
                <a:gd name="T19" fmla="*/ 244 h 271"/>
                <a:gd name="T20" fmla="*/ 65 w 232"/>
                <a:gd name="T21" fmla="*/ 234 h 271"/>
                <a:gd name="T22" fmla="*/ 78 w 232"/>
                <a:gd name="T23" fmla="*/ 233 h 271"/>
                <a:gd name="T24" fmla="*/ 81 w 232"/>
                <a:gd name="T25" fmla="*/ 233 h 271"/>
                <a:gd name="T26" fmla="*/ 83 w 232"/>
                <a:gd name="T27" fmla="*/ 221 h 271"/>
                <a:gd name="T28" fmla="*/ 92 w 232"/>
                <a:gd name="T29" fmla="*/ 217 h 271"/>
                <a:gd name="T30" fmla="*/ 110 w 232"/>
                <a:gd name="T31" fmla="*/ 223 h 271"/>
                <a:gd name="T32" fmla="*/ 121 w 232"/>
                <a:gd name="T33" fmla="*/ 218 h 271"/>
                <a:gd name="T34" fmla="*/ 131 w 232"/>
                <a:gd name="T35" fmla="*/ 205 h 271"/>
                <a:gd name="T36" fmla="*/ 142 w 232"/>
                <a:gd name="T37" fmla="*/ 166 h 271"/>
                <a:gd name="T38" fmla="*/ 148 w 232"/>
                <a:gd name="T39" fmla="*/ 148 h 271"/>
                <a:gd name="T40" fmla="*/ 163 w 232"/>
                <a:gd name="T41" fmla="*/ 128 h 271"/>
                <a:gd name="T42" fmla="*/ 168 w 232"/>
                <a:gd name="T43" fmla="*/ 114 h 271"/>
                <a:gd name="T44" fmla="*/ 163 w 232"/>
                <a:gd name="T45" fmla="*/ 96 h 271"/>
                <a:gd name="T46" fmla="*/ 158 w 232"/>
                <a:gd name="T47" fmla="*/ 81 h 271"/>
                <a:gd name="T48" fmla="*/ 163 w 232"/>
                <a:gd name="T49" fmla="*/ 77 h 271"/>
                <a:gd name="T50" fmla="*/ 185 w 232"/>
                <a:gd name="T51" fmla="*/ 62 h 271"/>
                <a:gd name="T52" fmla="*/ 194 w 232"/>
                <a:gd name="T53" fmla="*/ 61 h 271"/>
                <a:gd name="T54" fmla="*/ 229 w 232"/>
                <a:gd name="T55" fmla="*/ 58 h 271"/>
                <a:gd name="T56" fmla="*/ 232 w 232"/>
                <a:gd name="T57" fmla="*/ 54 h 271"/>
                <a:gd name="T58" fmla="*/ 215 w 232"/>
                <a:gd name="T59" fmla="*/ 51 h 271"/>
                <a:gd name="T60" fmla="*/ 197 w 232"/>
                <a:gd name="T61" fmla="*/ 45 h 271"/>
                <a:gd name="T62" fmla="*/ 194 w 232"/>
                <a:gd name="T63" fmla="*/ 42 h 271"/>
                <a:gd name="T64" fmla="*/ 179 w 232"/>
                <a:gd name="T65" fmla="*/ 37 h 271"/>
                <a:gd name="T66" fmla="*/ 174 w 232"/>
                <a:gd name="T67" fmla="*/ 29 h 271"/>
                <a:gd name="T68" fmla="*/ 162 w 232"/>
                <a:gd name="T69" fmla="*/ 17 h 271"/>
                <a:gd name="T70" fmla="*/ 162 w 232"/>
                <a:gd name="T71" fmla="*/ 6 h 271"/>
                <a:gd name="T72" fmla="*/ 163 w 232"/>
                <a:gd name="T73" fmla="*/ 0 h 271"/>
                <a:gd name="T74" fmla="*/ 157 w 232"/>
                <a:gd name="T75" fmla="*/ 6 h 271"/>
                <a:gd name="T76" fmla="*/ 152 w 232"/>
                <a:gd name="T77" fmla="*/ 27 h 271"/>
                <a:gd name="T78" fmla="*/ 151 w 232"/>
                <a:gd name="T79" fmla="*/ 51 h 271"/>
                <a:gd name="T80" fmla="*/ 143 w 232"/>
                <a:gd name="T81" fmla="*/ 62 h 271"/>
                <a:gd name="T82" fmla="*/ 142 w 232"/>
                <a:gd name="T83" fmla="*/ 72 h 271"/>
                <a:gd name="T84" fmla="*/ 147 w 232"/>
                <a:gd name="T85" fmla="*/ 104 h 271"/>
                <a:gd name="T86" fmla="*/ 140 w 232"/>
                <a:gd name="T87" fmla="*/ 128 h 271"/>
                <a:gd name="T88" fmla="*/ 109 w 232"/>
                <a:gd name="T89" fmla="*/ 168 h 271"/>
                <a:gd name="T90" fmla="*/ 94 w 232"/>
                <a:gd name="T91" fmla="*/ 182 h 271"/>
                <a:gd name="T92" fmla="*/ 70 w 232"/>
                <a:gd name="T93" fmla="*/ 195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32" h="271">
                  <a:moveTo>
                    <a:pt x="66" y="196"/>
                  </a:moveTo>
                  <a:lnTo>
                    <a:pt x="66" y="196"/>
                  </a:lnTo>
                  <a:lnTo>
                    <a:pt x="33" y="213"/>
                  </a:lnTo>
                  <a:lnTo>
                    <a:pt x="13" y="223"/>
                  </a:lnTo>
                  <a:lnTo>
                    <a:pt x="7" y="228"/>
                  </a:lnTo>
                  <a:lnTo>
                    <a:pt x="4" y="232"/>
                  </a:lnTo>
                  <a:lnTo>
                    <a:pt x="1" y="238"/>
                  </a:lnTo>
                  <a:lnTo>
                    <a:pt x="0" y="243"/>
                  </a:lnTo>
                  <a:lnTo>
                    <a:pt x="0" y="243"/>
                  </a:lnTo>
                  <a:lnTo>
                    <a:pt x="1" y="254"/>
                  </a:lnTo>
                  <a:lnTo>
                    <a:pt x="4" y="261"/>
                  </a:lnTo>
                  <a:lnTo>
                    <a:pt x="6" y="266"/>
                  </a:lnTo>
                  <a:lnTo>
                    <a:pt x="11" y="271"/>
                  </a:lnTo>
                  <a:lnTo>
                    <a:pt x="11" y="271"/>
                  </a:lnTo>
                  <a:lnTo>
                    <a:pt x="12" y="271"/>
                  </a:lnTo>
                  <a:lnTo>
                    <a:pt x="13" y="271"/>
                  </a:lnTo>
                  <a:lnTo>
                    <a:pt x="16" y="267"/>
                  </a:lnTo>
                  <a:lnTo>
                    <a:pt x="19" y="254"/>
                  </a:lnTo>
                  <a:lnTo>
                    <a:pt x="22" y="247"/>
                  </a:lnTo>
                  <a:lnTo>
                    <a:pt x="24" y="240"/>
                  </a:lnTo>
                  <a:lnTo>
                    <a:pt x="27" y="237"/>
                  </a:lnTo>
                  <a:lnTo>
                    <a:pt x="28" y="237"/>
                  </a:lnTo>
                  <a:lnTo>
                    <a:pt x="31" y="238"/>
                  </a:lnTo>
                  <a:lnTo>
                    <a:pt x="31" y="238"/>
                  </a:lnTo>
                  <a:lnTo>
                    <a:pt x="37" y="244"/>
                  </a:lnTo>
                  <a:lnTo>
                    <a:pt x="40" y="247"/>
                  </a:lnTo>
                  <a:lnTo>
                    <a:pt x="43" y="247"/>
                  </a:lnTo>
                  <a:lnTo>
                    <a:pt x="46" y="247"/>
                  </a:lnTo>
                  <a:lnTo>
                    <a:pt x="50" y="247"/>
                  </a:lnTo>
                  <a:lnTo>
                    <a:pt x="53" y="244"/>
                  </a:lnTo>
                  <a:lnTo>
                    <a:pt x="58" y="240"/>
                  </a:lnTo>
                  <a:lnTo>
                    <a:pt x="58" y="240"/>
                  </a:lnTo>
                  <a:lnTo>
                    <a:pt x="65" y="234"/>
                  </a:lnTo>
                  <a:lnTo>
                    <a:pt x="70" y="231"/>
                  </a:lnTo>
                  <a:lnTo>
                    <a:pt x="75" y="231"/>
                  </a:lnTo>
                  <a:lnTo>
                    <a:pt x="78" y="233"/>
                  </a:lnTo>
                  <a:lnTo>
                    <a:pt x="78" y="233"/>
                  </a:lnTo>
                  <a:lnTo>
                    <a:pt x="80" y="234"/>
                  </a:lnTo>
                  <a:lnTo>
                    <a:pt x="81" y="233"/>
                  </a:lnTo>
                  <a:lnTo>
                    <a:pt x="81" y="227"/>
                  </a:lnTo>
                  <a:lnTo>
                    <a:pt x="81" y="223"/>
                  </a:lnTo>
                  <a:lnTo>
                    <a:pt x="83" y="221"/>
                  </a:lnTo>
                  <a:lnTo>
                    <a:pt x="87" y="218"/>
                  </a:lnTo>
                  <a:lnTo>
                    <a:pt x="92" y="217"/>
                  </a:lnTo>
                  <a:lnTo>
                    <a:pt x="92" y="217"/>
                  </a:lnTo>
                  <a:lnTo>
                    <a:pt x="98" y="218"/>
                  </a:lnTo>
                  <a:lnTo>
                    <a:pt x="103" y="220"/>
                  </a:lnTo>
                  <a:lnTo>
                    <a:pt x="110" y="223"/>
                  </a:lnTo>
                  <a:lnTo>
                    <a:pt x="114" y="223"/>
                  </a:lnTo>
                  <a:lnTo>
                    <a:pt x="118" y="222"/>
                  </a:lnTo>
                  <a:lnTo>
                    <a:pt x="121" y="218"/>
                  </a:lnTo>
                  <a:lnTo>
                    <a:pt x="126" y="212"/>
                  </a:lnTo>
                  <a:lnTo>
                    <a:pt x="126" y="212"/>
                  </a:lnTo>
                  <a:lnTo>
                    <a:pt x="131" y="205"/>
                  </a:lnTo>
                  <a:lnTo>
                    <a:pt x="135" y="196"/>
                  </a:lnTo>
                  <a:lnTo>
                    <a:pt x="139" y="182"/>
                  </a:lnTo>
                  <a:lnTo>
                    <a:pt x="142" y="166"/>
                  </a:lnTo>
                  <a:lnTo>
                    <a:pt x="145" y="157"/>
                  </a:lnTo>
                  <a:lnTo>
                    <a:pt x="148" y="148"/>
                  </a:lnTo>
                  <a:lnTo>
                    <a:pt x="148" y="148"/>
                  </a:lnTo>
                  <a:lnTo>
                    <a:pt x="152" y="141"/>
                  </a:lnTo>
                  <a:lnTo>
                    <a:pt x="156" y="135"/>
                  </a:lnTo>
                  <a:lnTo>
                    <a:pt x="163" y="128"/>
                  </a:lnTo>
                  <a:lnTo>
                    <a:pt x="166" y="124"/>
                  </a:lnTo>
                  <a:lnTo>
                    <a:pt x="168" y="119"/>
                  </a:lnTo>
                  <a:lnTo>
                    <a:pt x="168" y="114"/>
                  </a:lnTo>
                  <a:lnTo>
                    <a:pt x="167" y="108"/>
                  </a:lnTo>
                  <a:lnTo>
                    <a:pt x="167" y="108"/>
                  </a:lnTo>
                  <a:lnTo>
                    <a:pt x="163" y="96"/>
                  </a:lnTo>
                  <a:lnTo>
                    <a:pt x="159" y="87"/>
                  </a:lnTo>
                  <a:lnTo>
                    <a:pt x="158" y="83"/>
                  </a:lnTo>
                  <a:lnTo>
                    <a:pt x="158" y="81"/>
                  </a:lnTo>
                  <a:lnTo>
                    <a:pt x="161" y="78"/>
                  </a:lnTo>
                  <a:lnTo>
                    <a:pt x="163" y="77"/>
                  </a:lnTo>
                  <a:lnTo>
                    <a:pt x="163" y="77"/>
                  </a:lnTo>
                  <a:lnTo>
                    <a:pt x="172" y="74"/>
                  </a:lnTo>
                  <a:lnTo>
                    <a:pt x="178" y="67"/>
                  </a:lnTo>
                  <a:lnTo>
                    <a:pt x="185" y="62"/>
                  </a:lnTo>
                  <a:lnTo>
                    <a:pt x="189" y="61"/>
                  </a:lnTo>
                  <a:lnTo>
                    <a:pt x="194" y="61"/>
                  </a:lnTo>
                  <a:lnTo>
                    <a:pt x="194" y="61"/>
                  </a:lnTo>
                  <a:lnTo>
                    <a:pt x="206" y="60"/>
                  </a:lnTo>
                  <a:lnTo>
                    <a:pt x="220" y="59"/>
                  </a:lnTo>
                  <a:lnTo>
                    <a:pt x="229" y="58"/>
                  </a:lnTo>
                  <a:lnTo>
                    <a:pt x="232" y="56"/>
                  </a:lnTo>
                  <a:lnTo>
                    <a:pt x="232" y="54"/>
                  </a:lnTo>
                  <a:lnTo>
                    <a:pt x="232" y="54"/>
                  </a:lnTo>
                  <a:lnTo>
                    <a:pt x="229" y="53"/>
                  </a:lnTo>
                  <a:lnTo>
                    <a:pt x="224" y="53"/>
                  </a:lnTo>
                  <a:lnTo>
                    <a:pt x="215" y="51"/>
                  </a:lnTo>
                  <a:lnTo>
                    <a:pt x="204" y="50"/>
                  </a:lnTo>
                  <a:lnTo>
                    <a:pt x="200" y="48"/>
                  </a:lnTo>
                  <a:lnTo>
                    <a:pt x="197" y="45"/>
                  </a:lnTo>
                  <a:lnTo>
                    <a:pt x="197" y="45"/>
                  </a:lnTo>
                  <a:lnTo>
                    <a:pt x="196" y="43"/>
                  </a:lnTo>
                  <a:lnTo>
                    <a:pt x="194" y="42"/>
                  </a:lnTo>
                  <a:lnTo>
                    <a:pt x="189" y="40"/>
                  </a:lnTo>
                  <a:lnTo>
                    <a:pt x="183" y="39"/>
                  </a:lnTo>
                  <a:lnTo>
                    <a:pt x="179" y="37"/>
                  </a:lnTo>
                  <a:lnTo>
                    <a:pt x="177" y="33"/>
                  </a:lnTo>
                  <a:lnTo>
                    <a:pt x="177" y="33"/>
                  </a:lnTo>
                  <a:lnTo>
                    <a:pt x="174" y="29"/>
                  </a:lnTo>
                  <a:lnTo>
                    <a:pt x="170" y="26"/>
                  </a:lnTo>
                  <a:lnTo>
                    <a:pt x="164" y="21"/>
                  </a:lnTo>
                  <a:lnTo>
                    <a:pt x="162" y="17"/>
                  </a:lnTo>
                  <a:lnTo>
                    <a:pt x="159" y="13"/>
                  </a:lnTo>
                  <a:lnTo>
                    <a:pt x="159" y="10"/>
                  </a:lnTo>
                  <a:lnTo>
                    <a:pt x="162" y="6"/>
                  </a:lnTo>
                  <a:lnTo>
                    <a:pt x="162" y="6"/>
                  </a:lnTo>
                  <a:lnTo>
                    <a:pt x="163" y="2"/>
                  </a:lnTo>
                  <a:lnTo>
                    <a:pt x="163" y="0"/>
                  </a:lnTo>
                  <a:lnTo>
                    <a:pt x="162" y="0"/>
                  </a:lnTo>
                  <a:lnTo>
                    <a:pt x="159" y="2"/>
                  </a:lnTo>
                  <a:lnTo>
                    <a:pt x="157" y="6"/>
                  </a:lnTo>
                  <a:lnTo>
                    <a:pt x="154" y="11"/>
                  </a:lnTo>
                  <a:lnTo>
                    <a:pt x="152" y="18"/>
                  </a:lnTo>
                  <a:lnTo>
                    <a:pt x="152" y="27"/>
                  </a:lnTo>
                  <a:lnTo>
                    <a:pt x="152" y="27"/>
                  </a:lnTo>
                  <a:lnTo>
                    <a:pt x="152" y="42"/>
                  </a:lnTo>
                  <a:lnTo>
                    <a:pt x="151" y="51"/>
                  </a:lnTo>
                  <a:lnTo>
                    <a:pt x="148" y="58"/>
                  </a:lnTo>
                  <a:lnTo>
                    <a:pt x="143" y="62"/>
                  </a:lnTo>
                  <a:lnTo>
                    <a:pt x="143" y="62"/>
                  </a:lnTo>
                  <a:lnTo>
                    <a:pt x="142" y="65"/>
                  </a:lnTo>
                  <a:lnTo>
                    <a:pt x="142" y="66"/>
                  </a:lnTo>
                  <a:lnTo>
                    <a:pt x="142" y="72"/>
                  </a:lnTo>
                  <a:lnTo>
                    <a:pt x="146" y="86"/>
                  </a:lnTo>
                  <a:lnTo>
                    <a:pt x="147" y="94"/>
                  </a:lnTo>
                  <a:lnTo>
                    <a:pt x="147" y="104"/>
                  </a:lnTo>
                  <a:lnTo>
                    <a:pt x="146" y="115"/>
                  </a:lnTo>
                  <a:lnTo>
                    <a:pt x="140" y="128"/>
                  </a:lnTo>
                  <a:lnTo>
                    <a:pt x="140" y="128"/>
                  </a:lnTo>
                  <a:lnTo>
                    <a:pt x="127" y="148"/>
                  </a:lnTo>
                  <a:lnTo>
                    <a:pt x="118" y="161"/>
                  </a:lnTo>
                  <a:lnTo>
                    <a:pt x="109" y="168"/>
                  </a:lnTo>
                  <a:lnTo>
                    <a:pt x="99" y="177"/>
                  </a:lnTo>
                  <a:lnTo>
                    <a:pt x="99" y="177"/>
                  </a:lnTo>
                  <a:lnTo>
                    <a:pt x="94" y="182"/>
                  </a:lnTo>
                  <a:lnTo>
                    <a:pt x="88" y="186"/>
                  </a:lnTo>
                  <a:lnTo>
                    <a:pt x="78" y="191"/>
                  </a:lnTo>
                  <a:lnTo>
                    <a:pt x="70" y="195"/>
                  </a:lnTo>
                  <a:lnTo>
                    <a:pt x="66" y="196"/>
                  </a:lnTo>
                  <a:lnTo>
                    <a:pt x="66" y="196"/>
                  </a:lnTo>
                  <a:close/>
                </a:path>
              </a:pathLst>
            </a:custGeom>
            <a:solidFill>
              <a:schemeClr val="bg1"/>
            </a:solidFill>
            <a:ln>
              <a:noFill/>
            </a:ln>
          </p:spPr>
          <p:txBody>
            <a:bodyPr/>
            <a:lstStyle/>
            <a:p>
              <a:pPr fontAlgn="auto">
                <a:spcBef>
                  <a:spcPts val="0"/>
                </a:spcBef>
                <a:spcAft>
                  <a:spcPts val="0"/>
                </a:spcAft>
                <a:defRPr/>
              </a:pPr>
              <a:endParaRPr lang="en-US">
                <a:latin typeface="+mn-lt"/>
                <a:cs typeface="+mn-cs"/>
              </a:endParaRPr>
            </a:p>
          </p:txBody>
        </p:sp>
        <p:sp>
          <p:nvSpPr>
            <p:cNvPr id="24" name="Freeform 24">
              <a:extLst>
                <a:ext uri="{FF2B5EF4-FFF2-40B4-BE49-F238E27FC236}">
                  <a16:creationId xmlns:a16="http://schemas.microsoft.com/office/drawing/2014/main" id="{A30764C8-D994-42B3-B194-1F336E05F47B}"/>
                </a:ext>
              </a:extLst>
            </p:cNvPr>
            <p:cNvSpPr>
              <a:spLocks/>
            </p:cNvSpPr>
            <p:nvPr/>
          </p:nvSpPr>
          <p:spPr bwMode="auto">
            <a:xfrm>
              <a:off x="7407275" y="2622550"/>
              <a:ext cx="50800" cy="242887"/>
            </a:xfrm>
            <a:custGeom>
              <a:avLst/>
              <a:gdLst>
                <a:gd name="T0" fmla="*/ 13 w 32"/>
                <a:gd name="T1" fmla="*/ 146 h 153"/>
                <a:gd name="T2" fmla="*/ 13 w 32"/>
                <a:gd name="T3" fmla="*/ 146 h 153"/>
                <a:gd name="T4" fmla="*/ 11 w 32"/>
                <a:gd name="T5" fmla="*/ 132 h 153"/>
                <a:gd name="T6" fmla="*/ 10 w 32"/>
                <a:gd name="T7" fmla="*/ 117 h 153"/>
                <a:gd name="T8" fmla="*/ 10 w 32"/>
                <a:gd name="T9" fmla="*/ 104 h 153"/>
                <a:gd name="T10" fmla="*/ 11 w 32"/>
                <a:gd name="T11" fmla="*/ 99 h 153"/>
                <a:gd name="T12" fmla="*/ 12 w 32"/>
                <a:gd name="T13" fmla="*/ 95 h 153"/>
                <a:gd name="T14" fmla="*/ 12 w 32"/>
                <a:gd name="T15" fmla="*/ 95 h 153"/>
                <a:gd name="T16" fmla="*/ 14 w 32"/>
                <a:gd name="T17" fmla="*/ 94 h 153"/>
                <a:gd name="T18" fmla="*/ 17 w 32"/>
                <a:gd name="T19" fmla="*/ 94 h 153"/>
                <a:gd name="T20" fmla="*/ 22 w 32"/>
                <a:gd name="T21" fmla="*/ 97 h 153"/>
                <a:gd name="T22" fmla="*/ 27 w 32"/>
                <a:gd name="T23" fmla="*/ 100 h 153"/>
                <a:gd name="T24" fmla="*/ 29 w 32"/>
                <a:gd name="T25" fmla="*/ 101 h 153"/>
                <a:gd name="T26" fmla="*/ 30 w 32"/>
                <a:gd name="T27" fmla="*/ 100 h 153"/>
                <a:gd name="T28" fmla="*/ 30 w 32"/>
                <a:gd name="T29" fmla="*/ 100 h 153"/>
                <a:gd name="T30" fmla="*/ 32 w 32"/>
                <a:gd name="T31" fmla="*/ 99 h 153"/>
                <a:gd name="T32" fmla="*/ 30 w 32"/>
                <a:gd name="T33" fmla="*/ 96 h 153"/>
                <a:gd name="T34" fmla="*/ 27 w 32"/>
                <a:gd name="T35" fmla="*/ 90 h 153"/>
                <a:gd name="T36" fmla="*/ 22 w 32"/>
                <a:gd name="T37" fmla="*/ 81 h 153"/>
                <a:gd name="T38" fmla="*/ 21 w 32"/>
                <a:gd name="T39" fmla="*/ 77 h 153"/>
                <a:gd name="T40" fmla="*/ 19 w 32"/>
                <a:gd name="T41" fmla="*/ 70 h 153"/>
                <a:gd name="T42" fmla="*/ 19 w 32"/>
                <a:gd name="T43" fmla="*/ 70 h 153"/>
                <a:gd name="T44" fmla="*/ 21 w 32"/>
                <a:gd name="T45" fmla="*/ 56 h 153"/>
                <a:gd name="T46" fmla="*/ 23 w 32"/>
                <a:gd name="T47" fmla="*/ 40 h 153"/>
                <a:gd name="T48" fmla="*/ 24 w 32"/>
                <a:gd name="T49" fmla="*/ 26 h 153"/>
                <a:gd name="T50" fmla="*/ 23 w 32"/>
                <a:gd name="T51" fmla="*/ 20 h 153"/>
                <a:gd name="T52" fmla="*/ 22 w 32"/>
                <a:gd name="T53" fmla="*/ 15 h 153"/>
                <a:gd name="T54" fmla="*/ 22 w 32"/>
                <a:gd name="T55" fmla="*/ 15 h 153"/>
                <a:gd name="T56" fmla="*/ 18 w 32"/>
                <a:gd name="T57" fmla="*/ 8 h 153"/>
                <a:gd name="T58" fmla="*/ 14 w 32"/>
                <a:gd name="T59" fmla="*/ 2 h 153"/>
                <a:gd name="T60" fmla="*/ 13 w 32"/>
                <a:gd name="T61" fmla="*/ 0 h 153"/>
                <a:gd name="T62" fmla="*/ 12 w 32"/>
                <a:gd name="T63" fmla="*/ 0 h 153"/>
                <a:gd name="T64" fmla="*/ 11 w 32"/>
                <a:gd name="T65" fmla="*/ 4 h 153"/>
                <a:gd name="T66" fmla="*/ 8 w 32"/>
                <a:gd name="T67" fmla="*/ 10 h 153"/>
                <a:gd name="T68" fmla="*/ 8 w 32"/>
                <a:gd name="T69" fmla="*/ 10 h 153"/>
                <a:gd name="T70" fmla="*/ 3 w 32"/>
                <a:gd name="T71" fmla="*/ 32 h 153"/>
                <a:gd name="T72" fmla="*/ 2 w 32"/>
                <a:gd name="T73" fmla="*/ 41 h 153"/>
                <a:gd name="T74" fmla="*/ 2 w 32"/>
                <a:gd name="T75" fmla="*/ 53 h 153"/>
                <a:gd name="T76" fmla="*/ 2 w 32"/>
                <a:gd name="T77" fmla="*/ 53 h 153"/>
                <a:gd name="T78" fmla="*/ 1 w 32"/>
                <a:gd name="T79" fmla="*/ 83 h 153"/>
                <a:gd name="T80" fmla="*/ 0 w 32"/>
                <a:gd name="T81" fmla="*/ 119 h 153"/>
                <a:gd name="T82" fmla="*/ 0 w 32"/>
                <a:gd name="T83" fmla="*/ 119 h 153"/>
                <a:gd name="T84" fmla="*/ 1 w 32"/>
                <a:gd name="T85" fmla="*/ 129 h 153"/>
                <a:gd name="T86" fmla="*/ 2 w 32"/>
                <a:gd name="T87" fmla="*/ 138 h 153"/>
                <a:gd name="T88" fmla="*/ 5 w 32"/>
                <a:gd name="T89" fmla="*/ 144 h 153"/>
                <a:gd name="T90" fmla="*/ 7 w 32"/>
                <a:gd name="T91" fmla="*/ 149 h 153"/>
                <a:gd name="T92" fmla="*/ 11 w 32"/>
                <a:gd name="T93" fmla="*/ 153 h 153"/>
                <a:gd name="T94" fmla="*/ 12 w 32"/>
                <a:gd name="T95" fmla="*/ 153 h 153"/>
                <a:gd name="T96" fmla="*/ 13 w 32"/>
                <a:gd name="T97" fmla="*/ 150 h 153"/>
                <a:gd name="T98" fmla="*/ 13 w 32"/>
                <a:gd name="T99" fmla="*/ 146 h 153"/>
                <a:gd name="T100" fmla="*/ 13 w 32"/>
                <a:gd name="T101" fmla="*/ 146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2" h="153">
                  <a:moveTo>
                    <a:pt x="13" y="146"/>
                  </a:moveTo>
                  <a:lnTo>
                    <a:pt x="13" y="146"/>
                  </a:lnTo>
                  <a:lnTo>
                    <a:pt x="11" y="132"/>
                  </a:lnTo>
                  <a:lnTo>
                    <a:pt x="10" y="117"/>
                  </a:lnTo>
                  <a:lnTo>
                    <a:pt x="10" y="104"/>
                  </a:lnTo>
                  <a:lnTo>
                    <a:pt x="11" y="99"/>
                  </a:lnTo>
                  <a:lnTo>
                    <a:pt x="12" y="95"/>
                  </a:lnTo>
                  <a:lnTo>
                    <a:pt x="12" y="95"/>
                  </a:lnTo>
                  <a:lnTo>
                    <a:pt x="14" y="94"/>
                  </a:lnTo>
                  <a:lnTo>
                    <a:pt x="17" y="94"/>
                  </a:lnTo>
                  <a:lnTo>
                    <a:pt x="22" y="97"/>
                  </a:lnTo>
                  <a:lnTo>
                    <a:pt x="27" y="100"/>
                  </a:lnTo>
                  <a:lnTo>
                    <a:pt x="29" y="101"/>
                  </a:lnTo>
                  <a:lnTo>
                    <a:pt x="30" y="100"/>
                  </a:lnTo>
                  <a:lnTo>
                    <a:pt x="30" y="100"/>
                  </a:lnTo>
                  <a:lnTo>
                    <a:pt x="32" y="99"/>
                  </a:lnTo>
                  <a:lnTo>
                    <a:pt x="30" y="96"/>
                  </a:lnTo>
                  <a:lnTo>
                    <a:pt x="27" y="90"/>
                  </a:lnTo>
                  <a:lnTo>
                    <a:pt x="22" y="81"/>
                  </a:lnTo>
                  <a:lnTo>
                    <a:pt x="21" y="77"/>
                  </a:lnTo>
                  <a:lnTo>
                    <a:pt x="19" y="70"/>
                  </a:lnTo>
                  <a:lnTo>
                    <a:pt x="19" y="70"/>
                  </a:lnTo>
                  <a:lnTo>
                    <a:pt x="21" y="56"/>
                  </a:lnTo>
                  <a:lnTo>
                    <a:pt x="23" y="40"/>
                  </a:lnTo>
                  <a:lnTo>
                    <a:pt x="24" y="26"/>
                  </a:lnTo>
                  <a:lnTo>
                    <a:pt x="23" y="20"/>
                  </a:lnTo>
                  <a:lnTo>
                    <a:pt x="22" y="15"/>
                  </a:lnTo>
                  <a:lnTo>
                    <a:pt x="22" y="15"/>
                  </a:lnTo>
                  <a:lnTo>
                    <a:pt x="18" y="8"/>
                  </a:lnTo>
                  <a:lnTo>
                    <a:pt x="14" y="2"/>
                  </a:lnTo>
                  <a:lnTo>
                    <a:pt x="13" y="0"/>
                  </a:lnTo>
                  <a:lnTo>
                    <a:pt x="12" y="0"/>
                  </a:lnTo>
                  <a:lnTo>
                    <a:pt x="11" y="4"/>
                  </a:lnTo>
                  <a:lnTo>
                    <a:pt x="8" y="10"/>
                  </a:lnTo>
                  <a:lnTo>
                    <a:pt x="8" y="10"/>
                  </a:lnTo>
                  <a:lnTo>
                    <a:pt x="3" y="32"/>
                  </a:lnTo>
                  <a:lnTo>
                    <a:pt x="2" y="41"/>
                  </a:lnTo>
                  <a:lnTo>
                    <a:pt x="2" y="53"/>
                  </a:lnTo>
                  <a:lnTo>
                    <a:pt x="2" y="53"/>
                  </a:lnTo>
                  <a:lnTo>
                    <a:pt x="1" y="83"/>
                  </a:lnTo>
                  <a:lnTo>
                    <a:pt x="0" y="119"/>
                  </a:lnTo>
                  <a:lnTo>
                    <a:pt x="0" y="119"/>
                  </a:lnTo>
                  <a:lnTo>
                    <a:pt x="1" y="129"/>
                  </a:lnTo>
                  <a:lnTo>
                    <a:pt x="2" y="138"/>
                  </a:lnTo>
                  <a:lnTo>
                    <a:pt x="5" y="144"/>
                  </a:lnTo>
                  <a:lnTo>
                    <a:pt x="7" y="149"/>
                  </a:lnTo>
                  <a:lnTo>
                    <a:pt x="11" y="153"/>
                  </a:lnTo>
                  <a:lnTo>
                    <a:pt x="12" y="153"/>
                  </a:lnTo>
                  <a:lnTo>
                    <a:pt x="13" y="150"/>
                  </a:lnTo>
                  <a:lnTo>
                    <a:pt x="13" y="146"/>
                  </a:lnTo>
                  <a:lnTo>
                    <a:pt x="13" y="146"/>
                  </a:lnTo>
                  <a:close/>
                </a:path>
              </a:pathLst>
            </a:custGeom>
            <a:solidFill>
              <a:schemeClr val="bg1"/>
            </a:solidFill>
            <a:ln>
              <a:noFill/>
            </a:ln>
          </p:spPr>
          <p:txBody>
            <a:bodyPr/>
            <a:lstStyle/>
            <a:p>
              <a:pPr fontAlgn="auto">
                <a:spcBef>
                  <a:spcPts val="0"/>
                </a:spcBef>
                <a:spcAft>
                  <a:spcPts val="0"/>
                </a:spcAft>
                <a:defRPr/>
              </a:pPr>
              <a:endParaRPr lang="en-US">
                <a:latin typeface="+mn-lt"/>
                <a:cs typeface="+mn-cs"/>
              </a:endParaRPr>
            </a:p>
          </p:txBody>
        </p:sp>
        <p:sp>
          <p:nvSpPr>
            <p:cNvPr id="25" name="Freeform 25">
              <a:extLst>
                <a:ext uri="{FF2B5EF4-FFF2-40B4-BE49-F238E27FC236}">
                  <a16:creationId xmlns:a16="http://schemas.microsoft.com/office/drawing/2014/main" id="{7566E596-D0D7-4E15-A8E7-4ED1926AA56D}"/>
                </a:ext>
              </a:extLst>
            </p:cNvPr>
            <p:cNvSpPr>
              <a:spLocks/>
            </p:cNvSpPr>
            <p:nvPr/>
          </p:nvSpPr>
          <p:spPr bwMode="auto">
            <a:xfrm>
              <a:off x="4210050" y="2420938"/>
              <a:ext cx="193675" cy="317500"/>
            </a:xfrm>
            <a:custGeom>
              <a:avLst/>
              <a:gdLst>
                <a:gd name="T0" fmla="*/ 65 w 122"/>
                <a:gd name="T1" fmla="*/ 45 h 200"/>
                <a:gd name="T2" fmla="*/ 57 w 122"/>
                <a:gd name="T3" fmla="*/ 70 h 200"/>
                <a:gd name="T4" fmla="*/ 64 w 122"/>
                <a:gd name="T5" fmla="*/ 88 h 200"/>
                <a:gd name="T6" fmla="*/ 75 w 122"/>
                <a:gd name="T7" fmla="*/ 102 h 200"/>
                <a:gd name="T8" fmla="*/ 87 w 122"/>
                <a:gd name="T9" fmla="*/ 129 h 200"/>
                <a:gd name="T10" fmla="*/ 100 w 122"/>
                <a:gd name="T11" fmla="*/ 142 h 200"/>
                <a:gd name="T12" fmla="*/ 113 w 122"/>
                <a:gd name="T13" fmla="*/ 146 h 200"/>
                <a:gd name="T14" fmla="*/ 122 w 122"/>
                <a:gd name="T15" fmla="*/ 150 h 200"/>
                <a:gd name="T16" fmla="*/ 108 w 122"/>
                <a:gd name="T17" fmla="*/ 167 h 200"/>
                <a:gd name="T18" fmla="*/ 107 w 122"/>
                <a:gd name="T19" fmla="*/ 177 h 200"/>
                <a:gd name="T20" fmla="*/ 108 w 122"/>
                <a:gd name="T21" fmla="*/ 181 h 200"/>
                <a:gd name="T22" fmla="*/ 98 w 122"/>
                <a:gd name="T23" fmla="*/ 185 h 200"/>
                <a:gd name="T24" fmla="*/ 88 w 122"/>
                <a:gd name="T25" fmla="*/ 184 h 200"/>
                <a:gd name="T26" fmla="*/ 76 w 122"/>
                <a:gd name="T27" fmla="*/ 183 h 200"/>
                <a:gd name="T28" fmla="*/ 62 w 122"/>
                <a:gd name="T29" fmla="*/ 189 h 200"/>
                <a:gd name="T30" fmla="*/ 33 w 122"/>
                <a:gd name="T31" fmla="*/ 194 h 200"/>
                <a:gd name="T32" fmla="*/ 24 w 122"/>
                <a:gd name="T33" fmla="*/ 197 h 200"/>
                <a:gd name="T34" fmla="*/ 21 w 122"/>
                <a:gd name="T35" fmla="*/ 197 h 200"/>
                <a:gd name="T36" fmla="*/ 32 w 122"/>
                <a:gd name="T37" fmla="*/ 180 h 200"/>
                <a:gd name="T38" fmla="*/ 41 w 122"/>
                <a:gd name="T39" fmla="*/ 175 h 200"/>
                <a:gd name="T40" fmla="*/ 66 w 122"/>
                <a:gd name="T41" fmla="*/ 170 h 200"/>
                <a:gd name="T42" fmla="*/ 45 w 122"/>
                <a:gd name="T43" fmla="*/ 170 h 200"/>
                <a:gd name="T44" fmla="*/ 26 w 122"/>
                <a:gd name="T45" fmla="*/ 168 h 200"/>
                <a:gd name="T46" fmla="*/ 24 w 122"/>
                <a:gd name="T47" fmla="*/ 162 h 200"/>
                <a:gd name="T48" fmla="*/ 35 w 122"/>
                <a:gd name="T49" fmla="*/ 145 h 200"/>
                <a:gd name="T50" fmla="*/ 37 w 122"/>
                <a:gd name="T51" fmla="*/ 140 h 200"/>
                <a:gd name="T52" fmla="*/ 45 w 122"/>
                <a:gd name="T53" fmla="*/ 136 h 200"/>
                <a:gd name="T54" fmla="*/ 53 w 122"/>
                <a:gd name="T55" fmla="*/ 134 h 200"/>
                <a:gd name="T56" fmla="*/ 54 w 122"/>
                <a:gd name="T57" fmla="*/ 124 h 200"/>
                <a:gd name="T58" fmla="*/ 56 w 122"/>
                <a:gd name="T59" fmla="*/ 110 h 200"/>
                <a:gd name="T60" fmla="*/ 46 w 122"/>
                <a:gd name="T61" fmla="*/ 104 h 200"/>
                <a:gd name="T62" fmla="*/ 35 w 122"/>
                <a:gd name="T63" fmla="*/ 100 h 200"/>
                <a:gd name="T64" fmla="*/ 30 w 122"/>
                <a:gd name="T65" fmla="*/ 92 h 200"/>
                <a:gd name="T66" fmla="*/ 32 w 122"/>
                <a:gd name="T67" fmla="*/ 83 h 200"/>
                <a:gd name="T68" fmla="*/ 34 w 122"/>
                <a:gd name="T69" fmla="*/ 73 h 200"/>
                <a:gd name="T70" fmla="*/ 24 w 122"/>
                <a:gd name="T71" fmla="*/ 66 h 200"/>
                <a:gd name="T72" fmla="*/ 12 w 122"/>
                <a:gd name="T73" fmla="*/ 59 h 200"/>
                <a:gd name="T74" fmla="*/ 16 w 122"/>
                <a:gd name="T75" fmla="*/ 45 h 200"/>
                <a:gd name="T76" fmla="*/ 18 w 122"/>
                <a:gd name="T77" fmla="*/ 38 h 200"/>
                <a:gd name="T78" fmla="*/ 11 w 122"/>
                <a:gd name="T79" fmla="*/ 34 h 200"/>
                <a:gd name="T80" fmla="*/ 1 w 122"/>
                <a:gd name="T81" fmla="*/ 34 h 200"/>
                <a:gd name="T82" fmla="*/ 0 w 122"/>
                <a:gd name="T83" fmla="*/ 27 h 200"/>
                <a:gd name="T84" fmla="*/ 6 w 122"/>
                <a:gd name="T85" fmla="*/ 18 h 200"/>
                <a:gd name="T86" fmla="*/ 8 w 122"/>
                <a:gd name="T87" fmla="*/ 21 h 200"/>
                <a:gd name="T88" fmla="*/ 11 w 122"/>
                <a:gd name="T89" fmla="*/ 29 h 200"/>
                <a:gd name="T90" fmla="*/ 19 w 122"/>
                <a:gd name="T91" fmla="*/ 27 h 200"/>
                <a:gd name="T92" fmla="*/ 46 w 122"/>
                <a:gd name="T93" fmla="*/ 2 h 200"/>
                <a:gd name="T94" fmla="*/ 51 w 122"/>
                <a:gd name="T95" fmla="*/ 0 h 200"/>
                <a:gd name="T96" fmla="*/ 53 w 122"/>
                <a:gd name="T97" fmla="*/ 10 h 200"/>
                <a:gd name="T98" fmla="*/ 48 w 122"/>
                <a:gd name="T99" fmla="*/ 28 h 200"/>
                <a:gd name="T100" fmla="*/ 60 w 122"/>
                <a:gd name="T101" fmla="*/ 32 h 200"/>
                <a:gd name="T102" fmla="*/ 71 w 122"/>
                <a:gd name="T103" fmla="*/ 35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22" h="200">
                  <a:moveTo>
                    <a:pt x="71" y="35"/>
                  </a:moveTo>
                  <a:lnTo>
                    <a:pt x="71" y="35"/>
                  </a:lnTo>
                  <a:lnTo>
                    <a:pt x="65" y="45"/>
                  </a:lnTo>
                  <a:lnTo>
                    <a:pt x="61" y="55"/>
                  </a:lnTo>
                  <a:lnTo>
                    <a:pt x="59" y="62"/>
                  </a:lnTo>
                  <a:lnTo>
                    <a:pt x="57" y="70"/>
                  </a:lnTo>
                  <a:lnTo>
                    <a:pt x="57" y="76"/>
                  </a:lnTo>
                  <a:lnTo>
                    <a:pt x="60" y="82"/>
                  </a:lnTo>
                  <a:lnTo>
                    <a:pt x="64" y="88"/>
                  </a:lnTo>
                  <a:lnTo>
                    <a:pt x="68" y="96"/>
                  </a:lnTo>
                  <a:lnTo>
                    <a:pt x="68" y="96"/>
                  </a:lnTo>
                  <a:lnTo>
                    <a:pt x="75" y="102"/>
                  </a:lnTo>
                  <a:lnTo>
                    <a:pt x="78" y="109"/>
                  </a:lnTo>
                  <a:lnTo>
                    <a:pt x="84" y="123"/>
                  </a:lnTo>
                  <a:lnTo>
                    <a:pt x="87" y="129"/>
                  </a:lnTo>
                  <a:lnTo>
                    <a:pt x="89" y="134"/>
                  </a:lnTo>
                  <a:lnTo>
                    <a:pt x="94" y="138"/>
                  </a:lnTo>
                  <a:lnTo>
                    <a:pt x="100" y="142"/>
                  </a:lnTo>
                  <a:lnTo>
                    <a:pt x="100" y="142"/>
                  </a:lnTo>
                  <a:lnTo>
                    <a:pt x="107" y="145"/>
                  </a:lnTo>
                  <a:lnTo>
                    <a:pt x="113" y="146"/>
                  </a:lnTo>
                  <a:lnTo>
                    <a:pt x="121" y="146"/>
                  </a:lnTo>
                  <a:lnTo>
                    <a:pt x="122" y="147"/>
                  </a:lnTo>
                  <a:lnTo>
                    <a:pt x="122" y="150"/>
                  </a:lnTo>
                  <a:lnTo>
                    <a:pt x="113" y="159"/>
                  </a:lnTo>
                  <a:lnTo>
                    <a:pt x="113" y="159"/>
                  </a:lnTo>
                  <a:lnTo>
                    <a:pt x="108" y="167"/>
                  </a:lnTo>
                  <a:lnTo>
                    <a:pt x="105" y="170"/>
                  </a:lnTo>
                  <a:lnTo>
                    <a:pt x="105" y="174"/>
                  </a:lnTo>
                  <a:lnTo>
                    <a:pt x="107" y="177"/>
                  </a:lnTo>
                  <a:lnTo>
                    <a:pt x="108" y="178"/>
                  </a:lnTo>
                  <a:lnTo>
                    <a:pt x="109" y="179"/>
                  </a:lnTo>
                  <a:lnTo>
                    <a:pt x="108" y="181"/>
                  </a:lnTo>
                  <a:lnTo>
                    <a:pt x="103" y="184"/>
                  </a:lnTo>
                  <a:lnTo>
                    <a:pt x="103" y="184"/>
                  </a:lnTo>
                  <a:lnTo>
                    <a:pt x="98" y="185"/>
                  </a:lnTo>
                  <a:lnTo>
                    <a:pt x="94" y="186"/>
                  </a:lnTo>
                  <a:lnTo>
                    <a:pt x="91" y="185"/>
                  </a:lnTo>
                  <a:lnTo>
                    <a:pt x="88" y="184"/>
                  </a:lnTo>
                  <a:lnTo>
                    <a:pt x="84" y="183"/>
                  </a:lnTo>
                  <a:lnTo>
                    <a:pt x="81" y="181"/>
                  </a:lnTo>
                  <a:lnTo>
                    <a:pt x="76" y="183"/>
                  </a:lnTo>
                  <a:lnTo>
                    <a:pt x="70" y="185"/>
                  </a:lnTo>
                  <a:lnTo>
                    <a:pt x="70" y="185"/>
                  </a:lnTo>
                  <a:lnTo>
                    <a:pt x="62" y="189"/>
                  </a:lnTo>
                  <a:lnTo>
                    <a:pt x="55" y="191"/>
                  </a:lnTo>
                  <a:lnTo>
                    <a:pt x="43" y="192"/>
                  </a:lnTo>
                  <a:lnTo>
                    <a:pt x="33" y="194"/>
                  </a:lnTo>
                  <a:lnTo>
                    <a:pt x="28" y="195"/>
                  </a:lnTo>
                  <a:lnTo>
                    <a:pt x="24" y="197"/>
                  </a:lnTo>
                  <a:lnTo>
                    <a:pt x="24" y="197"/>
                  </a:lnTo>
                  <a:lnTo>
                    <a:pt x="22" y="200"/>
                  </a:lnTo>
                  <a:lnTo>
                    <a:pt x="21" y="199"/>
                  </a:lnTo>
                  <a:lnTo>
                    <a:pt x="21" y="197"/>
                  </a:lnTo>
                  <a:lnTo>
                    <a:pt x="22" y="194"/>
                  </a:lnTo>
                  <a:lnTo>
                    <a:pt x="28" y="185"/>
                  </a:lnTo>
                  <a:lnTo>
                    <a:pt x="32" y="180"/>
                  </a:lnTo>
                  <a:lnTo>
                    <a:pt x="37" y="178"/>
                  </a:lnTo>
                  <a:lnTo>
                    <a:pt x="37" y="178"/>
                  </a:lnTo>
                  <a:lnTo>
                    <a:pt x="41" y="175"/>
                  </a:lnTo>
                  <a:lnTo>
                    <a:pt x="48" y="174"/>
                  </a:lnTo>
                  <a:lnTo>
                    <a:pt x="60" y="172"/>
                  </a:lnTo>
                  <a:lnTo>
                    <a:pt x="66" y="170"/>
                  </a:lnTo>
                  <a:lnTo>
                    <a:pt x="60" y="170"/>
                  </a:lnTo>
                  <a:lnTo>
                    <a:pt x="60" y="170"/>
                  </a:lnTo>
                  <a:lnTo>
                    <a:pt x="45" y="170"/>
                  </a:lnTo>
                  <a:lnTo>
                    <a:pt x="33" y="170"/>
                  </a:lnTo>
                  <a:lnTo>
                    <a:pt x="28" y="169"/>
                  </a:lnTo>
                  <a:lnTo>
                    <a:pt x="26" y="168"/>
                  </a:lnTo>
                  <a:lnTo>
                    <a:pt x="24" y="165"/>
                  </a:lnTo>
                  <a:lnTo>
                    <a:pt x="24" y="162"/>
                  </a:lnTo>
                  <a:lnTo>
                    <a:pt x="24" y="162"/>
                  </a:lnTo>
                  <a:lnTo>
                    <a:pt x="28" y="154"/>
                  </a:lnTo>
                  <a:lnTo>
                    <a:pt x="32" y="150"/>
                  </a:lnTo>
                  <a:lnTo>
                    <a:pt x="35" y="145"/>
                  </a:lnTo>
                  <a:lnTo>
                    <a:pt x="37" y="142"/>
                  </a:lnTo>
                  <a:lnTo>
                    <a:pt x="37" y="140"/>
                  </a:lnTo>
                  <a:lnTo>
                    <a:pt x="37" y="140"/>
                  </a:lnTo>
                  <a:lnTo>
                    <a:pt x="37" y="137"/>
                  </a:lnTo>
                  <a:lnTo>
                    <a:pt x="39" y="136"/>
                  </a:lnTo>
                  <a:lnTo>
                    <a:pt x="45" y="136"/>
                  </a:lnTo>
                  <a:lnTo>
                    <a:pt x="48" y="136"/>
                  </a:lnTo>
                  <a:lnTo>
                    <a:pt x="50" y="135"/>
                  </a:lnTo>
                  <a:lnTo>
                    <a:pt x="53" y="134"/>
                  </a:lnTo>
                  <a:lnTo>
                    <a:pt x="53" y="129"/>
                  </a:lnTo>
                  <a:lnTo>
                    <a:pt x="53" y="129"/>
                  </a:lnTo>
                  <a:lnTo>
                    <a:pt x="54" y="124"/>
                  </a:lnTo>
                  <a:lnTo>
                    <a:pt x="55" y="120"/>
                  </a:lnTo>
                  <a:lnTo>
                    <a:pt x="56" y="113"/>
                  </a:lnTo>
                  <a:lnTo>
                    <a:pt x="56" y="110"/>
                  </a:lnTo>
                  <a:lnTo>
                    <a:pt x="55" y="108"/>
                  </a:lnTo>
                  <a:lnTo>
                    <a:pt x="51" y="105"/>
                  </a:lnTo>
                  <a:lnTo>
                    <a:pt x="46" y="104"/>
                  </a:lnTo>
                  <a:lnTo>
                    <a:pt x="46" y="104"/>
                  </a:lnTo>
                  <a:lnTo>
                    <a:pt x="40" y="103"/>
                  </a:lnTo>
                  <a:lnTo>
                    <a:pt x="35" y="100"/>
                  </a:lnTo>
                  <a:lnTo>
                    <a:pt x="32" y="98"/>
                  </a:lnTo>
                  <a:lnTo>
                    <a:pt x="30" y="94"/>
                  </a:lnTo>
                  <a:lnTo>
                    <a:pt x="30" y="92"/>
                  </a:lnTo>
                  <a:lnTo>
                    <a:pt x="30" y="88"/>
                  </a:lnTo>
                  <a:lnTo>
                    <a:pt x="32" y="83"/>
                  </a:lnTo>
                  <a:lnTo>
                    <a:pt x="32" y="83"/>
                  </a:lnTo>
                  <a:lnTo>
                    <a:pt x="34" y="78"/>
                  </a:lnTo>
                  <a:lnTo>
                    <a:pt x="35" y="75"/>
                  </a:lnTo>
                  <a:lnTo>
                    <a:pt x="34" y="73"/>
                  </a:lnTo>
                  <a:lnTo>
                    <a:pt x="32" y="71"/>
                  </a:lnTo>
                  <a:lnTo>
                    <a:pt x="24" y="66"/>
                  </a:lnTo>
                  <a:lnTo>
                    <a:pt x="24" y="66"/>
                  </a:lnTo>
                  <a:lnTo>
                    <a:pt x="16" y="62"/>
                  </a:lnTo>
                  <a:lnTo>
                    <a:pt x="13" y="61"/>
                  </a:lnTo>
                  <a:lnTo>
                    <a:pt x="12" y="59"/>
                  </a:lnTo>
                  <a:lnTo>
                    <a:pt x="11" y="56"/>
                  </a:lnTo>
                  <a:lnTo>
                    <a:pt x="12" y="54"/>
                  </a:lnTo>
                  <a:lnTo>
                    <a:pt x="16" y="45"/>
                  </a:lnTo>
                  <a:lnTo>
                    <a:pt x="16" y="45"/>
                  </a:lnTo>
                  <a:lnTo>
                    <a:pt x="18" y="40"/>
                  </a:lnTo>
                  <a:lnTo>
                    <a:pt x="18" y="38"/>
                  </a:lnTo>
                  <a:lnTo>
                    <a:pt x="18" y="35"/>
                  </a:lnTo>
                  <a:lnTo>
                    <a:pt x="16" y="34"/>
                  </a:lnTo>
                  <a:lnTo>
                    <a:pt x="11" y="34"/>
                  </a:lnTo>
                  <a:lnTo>
                    <a:pt x="3" y="35"/>
                  </a:lnTo>
                  <a:lnTo>
                    <a:pt x="3" y="35"/>
                  </a:lnTo>
                  <a:lnTo>
                    <a:pt x="1" y="34"/>
                  </a:lnTo>
                  <a:lnTo>
                    <a:pt x="0" y="33"/>
                  </a:lnTo>
                  <a:lnTo>
                    <a:pt x="0" y="29"/>
                  </a:lnTo>
                  <a:lnTo>
                    <a:pt x="0" y="27"/>
                  </a:lnTo>
                  <a:lnTo>
                    <a:pt x="2" y="21"/>
                  </a:lnTo>
                  <a:lnTo>
                    <a:pt x="5" y="18"/>
                  </a:lnTo>
                  <a:lnTo>
                    <a:pt x="6" y="18"/>
                  </a:lnTo>
                  <a:lnTo>
                    <a:pt x="6" y="18"/>
                  </a:lnTo>
                  <a:lnTo>
                    <a:pt x="7" y="18"/>
                  </a:lnTo>
                  <a:lnTo>
                    <a:pt x="8" y="21"/>
                  </a:lnTo>
                  <a:lnTo>
                    <a:pt x="8" y="26"/>
                  </a:lnTo>
                  <a:lnTo>
                    <a:pt x="10" y="28"/>
                  </a:lnTo>
                  <a:lnTo>
                    <a:pt x="11" y="29"/>
                  </a:lnTo>
                  <a:lnTo>
                    <a:pt x="14" y="29"/>
                  </a:lnTo>
                  <a:lnTo>
                    <a:pt x="19" y="27"/>
                  </a:lnTo>
                  <a:lnTo>
                    <a:pt x="19" y="27"/>
                  </a:lnTo>
                  <a:lnTo>
                    <a:pt x="29" y="18"/>
                  </a:lnTo>
                  <a:lnTo>
                    <a:pt x="39" y="10"/>
                  </a:lnTo>
                  <a:lnTo>
                    <a:pt x="46" y="2"/>
                  </a:lnTo>
                  <a:lnTo>
                    <a:pt x="49" y="1"/>
                  </a:lnTo>
                  <a:lnTo>
                    <a:pt x="51" y="0"/>
                  </a:lnTo>
                  <a:lnTo>
                    <a:pt x="51" y="0"/>
                  </a:lnTo>
                  <a:lnTo>
                    <a:pt x="54" y="1"/>
                  </a:lnTo>
                  <a:lnTo>
                    <a:pt x="54" y="2"/>
                  </a:lnTo>
                  <a:lnTo>
                    <a:pt x="53" y="10"/>
                  </a:lnTo>
                  <a:lnTo>
                    <a:pt x="48" y="27"/>
                  </a:lnTo>
                  <a:lnTo>
                    <a:pt x="48" y="27"/>
                  </a:lnTo>
                  <a:lnTo>
                    <a:pt x="48" y="28"/>
                  </a:lnTo>
                  <a:lnTo>
                    <a:pt x="48" y="29"/>
                  </a:lnTo>
                  <a:lnTo>
                    <a:pt x="51" y="30"/>
                  </a:lnTo>
                  <a:lnTo>
                    <a:pt x="60" y="32"/>
                  </a:lnTo>
                  <a:lnTo>
                    <a:pt x="68" y="32"/>
                  </a:lnTo>
                  <a:lnTo>
                    <a:pt x="71" y="33"/>
                  </a:lnTo>
                  <a:lnTo>
                    <a:pt x="71" y="35"/>
                  </a:lnTo>
                  <a:lnTo>
                    <a:pt x="71" y="35"/>
                  </a:lnTo>
                  <a:close/>
                </a:path>
              </a:pathLst>
            </a:custGeom>
            <a:solidFill>
              <a:schemeClr val="bg1"/>
            </a:solidFill>
            <a:ln>
              <a:noFill/>
            </a:ln>
          </p:spPr>
          <p:txBody>
            <a:bodyPr/>
            <a:lstStyle/>
            <a:p>
              <a:pPr fontAlgn="auto">
                <a:spcBef>
                  <a:spcPts val="0"/>
                </a:spcBef>
                <a:spcAft>
                  <a:spcPts val="0"/>
                </a:spcAft>
                <a:defRPr/>
              </a:pPr>
              <a:endParaRPr lang="en-US">
                <a:latin typeface="+mn-lt"/>
                <a:cs typeface="+mn-cs"/>
              </a:endParaRPr>
            </a:p>
          </p:txBody>
        </p:sp>
        <p:sp>
          <p:nvSpPr>
            <p:cNvPr id="26" name="Freeform 26">
              <a:extLst>
                <a:ext uri="{FF2B5EF4-FFF2-40B4-BE49-F238E27FC236}">
                  <a16:creationId xmlns:a16="http://schemas.microsoft.com/office/drawing/2014/main" id="{1480B38F-07C7-42BB-8A63-0D82B06ABED9}"/>
                </a:ext>
              </a:extLst>
            </p:cNvPr>
            <p:cNvSpPr>
              <a:spLocks/>
            </p:cNvSpPr>
            <p:nvPr/>
          </p:nvSpPr>
          <p:spPr bwMode="auto">
            <a:xfrm>
              <a:off x="4132263" y="2566988"/>
              <a:ext cx="106362" cy="131762"/>
            </a:xfrm>
            <a:custGeom>
              <a:avLst/>
              <a:gdLst>
                <a:gd name="T0" fmla="*/ 41 w 67"/>
                <a:gd name="T1" fmla="*/ 2 h 83"/>
                <a:gd name="T2" fmla="*/ 41 w 67"/>
                <a:gd name="T3" fmla="*/ 2 h 83"/>
                <a:gd name="T4" fmla="*/ 32 w 67"/>
                <a:gd name="T5" fmla="*/ 8 h 83"/>
                <a:gd name="T6" fmla="*/ 24 w 67"/>
                <a:gd name="T7" fmla="*/ 15 h 83"/>
                <a:gd name="T8" fmla="*/ 19 w 67"/>
                <a:gd name="T9" fmla="*/ 21 h 83"/>
                <a:gd name="T10" fmla="*/ 14 w 67"/>
                <a:gd name="T11" fmla="*/ 27 h 83"/>
                <a:gd name="T12" fmla="*/ 14 w 67"/>
                <a:gd name="T13" fmla="*/ 27 h 83"/>
                <a:gd name="T14" fmla="*/ 13 w 67"/>
                <a:gd name="T15" fmla="*/ 31 h 83"/>
                <a:gd name="T16" fmla="*/ 13 w 67"/>
                <a:gd name="T17" fmla="*/ 33 h 83"/>
                <a:gd name="T18" fmla="*/ 14 w 67"/>
                <a:gd name="T19" fmla="*/ 37 h 83"/>
                <a:gd name="T20" fmla="*/ 16 w 67"/>
                <a:gd name="T21" fmla="*/ 38 h 83"/>
                <a:gd name="T22" fmla="*/ 17 w 67"/>
                <a:gd name="T23" fmla="*/ 42 h 83"/>
                <a:gd name="T24" fmla="*/ 17 w 67"/>
                <a:gd name="T25" fmla="*/ 45 h 83"/>
                <a:gd name="T26" fmla="*/ 14 w 67"/>
                <a:gd name="T27" fmla="*/ 50 h 83"/>
                <a:gd name="T28" fmla="*/ 14 w 67"/>
                <a:gd name="T29" fmla="*/ 50 h 83"/>
                <a:gd name="T30" fmla="*/ 8 w 67"/>
                <a:gd name="T31" fmla="*/ 62 h 83"/>
                <a:gd name="T32" fmla="*/ 2 w 67"/>
                <a:gd name="T33" fmla="*/ 71 h 83"/>
                <a:gd name="T34" fmla="*/ 1 w 67"/>
                <a:gd name="T35" fmla="*/ 75 h 83"/>
                <a:gd name="T36" fmla="*/ 0 w 67"/>
                <a:gd name="T37" fmla="*/ 77 h 83"/>
                <a:gd name="T38" fmla="*/ 1 w 67"/>
                <a:gd name="T39" fmla="*/ 80 h 83"/>
                <a:gd name="T40" fmla="*/ 3 w 67"/>
                <a:gd name="T41" fmla="*/ 82 h 83"/>
                <a:gd name="T42" fmla="*/ 3 w 67"/>
                <a:gd name="T43" fmla="*/ 82 h 83"/>
                <a:gd name="T44" fmla="*/ 8 w 67"/>
                <a:gd name="T45" fmla="*/ 83 h 83"/>
                <a:gd name="T46" fmla="*/ 13 w 67"/>
                <a:gd name="T47" fmla="*/ 82 h 83"/>
                <a:gd name="T48" fmla="*/ 19 w 67"/>
                <a:gd name="T49" fmla="*/ 81 h 83"/>
                <a:gd name="T50" fmla="*/ 24 w 67"/>
                <a:gd name="T51" fmla="*/ 78 h 83"/>
                <a:gd name="T52" fmla="*/ 36 w 67"/>
                <a:gd name="T53" fmla="*/ 72 h 83"/>
                <a:gd name="T54" fmla="*/ 46 w 67"/>
                <a:gd name="T55" fmla="*/ 66 h 83"/>
                <a:gd name="T56" fmla="*/ 46 w 67"/>
                <a:gd name="T57" fmla="*/ 66 h 83"/>
                <a:gd name="T58" fmla="*/ 51 w 67"/>
                <a:gd name="T59" fmla="*/ 62 h 83"/>
                <a:gd name="T60" fmla="*/ 54 w 67"/>
                <a:gd name="T61" fmla="*/ 60 h 83"/>
                <a:gd name="T62" fmla="*/ 56 w 67"/>
                <a:gd name="T63" fmla="*/ 56 h 83"/>
                <a:gd name="T64" fmla="*/ 57 w 67"/>
                <a:gd name="T65" fmla="*/ 53 h 83"/>
                <a:gd name="T66" fmla="*/ 57 w 67"/>
                <a:gd name="T67" fmla="*/ 45 h 83"/>
                <a:gd name="T68" fmla="*/ 57 w 67"/>
                <a:gd name="T69" fmla="*/ 37 h 83"/>
                <a:gd name="T70" fmla="*/ 57 w 67"/>
                <a:gd name="T71" fmla="*/ 37 h 83"/>
                <a:gd name="T72" fmla="*/ 59 w 67"/>
                <a:gd name="T73" fmla="*/ 33 h 83"/>
                <a:gd name="T74" fmla="*/ 60 w 67"/>
                <a:gd name="T75" fmla="*/ 31 h 83"/>
                <a:gd name="T76" fmla="*/ 63 w 67"/>
                <a:gd name="T77" fmla="*/ 27 h 83"/>
                <a:gd name="T78" fmla="*/ 66 w 67"/>
                <a:gd name="T79" fmla="*/ 24 h 83"/>
                <a:gd name="T80" fmla="*/ 67 w 67"/>
                <a:gd name="T81" fmla="*/ 22 h 83"/>
                <a:gd name="T82" fmla="*/ 67 w 67"/>
                <a:gd name="T83" fmla="*/ 19 h 83"/>
                <a:gd name="T84" fmla="*/ 66 w 67"/>
                <a:gd name="T85" fmla="*/ 15 h 83"/>
                <a:gd name="T86" fmla="*/ 66 w 67"/>
                <a:gd name="T87" fmla="*/ 15 h 83"/>
                <a:gd name="T88" fmla="*/ 61 w 67"/>
                <a:gd name="T89" fmla="*/ 6 h 83"/>
                <a:gd name="T90" fmla="*/ 59 w 67"/>
                <a:gd name="T91" fmla="*/ 4 h 83"/>
                <a:gd name="T92" fmla="*/ 55 w 67"/>
                <a:gd name="T93" fmla="*/ 1 h 83"/>
                <a:gd name="T94" fmla="*/ 52 w 67"/>
                <a:gd name="T95" fmla="*/ 0 h 83"/>
                <a:gd name="T96" fmla="*/ 49 w 67"/>
                <a:gd name="T97" fmla="*/ 0 h 83"/>
                <a:gd name="T98" fmla="*/ 45 w 67"/>
                <a:gd name="T99" fmla="*/ 0 h 83"/>
                <a:gd name="T100" fmla="*/ 41 w 67"/>
                <a:gd name="T101" fmla="*/ 2 h 83"/>
                <a:gd name="T102" fmla="*/ 41 w 67"/>
                <a:gd name="T103" fmla="*/ 2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67" h="83">
                  <a:moveTo>
                    <a:pt x="41" y="2"/>
                  </a:moveTo>
                  <a:lnTo>
                    <a:pt x="41" y="2"/>
                  </a:lnTo>
                  <a:lnTo>
                    <a:pt x="32" y="8"/>
                  </a:lnTo>
                  <a:lnTo>
                    <a:pt x="24" y="15"/>
                  </a:lnTo>
                  <a:lnTo>
                    <a:pt x="19" y="21"/>
                  </a:lnTo>
                  <a:lnTo>
                    <a:pt x="14" y="27"/>
                  </a:lnTo>
                  <a:lnTo>
                    <a:pt x="14" y="27"/>
                  </a:lnTo>
                  <a:lnTo>
                    <a:pt x="13" y="31"/>
                  </a:lnTo>
                  <a:lnTo>
                    <a:pt x="13" y="33"/>
                  </a:lnTo>
                  <a:lnTo>
                    <a:pt x="14" y="37"/>
                  </a:lnTo>
                  <a:lnTo>
                    <a:pt x="16" y="38"/>
                  </a:lnTo>
                  <a:lnTo>
                    <a:pt x="17" y="42"/>
                  </a:lnTo>
                  <a:lnTo>
                    <a:pt x="17" y="45"/>
                  </a:lnTo>
                  <a:lnTo>
                    <a:pt x="14" y="50"/>
                  </a:lnTo>
                  <a:lnTo>
                    <a:pt x="14" y="50"/>
                  </a:lnTo>
                  <a:lnTo>
                    <a:pt x="8" y="62"/>
                  </a:lnTo>
                  <a:lnTo>
                    <a:pt x="2" y="71"/>
                  </a:lnTo>
                  <a:lnTo>
                    <a:pt x="1" y="75"/>
                  </a:lnTo>
                  <a:lnTo>
                    <a:pt x="0" y="77"/>
                  </a:lnTo>
                  <a:lnTo>
                    <a:pt x="1" y="80"/>
                  </a:lnTo>
                  <a:lnTo>
                    <a:pt x="3" y="82"/>
                  </a:lnTo>
                  <a:lnTo>
                    <a:pt x="3" y="82"/>
                  </a:lnTo>
                  <a:lnTo>
                    <a:pt x="8" y="83"/>
                  </a:lnTo>
                  <a:lnTo>
                    <a:pt x="13" y="82"/>
                  </a:lnTo>
                  <a:lnTo>
                    <a:pt x="19" y="81"/>
                  </a:lnTo>
                  <a:lnTo>
                    <a:pt x="24" y="78"/>
                  </a:lnTo>
                  <a:lnTo>
                    <a:pt x="36" y="72"/>
                  </a:lnTo>
                  <a:lnTo>
                    <a:pt x="46" y="66"/>
                  </a:lnTo>
                  <a:lnTo>
                    <a:pt x="46" y="66"/>
                  </a:lnTo>
                  <a:lnTo>
                    <a:pt x="51" y="62"/>
                  </a:lnTo>
                  <a:lnTo>
                    <a:pt x="54" y="60"/>
                  </a:lnTo>
                  <a:lnTo>
                    <a:pt x="56" y="56"/>
                  </a:lnTo>
                  <a:lnTo>
                    <a:pt x="57" y="53"/>
                  </a:lnTo>
                  <a:lnTo>
                    <a:pt x="57" y="45"/>
                  </a:lnTo>
                  <a:lnTo>
                    <a:pt x="57" y="37"/>
                  </a:lnTo>
                  <a:lnTo>
                    <a:pt x="57" y="37"/>
                  </a:lnTo>
                  <a:lnTo>
                    <a:pt x="59" y="33"/>
                  </a:lnTo>
                  <a:lnTo>
                    <a:pt x="60" y="31"/>
                  </a:lnTo>
                  <a:lnTo>
                    <a:pt x="63" y="27"/>
                  </a:lnTo>
                  <a:lnTo>
                    <a:pt x="66" y="24"/>
                  </a:lnTo>
                  <a:lnTo>
                    <a:pt x="67" y="22"/>
                  </a:lnTo>
                  <a:lnTo>
                    <a:pt x="67" y="19"/>
                  </a:lnTo>
                  <a:lnTo>
                    <a:pt x="66" y="15"/>
                  </a:lnTo>
                  <a:lnTo>
                    <a:pt x="66" y="15"/>
                  </a:lnTo>
                  <a:lnTo>
                    <a:pt x="61" y="6"/>
                  </a:lnTo>
                  <a:lnTo>
                    <a:pt x="59" y="4"/>
                  </a:lnTo>
                  <a:lnTo>
                    <a:pt x="55" y="1"/>
                  </a:lnTo>
                  <a:lnTo>
                    <a:pt x="52" y="0"/>
                  </a:lnTo>
                  <a:lnTo>
                    <a:pt x="49" y="0"/>
                  </a:lnTo>
                  <a:lnTo>
                    <a:pt x="45" y="0"/>
                  </a:lnTo>
                  <a:lnTo>
                    <a:pt x="41" y="2"/>
                  </a:lnTo>
                  <a:lnTo>
                    <a:pt x="41" y="2"/>
                  </a:lnTo>
                  <a:close/>
                </a:path>
              </a:pathLst>
            </a:custGeom>
            <a:solidFill>
              <a:schemeClr val="bg1"/>
            </a:solidFill>
            <a:ln>
              <a:noFill/>
            </a:ln>
          </p:spPr>
          <p:txBody>
            <a:bodyPr/>
            <a:lstStyle/>
            <a:p>
              <a:pPr fontAlgn="auto">
                <a:spcBef>
                  <a:spcPts val="0"/>
                </a:spcBef>
                <a:spcAft>
                  <a:spcPts val="0"/>
                </a:spcAft>
                <a:defRPr/>
              </a:pPr>
              <a:endParaRPr lang="en-US">
                <a:latin typeface="+mn-lt"/>
                <a:cs typeface="+mn-cs"/>
              </a:endParaRPr>
            </a:p>
          </p:txBody>
        </p:sp>
        <p:sp>
          <p:nvSpPr>
            <p:cNvPr id="27" name="Freeform 27">
              <a:extLst>
                <a:ext uri="{FF2B5EF4-FFF2-40B4-BE49-F238E27FC236}">
                  <a16:creationId xmlns:a16="http://schemas.microsoft.com/office/drawing/2014/main" id="{B70AD7B1-C06C-4803-B1E6-D586F0F599E8}"/>
                </a:ext>
              </a:extLst>
            </p:cNvPr>
            <p:cNvSpPr>
              <a:spLocks/>
            </p:cNvSpPr>
            <p:nvPr/>
          </p:nvSpPr>
          <p:spPr bwMode="auto">
            <a:xfrm>
              <a:off x="4537075" y="2973388"/>
              <a:ext cx="38100" cy="109537"/>
            </a:xfrm>
            <a:custGeom>
              <a:avLst/>
              <a:gdLst>
                <a:gd name="T0" fmla="*/ 9 w 24"/>
                <a:gd name="T1" fmla="*/ 2 h 69"/>
                <a:gd name="T2" fmla="*/ 9 w 24"/>
                <a:gd name="T3" fmla="*/ 2 h 69"/>
                <a:gd name="T4" fmla="*/ 4 w 24"/>
                <a:gd name="T5" fmla="*/ 4 h 69"/>
                <a:gd name="T6" fmla="*/ 1 w 24"/>
                <a:gd name="T7" fmla="*/ 8 h 69"/>
                <a:gd name="T8" fmla="*/ 0 w 24"/>
                <a:gd name="T9" fmla="*/ 11 h 69"/>
                <a:gd name="T10" fmla="*/ 1 w 24"/>
                <a:gd name="T11" fmla="*/ 15 h 69"/>
                <a:gd name="T12" fmla="*/ 4 w 24"/>
                <a:gd name="T13" fmla="*/ 21 h 69"/>
                <a:gd name="T14" fmla="*/ 5 w 24"/>
                <a:gd name="T15" fmla="*/ 25 h 69"/>
                <a:gd name="T16" fmla="*/ 5 w 24"/>
                <a:gd name="T17" fmla="*/ 27 h 69"/>
                <a:gd name="T18" fmla="*/ 5 w 24"/>
                <a:gd name="T19" fmla="*/ 27 h 69"/>
                <a:gd name="T20" fmla="*/ 4 w 24"/>
                <a:gd name="T21" fmla="*/ 38 h 69"/>
                <a:gd name="T22" fmla="*/ 2 w 24"/>
                <a:gd name="T23" fmla="*/ 53 h 69"/>
                <a:gd name="T24" fmla="*/ 2 w 24"/>
                <a:gd name="T25" fmla="*/ 60 h 69"/>
                <a:gd name="T26" fmla="*/ 2 w 24"/>
                <a:gd name="T27" fmla="*/ 67 h 69"/>
                <a:gd name="T28" fmla="*/ 4 w 24"/>
                <a:gd name="T29" fmla="*/ 69 h 69"/>
                <a:gd name="T30" fmla="*/ 5 w 24"/>
                <a:gd name="T31" fmla="*/ 69 h 69"/>
                <a:gd name="T32" fmla="*/ 6 w 24"/>
                <a:gd name="T33" fmla="*/ 69 h 69"/>
                <a:gd name="T34" fmla="*/ 6 w 24"/>
                <a:gd name="T35" fmla="*/ 69 h 69"/>
                <a:gd name="T36" fmla="*/ 13 w 24"/>
                <a:gd name="T37" fmla="*/ 63 h 69"/>
                <a:gd name="T38" fmla="*/ 21 w 24"/>
                <a:gd name="T39" fmla="*/ 56 h 69"/>
                <a:gd name="T40" fmla="*/ 23 w 24"/>
                <a:gd name="T41" fmla="*/ 51 h 69"/>
                <a:gd name="T42" fmla="*/ 24 w 24"/>
                <a:gd name="T43" fmla="*/ 47 h 69"/>
                <a:gd name="T44" fmla="*/ 24 w 24"/>
                <a:gd name="T45" fmla="*/ 42 h 69"/>
                <a:gd name="T46" fmla="*/ 23 w 24"/>
                <a:gd name="T47" fmla="*/ 40 h 69"/>
                <a:gd name="T48" fmla="*/ 23 w 24"/>
                <a:gd name="T49" fmla="*/ 40 h 69"/>
                <a:gd name="T50" fmla="*/ 21 w 24"/>
                <a:gd name="T51" fmla="*/ 37 h 69"/>
                <a:gd name="T52" fmla="*/ 20 w 24"/>
                <a:gd name="T53" fmla="*/ 35 h 69"/>
                <a:gd name="T54" fmla="*/ 16 w 24"/>
                <a:gd name="T55" fmla="*/ 33 h 69"/>
                <a:gd name="T56" fmla="*/ 15 w 24"/>
                <a:gd name="T57" fmla="*/ 33 h 69"/>
                <a:gd name="T58" fmla="*/ 15 w 24"/>
                <a:gd name="T59" fmla="*/ 31 h 69"/>
                <a:gd name="T60" fmla="*/ 16 w 24"/>
                <a:gd name="T61" fmla="*/ 25 h 69"/>
                <a:gd name="T62" fmla="*/ 16 w 24"/>
                <a:gd name="T63" fmla="*/ 25 h 69"/>
                <a:gd name="T64" fmla="*/ 18 w 24"/>
                <a:gd name="T65" fmla="*/ 15 h 69"/>
                <a:gd name="T66" fmla="*/ 18 w 24"/>
                <a:gd name="T67" fmla="*/ 10 h 69"/>
                <a:gd name="T68" fmla="*/ 18 w 24"/>
                <a:gd name="T69" fmla="*/ 6 h 69"/>
                <a:gd name="T70" fmla="*/ 17 w 24"/>
                <a:gd name="T71" fmla="*/ 3 h 69"/>
                <a:gd name="T72" fmla="*/ 15 w 24"/>
                <a:gd name="T73" fmla="*/ 0 h 69"/>
                <a:gd name="T74" fmla="*/ 12 w 24"/>
                <a:gd name="T75" fmla="*/ 0 h 69"/>
                <a:gd name="T76" fmla="*/ 9 w 24"/>
                <a:gd name="T77" fmla="*/ 2 h 69"/>
                <a:gd name="T78" fmla="*/ 9 w 24"/>
                <a:gd name="T79" fmla="*/ 2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4" h="69">
                  <a:moveTo>
                    <a:pt x="9" y="2"/>
                  </a:moveTo>
                  <a:lnTo>
                    <a:pt x="9" y="2"/>
                  </a:lnTo>
                  <a:lnTo>
                    <a:pt x="4" y="4"/>
                  </a:lnTo>
                  <a:lnTo>
                    <a:pt x="1" y="8"/>
                  </a:lnTo>
                  <a:lnTo>
                    <a:pt x="0" y="11"/>
                  </a:lnTo>
                  <a:lnTo>
                    <a:pt x="1" y="15"/>
                  </a:lnTo>
                  <a:lnTo>
                    <a:pt x="4" y="21"/>
                  </a:lnTo>
                  <a:lnTo>
                    <a:pt x="5" y="25"/>
                  </a:lnTo>
                  <a:lnTo>
                    <a:pt x="5" y="27"/>
                  </a:lnTo>
                  <a:lnTo>
                    <a:pt x="5" y="27"/>
                  </a:lnTo>
                  <a:lnTo>
                    <a:pt x="4" y="38"/>
                  </a:lnTo>
                  <a:lnTo>
                    <a:pt x="2" y="53"/>
                  </a:lnTo>
                  <a:lnTo>
                    <a:pt x="2" y="60"/>
                  </a:lnTo>
                  <a:lnTo>
                    <a:pt x="2" y="67"/>
                  </a:lnTo>
                  <a:lnTo>
                    <a:pt x="4" y="69"/>
                  </a:lnTo>
                  <a:lnTo>
                    <a:pt x="5" y="69"/>
                  </a:lnTo>
                  <a:lnTo>
                    <a:pt x="6" y="69"/>
                  </a:lnTo>
                  <a:lnTo>
                    <a:pt x="6" y="69"/>
                  </a:lnTo>
                  <a:lnTo>
                    <a:pt x="13" y="63"/>
                  </a:lnTo>
                  <a:lnTo>
                    <a:pt x="21" y="56"/>
                  </a:lnTo>
                  <a:lnTo>
                    <a:pt x="23" y="51"/>
                  </a:lnTo>
                  <a:lnTo>
                    <a:pt x="24" y="47"/>
                  </a:lnTo>
                  <a:lnTo>
                    <a:pt x="24" y="42"/>
                  </a:lnTo>
                  <a:lnTo>
                    <a:pt x="23" y="40"/>
                  </a:lnTo>
                  <a:lnTo>
                    <a:pt x="23" y="40"/>
                  </a:lnTo>
                  <a:lnTo>
                    <a:pt x="21" y="37"/>
                  </a:lnTo>
                  <a:lnTo>
                    <a:pt x="20" y="35"/>
                  </a:lnTo>
                  <a:lnTo>
                    <a:pt x="16" y="33"/>
                  </a:lnTo>
                  <a:lnTo>
                    <a:pt x="15" y="33"/>
                  </a:lnTo>
                  <a:lnTo>
                    <a:pt x="15" y="31"/>
                  </a:lnTo>
                  <a:lnTo>
                    <a:pt x="16" y="25"/>
                  </a:lnTo>
                  <a:lnTo>
                    <a:pt x="16" y="25"/>
                  </a:lnTo>
                  <a:lnTo>
                    <a:pt x="18" y="15"/>
                  </a:lnTo>
                  <a:lnTo>
                    <a:pt x="18" y="10"/>
                  </a:lnTo>
                  <a:lnTo>
                    <a:pt x="18" y="6"/>
                  </a:lnTo>
                  <a:lnTo>
                    <a:pt x="17" y="3"/>
                  </a:lnTo>
                  <a:lnTo>
                    <a:pt x="15" y="0"/>
                  </a:lnTo>
                  <a:lnTo>
                    <a:pt x="12" y="0"/>
                  </a:lnTo>
                  <a:lnTo>
                    <a:pt x="9" y="2"/>
                  </a:lnTo>
                  <a:lnTo>
                    <a:pt x="9" y="2"/>
                  </a:lnTo>
                  <a:close/>
                </a:path>
              </a:pathLst>
            </a:custGeom>
            <a:solidFill>
              <a:schemeClr val="bg1"/>
            </a:solidFill>
            <a:ln>
              <a:noFill/>
            </a:ln>
          </p:spPr>
          <p:txBody>
            <a:bodyPr/>
            <a:lstStyle/>
            <a:p>
              <a:pPr fontAlgn="auto">
                <a:spcBef>
                  <a:spcPts val="0"/>
                </a:spcBef>
                <a:spcAft>
                  <a:spcPts val="0"/>
                </a:spcAft>
                <a:defRPr/>
              </a:pPr>
              <a:endParaRPr lang="en-US">
                <a:latin typeface="+mn-lt"/>
                <a:cs typeface="+mn-cs"/>
              </a:endParaRPr>
            </a:p>
          </p:txBody>
        </p:sp>
        <p:sp>
          <p:nvSpPr>
            <p:cNvPr id="28" name="Freeform 28">
              <a:extLst>
                <a:ext uri="{FF2B5EF4-FFF2-40B4-BE49-F238E27FC236}">
                  <a16:creationId xmlns:a16="http://schemas.microsoft.com/office/drawing/2014/main" id="{0179A3C0-9E11-4370-8D9A-7DA3318C65C1}"/>
                </a:ext>
              </a:extLst>
            </p:cNvPr>
            <p:cNvSpPr>
              <a:spLocks/>
            </p:cNvSpPr>
            <p:nvPr/>
          </p:nvSpPr>
          <p:spPr bwMode="auto">
            <a:xfrm>
              <a:off x="757238" y="1450975"/>
              <a:ext cx="2854325" cy="4305300"/>
            </a:xfrm>
            <a:custGeom>
              <a:avLst/>
              <a:gdLst>
                <a:gd name="T0" fmla="*/ 1345 w 1798"/>
                <a:gd name="T1" fmla="*/ 2703 h 2712"/>
                <a:gd name="T2" fmla="*/ 1267 w 1798"/>
                <a:gd name="T3" fmla="*/ 2550 h 2712"/>
                <a:gd name="T4" fmla="*/ 1289 w 1798"/>
                <a:gd name="T5" fmla="*/ 2313 h 2712"/>
                <a:gd name="T6" fmla="*/ 1221 w 1798"/>
                <a:gd name="T7" fmla="*/ 1881 h 2712"/>
                <a:gd name="T8" fmla="*/ 1219 w 1798"/>
                <a:gd name="T9" fmla="*/ 1622 h 2712"/>
                <a:gd name="T10" fmla="*/ 1107 w 1798"/>
                <a:gd name="T11" fmla="*/ 1537 h 2712"/>
                <a:gd name="T12" fmla="*/ 838 w 1798"/>
                <a:gd name="T13" fmla="*/ 1368 h 2712"/>
                <a:gd name="T14" fmla="*/ 778 w 1798"/>
                <a:gd name="T15" fmla="*/ 1299 h 2712"/>
                <a:gd name="T16" fmla="*/ 663 w 1798"/>
                <a:gd name="T17" fmla="*/ 1116 h 2712"/>
                <a:gd name="T18" fmla="*/ 605 w 1798"/>
                <a:gd name="T19" fmla="*/ 845 h 2712"/>
                <a:gd name="T20" fmla="*/ 544 w 1798"/>
                <a:gd name="T21" fmla="*/ 811 h 2712"/>
                <a:gd name="T22" fmla="*/ 368 w 1798"/>
                <a:gd name="T23" fmla="*/ 606 h 2712"/>
                <a:gd name="T24" fmla="*/ 242 w 1798"/>
                <a:gd name="T25" fmla="*/ 567 h 2712"/>
                <a:gd name="T26" fmla="*/ 117 w 1798"/>
                <a:gd name="T27" fmla="*/ 660 h 2712"/>
                <a:gd name="T28" fmla="*/ 23 w 1798"/>
                <a:gd name="T29" fmla="*/ 558 h 2712"/>
                <a:gd name="T30" fmla="*/ 16 w 1798"/>
                <a:gd name="T31" fmla="*/ 487 h 2712"/>
                <a:gd name="T32" fmla="*/ 33 w 1798"/>
                <a:gd name="T33" fmla="*/ 413 h 2712"/>
                <a:gd name="T34" fmla="*/ 201 w 1798"/>
                <a:gd name="T35" fmla="*/ 342 h 2712"/>
                <a:gd name="T36" fmla="*/ 504 w 1798"/>
                <a:gd name="T37" fmla="*/ 358 h 2712"/>
                <a:gd name="T38" fmla="*/ 641 w 1798"/>
                <a:gd name="T39" fmla="*/ 338 h 2712"/>
                <a:gd name="T40" fmla="*/ 595 w 1798"/>
                <a:gd name="T41" fmla="*/ 205 h 2712"/>
                <a:gd name="T42" fmla="*/ 782 w 1798"/>
                <a:gd name="T43" fmla="*/ 144 h 2712"/>
                <a:gd name="T44" fmla="*/ 693 w 1798"/>
                <a:gd name="T45" fmla="*/ 236 h 2712"/>
                <a:gd name="T46" fmla="*/ 828 w 1798"/>
                <a:gd name="T47" fmla="*/ 290 h 2712"/>
                <a:gd name="T48" fmla="*/ 852 w 1798"/>
                <a:gd name="T49" fmla="*/ 414 h 2712"/>
                <a:gd name="T50" fmla="*/ 968 w 1798"/>
                <a:gd name="T51" fmla="*/ 299 h 2712"/>
                <a:gd name="T52" fmla="*/ 940 w 1798"/>
                <a:gd name="T53" fmla="*/ 249 h 2712"/>
                <a:gd name="T54" fmla="*/ 963 w 1798"/>
                <a:gd name="T55" fmla="*/ 232 h 2712"/>
                <a:gd name="T56" fmla="*/ 966 w 1798"/>
                <a:gd name="T57" fmla="*/ 212 h 2712"/>
                <a:gd name="T58" fmla="*/ 913 w 1798"/>
                <a:gd name="T59" fmla="*/ 136 h 2712"/>
                <a:gd name="T60" fmla="*/ 1073 w 1798"/>
                <a:gd name="T61" fmla="*/ 133 h 2712"/>
                <a:gd name="T62" fmla="*/ 1030 w 1798"/>
                <a:gd name="T63" fmla="*/ 68 h 2712"/>
                <a:gd name="T64" fmla="*/ 1225 w 1798"/>
                <a:gd name="T65" fmla="*/ 16 h 2712"/>
                <a:gd name="T66" fmla="*/ 1337 w 1798"/>
                <a:gd name="T67" fmla="*/ 76 h 2712"/>
                <a:gd name="T68" fmla="*/ 1139 w 1798"/>
                <a:gd name="T69" fmla="*/ 185 h 2712"/>
                <a:gd name="T70" fmla="*/ 1143 w 1798"/>
                <a:gd name="T71" fmla="*/ 240 h 2712"/>
                <a:gd name="T72" fmla="*/ 1031 w 1798"/>
                <a:gd name="T73" fmla="*/ 360 h 2712"/>
                <a:gd name="T74" fmla="*/ 1113 w 1798"/>
                <a:gd name="T75" fmla="*/ 360 h 2712"/>
                <a:gd name="T76" fmla="*/ 1215 w 1798"/>
                <a:gd name="T77" fmla="*/ 284 h 2712"/>
                <a:gd name="T78" fmla="*/ 1361 w 1798"/>
                <a:gd name="T79" fmla="*/ 406 h 2712"/>
                <a:gd name="T80" fmla="*/ 1356 w 1798"/>
                <a:gd name="T81" fmla="*/ 462 h 2712"/>
                <a:gd name="T82" fmla="*/ 1292 w 1798"/>
                <a:gd name="T83" fmla="*/ 536 h 2712"/>
                <a:gd name="T84" fmla="*/ 1274 w 1798"/>
                <a:gd name="T85" fmla="*/ 439 h 2712"/>
                <a:gd name="T86" fmla="*/ 1155 w 1798"/>
                <a:gd name="T87" fmla="*/ 369 h 2712"/>
                <a:gd name="T88" fmla="*/ 1163 w 1798"/>
                <a:gd name="T89" fmla="*/ 513 h 2712"/>
                <a:gd name="T90" fmla="*/ 998 w 1798"/>
                <a:gd name="T91" fmla="*/ 554 h 2712"/>
                <a:gd name="T92" fmla="*/ 1157 w 1798"/>
                <a:gd name="T93" fmla="*/ 711 h 2712"/>
                <a:gd name="T94" fmla="*/ 1209 w 1798"/>
                <a:gd name="T95" fmla="*/ 614 h 2712"/>
                <a:gd name="T96" fmla="*/ 1359 w 1798"/>
                <a:gd name="T97" fmla="*/ 619 h 2712"/>
                <a:gd name="T98" fmla="*/ 1475 w 1798"/>
                <a:gd name="T99" fmla="*/ 775 h 2712"/>
                <a:gd name="T100" fmla="*/ 1432 w 1798"/>
                <a:gd name="T101" fmla="*/ 888 h 2712"/>
                <a:gd name="T102" fmla="*/ 1335 w 1798"/>
                <a:gd name="T103" fmla="*/ 927 h 2712"/>
                <a:gd name="T104" fmla="*/ 1167 w 1798"/>
                <a:gd name="T105" fmla="*/ 1189 h 2712"/>
                <a:gd name="T106" fmla="*/ 1060 w 1798"/>
                <a:gd name="T107" fmla="*/ 1174 h 2712"/>
                <a:gd name="T108" fmla="*/ 951 w 1798"/>
                <a:gd name="T109" fmla="*/ 1369 h 2712"/>
                <a:gd name="T110" fmla="*/ 1079 w 1798"/>
                <a:gd name="T111" fmla="*/ 1440 h 2712"/>
                <a:gd name="T112" fmla="*/ 1236 w 1798"/>
                <a:gd name="T113" fmla="*/ 1550 h 2712"/>
                <a:gd name="T114" fmla="*/ 1338 w 1798"/>
                <a:gd name="T115" fmla="*/ 1525 h 2712"/>
                <a:gd name="T116" fmla="*/ 1540 w 1798"/>
                <a:gd name="T117" fmla="*/ 1607 h 2712"/>
                <a:gd name="T118" fmla="*/ 1751 w 1798"/>
                <a:gd name="T119" fmla="*/ 1772 h 2712"/>
                <a:gd name="T120" fmla="*/ 1681 w 1798"/>
                <a:gd name="T121" fmla="*/ 2097 h 2712"/>
                <a:gd name="T122" fmla="*/ 1472 w 1798"/>
                <a:gd name="T123" fmla="*/ 2287 h 2712"/>
                <a:gd name="T124" fmla="*/ 1392 w 1798"/>
                <a:gd name="T125" fmla="*/ 2447 h 27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798" h="2712">
                  <a:moveTo>
                    <a:pt x="1354" y="2584"/>
                  </a:moveTo>
                  <a:lnTo>
                    <a:pt x="1354" y="2584"/>
                  </a:lnTo>
                  <a:lnTo>
                    <a:pt x="1346" y="2592"/>
                  </a:lnTo>
                  <a:lnTo>
                    <a:pt x="1340" y="2595"/>
                  </a:lnTo>
                  <a:lnTo>
                    <a:pt x="1330" y="2603"/>
                  </a:lnTo>
                  <a:lnTo>
                    <a:pt x="1328" y="2605"/>
                  </a:lnTo>
                  <a:lnTo>
                    <a:pt x="1325" y="2608"/>
                  </a:lnTo>
                  <a:lnTo>
                    <a:pt x="1327" y="2611"/>
                  </a:lnTo>
                  <a:lnTo>
                    <a:pt x="1328" y="2616"/>
                  </a:lnTo>
                  <a:lnTo>
                    <a:pt x="1328" y="2616"/>
                  </a:lnTo>
                  <a:lnTo>
                    <a:pt x="1332" y="2626"/>
                  </a:lnTo>
                  <a:lnTo>
                    <a:pt x="1334" y="2632"/>
                  </a:lnTo>
                  <a:lnTo>
                    <a:pt x="1333" y="2636"/>
                  </a:lnTo>
                  <a:lnTo>
                    <a:pt x="1332" y="2641"/>
                  </a:lnTo>
                  <a:lnTo>
                    <a:pt x="1332" y="2641"/>
                  </a:lnTo>
                  <a:lnTo>
                    <a:pt x="1332" y="2642"/>
                  </a:lnTo>
                  <a:lnTo>
                    <a:pt x="1332" y="2644"/>
                  </a:lnTo>
                  <a:lnTo>
                    <a:pt x="1334" y="2647"/>
                  </a:lnTo>
                  <a:lnTo>
                    <a:pt x="1337" y="2653"/>
                  </a:lnTo>
                  <a:lnTo>
                    <a:pt x="1340" y="2660"/>
                  </a:lnTo>
                  <a:lnTo>
                    <a:pt x="1340" y="2660"/>
                  </a:lnTo>
                  <a:lnTo>
                    <a:pt x="1341" y="2669"/>
                  </a:lnTo>
                  <a:lnTo>
                    <a:pt x="1344" y="2675"/>
                  </a:lnTo>
                  <a:lnTo>
                    <a:pt x="1345" y="2678"/>
                  </a:lnTo>
                  <a:lnTo>
                    <a:pt x="1348" y="2680"/>
                  </a:lnTo>
                  <a:lnTo>
                    <a:pt x="1351" y="2681"/>
                  </a:lnTo>
                  <a:lnTo>
                    <a:pt x="1356" y="2683"/>
                  </a:lnTo>
                  <a:lnTo>
                    <a:pt x="1356" y="2683"/>
                  </a:lnTo>
                  <a:lnTo>
                    <a:pt x="1368" y="2684"/>
                  </a:lnTo>
                  <a:lnTo>
                    <a:pt x="1379" y="2684"/>
                  </a:lnTo>
                  <a:lnTo>
                    <a:pt x="1384" y="2685"/>
                  </a:lnTo>
                  <a:lnTo>
                    <a:pt x="1386" y="2685"/>
                  </a:lnTo>
                  <a:lnTo>
                    <a:pt x="1386" y="2687"/>
                  </a:lnTo>
                  <a:lnTo>
                    <a:pt x="1382" y="2690"/>
                  </a:lnTo>
                  <a:lnTo>
                    <a:pt x="1382" y="2690"/>
                  </a:lnTo>
                  <a:lnTo>
                    <a:pt x="1377" y="2692"/>
                  </a:lnTo>
                  <a:lnTo>
                    <a:pt x="1372" y="2694"/>
                  </a:lnTo>
                  <a:lnTo>
                    <a:pt x="1361" y="2694"/>
                  </a:lnTo>
                  <a:lnTo>
                    <a:pt x="1356" y="2695"/>
                  </a:lnTo>
                  <a:lnTo>
                    <a:pt x="1352" y="2696"/>
                  </a:lnTo>
                  <a:lnTo>
                    <a:pt x="1349" y="2698"/>
                  </a:lnTo>
                  <a:lnTo>
                    <a:pt x="1345" y="2703"/>
                  </a:lnTo>
                  <a:lnTo>
                    <a:pt x="1345" y="2703"/>
                  </a:lnTo>
                  <a:lnTo>
                    <a:pt x="1344" y="2708"/>
                  </a:lnTo>
                  <a:lnTo>
                    <a:pt x="1340" y="2711"/>
                  </a:lnTo>
                  <a:lnTo>
                    <a:pt x="1338" y="2712"/>
                  </a:lnTo>
                  <a:lnTo>
                    <a:pt x="1334" y="2712"/>
                  </a:lnTo>
                  <a:lnTo>
                    <a:pt x="1322" y="2708"/>
                  </a:lnTo>
                  <a:lnTo>
                    <a:pt x="1305" y="2702"/>
                  </a:lnTo>
                  <a:lnTo>
                    <a:pt x="1305" y="2702"/>
                  </a:lnTo>
                  <a:lnTo>
                    <a:pt x="1295" y="2698"/>
                  </a:lnTo>
                  <a:lnTo>
                    <a:pt x="1287" y="2692"/>
                  </a:lnTo>
                  <a:lnTo>
                    <a:pt x="1281" y="2685"/>
                  </a:lnTo>
                  <a:lnTo>
                    <a:pt x="1276" y="2678"/>
                  </a:lnTo>
                  <a:lnTo>
                    <a:pt x="1273" y="2670"/>
                  </a:lnTo>
                  <a:lnTo>
                    <a:pt x="1271" y="2663"/>
                  </a:lnTo>
                  <a:lnTo>
                    <a:pt x="1270" y="2653"/>
                  </a:lnTo>
                  <a:lnTo>
                    <a:pt x="1270" y="2653"/>
                  </a:lnTo>
                  <a:lnTo>
                    <a:pt x="1269" y="2647"/>
                  </a:lnTo>
                  <a:lnTo>
                    <a:pt x="1268" y="2642"/>
                  </a:lnTo>
                  <a:lnTo>
                    <a:pt x="1265" y="2637"/>
                  </a:lnTo>
                  <a:lnTo>
                    <a:pt x="1262" y="2632"/>
                  </a:lnTo>
                  <a:lnTo>
                    <a:pt x="1262" y="2632"/>
                  </a:lnTo>
                  <a:lnTo>
                    <a:pt x="1256" y="2626"/>
                  </a:lnTo>
                  <a:lnTo>
                    <a:pt x="1248" y="2617"/>
                  </a:lnTo>
                  <a:lnTo>
                    <a:pt x="1246" y="2614"/>
                  </a:lnTo>
                  <a:lnTo>
                    <a:pt x="1246" y="2611"/>
                  </a:lnTo>
                  <a:lnTo>
                    <a:pt x="1247" y="2609"/>
                  </a:lnTo>
                  <a:lnTo>
                    <a:pt x="1252" y="2606"/>
                  </a:lnTo>
                  <a:lnTo>
                    <a:pt x="1252" y="2606"/>
                  </a:lnTo>
                  <a:lnTo>
                    <a:pt x="1258" y="2606"/>
                  </a:lnTo>
                  <a:lnTo>
                    <a:pt x="1263" y="2604"/>
                  </a:lnTo>
                  <a:lnTo>
                    <a:pt x="1267" y="2602"/>
                  </a:lnTo>
                  <a:lnTo>
                    <a:pt x="1269" y="2599"/>
                  </a:lnTo>
                  <a:lnTo>
                    <a:pt x="1270" y="2594"/>
                  </a:lnTo>
                  <a:lnTo>
                    <a:pt x="1270" y="2590"/>
                  </a:lnTo>
                  <a:lnTo>
                    <a:pt x="1269" y="2584"/>
                  </a:lnTo>
                  <a:lnTo>
                    <a:pt x="1267" y="2578"/>
                  </a:lnTo>
                  <a:lnTo>
                    <a:pt x="1267" y="2578"/>
                  </a:lnTo>
                  <a:lnTo>
                    <a:pt x="1264" y="2572"/>
                  </a:lnTo>
                  <a:lnTo>
                    <a:pt x="1264" y="2566"/>
                  </a:lnTo>
                  <a:lnTo>
                    <a:pt x="1264" y="2561"/>
                  </a:lnTo>
                  <a:lnTo>
                    <a:pt x="1265" y="2555"/>
                  </a:lnTo>
                  <a:lnTo>
                    <a:pt x="1267" y="2550"/>
                  </a:lnTo>
                  <a:lnTo>
                    <a:pt x="1267" y="2546"/>
                  </a:lnTo>
                  <a:lnTo>
                    <a:pt x="1265" y="2543"/>
                  </a:lnTo>
                  <a:lnTo>
                    <a:pt x="1263" y="2539"/>
                  </a:lnTo>
                  <a:lnTo>
                    <a:pt x="1263" y="2539"/>
                  </a:lnTo>
                  <a:lnTo>
                    <a:pt x="1254" y="2534"/>
                  </a:lnTo>
                  <a:lnTo>
                    <a:pt x="1247" y="2529"/>
                  </a:lnTo>
                  <a:lnTo>
                    <a:pt x="1246" y="2528"/>
                  </a:lnTo>
                  <a:lnTo>
                    <a:pt x="1246" y="2527"/>
                  </a:lnTo>
                  <a:lnTo>
                    <a:pt x="1247" y="2525"/>
                  </a:lnTo>
                  <a:lnTo>
                    <a:pt x="1252" y="2525"/>
                  </a:lnTo>
                  <a:lnTo>
                    <a:pt x="1252" y="2525"/>
                  </a:lnTo>
                  <a:lnTo>
                    <a:pt x="1259" y="2527"/>
                  </a:lnTo>
                  <a:lnTo>
                    <a:pt x="1264" y="2527"/>
                  </a:lnTo>
                  <a:lnTo>
                    <a:pt x="1267" y="2525"/>
                  </a:lnTo>
                  <a:lnTo>
                    <a:pt x="1268" y="2523"/>
                  </a:lnTo>
                  <a:lnTo>
                    <a:pt x="1273" y="2514"/>
                  </a:lnTo>
                  <a:lnTo>
                    <a:pt x="1273" y="2514"/>
                  </a:lnTo>
                  <a:lnTo>
                    <a:pt x="1274" y="2508"/>
                  </a:lnTo>
                  <a:lnTo>
                    <a:pt x="1276" y="2502"/>
                  </a:lnTo>
                  <a:lnTo>
                    <a:pt x="1278" y="2490"/>
                  </a:lnTo>
                  <a:lnTo>
                    <a:pt x="1278" y="2476"/>
                  </a:lnTo>
                  <a:lnTo>
                    <a:pt x="1279" y="2463"/>
                  </a:lnTo>
                  <a:lnTo>
                    <a:pt x="1279" y="2463"/>
                  </a:lnTo>
                  <a:lnTo>
                    <a:pt x="1285" y="2444"/>
                  </a:lnTo>
                  <a:lnTo>
                    <a:pt x="1285" y="2441"/>
                  </a:lnTo>
                  <a:lnTo>
                    <a:pt x="1285" y="2437"/>
                  </a:lnTo>
                  <a:lnTo>
                    <a:pt x="1284" y="2435"/>
                  </a:lnTo>
                  <a:lnTo>
                    <a:pt x="1281" y="2432"/>
                  </a:lnTo>
                  <a:lnTo>
                    <a:pt x="1281" y="2432"/>
                  </a:lnTo>
                  <a:lnTo>
                    <a:pt x="1276" y="2427"/>
                  </a:lnTo>
                  <a:lnTo>
                    <a:pt x="1275" y="2425"/>
                  </a:lnTo>
                  <a:lnTo>
                    <a:pt x="1274" y="2421"/>
                  </a:lnTo>
                  <a:lnTo>
                    <a:pt x="1274" y="2414"/>
                  </a:lnTo>
                  <a:lnTo>
                    <a:pt x="1276" y="2400"/>
                  </a:lnTo>
                  <a:lnTo>
                    <a:pt x="1276" y="2400"/>
                  </a:lnTo>
                  <a:lnTo>
                    <a:pt x="1280" y="2387"/>
                  </a:lnTo>
                  <a:lnTo>
                    <a:pt x="1280" y="2378"/>
                  </a:lnTo>
                  <a:lnTo>
                    <a:pt x="1279" y="2360"/>
                  </a:lnTo>
                  <a:lnTo>
                    <a:pt x="1279" y="2360"/>
                  </a:lnTo>
                  <a:lnTo>
                    <a:pt x="1280" y="2345"/>
                  </a:lnTo>
                  <a:lnTo>
                    <a:pt x="1284" y="2329"/>
                  </a:lnTo>
                  <a:lnTo>
                    <a:pt x="1289" y="2313"/>
                  </a:lnTo>
                  <a:lnTo>
                    <a:pt x="1295" y="2297"/>
                  </a:lnTo>
                  <a:lnTo>
                    <a:pt x="1295" y="2297"/>
                  </a:lnTo>
                  <a:lnTo>
                    <a:pt x="1301" y="2281"/>
                  </a:lnTo>
                  <a:lnTo>
                    <a:pt x="1306" y="2265"/>
                  </a:lnTo>
                  <a:lnTo>
                    <a:pt x="1308" y="2249"/>
                  </a:lnTo>
                  <a:lnTo>
                    <a:pt x="1308" y="2241"/>
                  </a:lnTo>
                  <a:lnTo>
                    <a:pt x="1308" y="2232"/>
                  </a:lnTo>
                  <a:lnTo>
                    <a:pt x="1308" y="2232"/>
                  </a:lnTo>
                  <a:lnTo>
                    <a:pt x="1306" y="2217"/>
                  </a:lnTo>
                  <a:lnTo>
                    <a:pt x="1303" y="2209"/>
                  </a:lnTo>
                  <a:lnTo>
                    <a:pt x="1303" y="2199"/>
                  </a:lnTo>
                  <a:lnTo>
                    <a:pt x="1307" y="2184"/>
                  </a:lnTo>
                  <a:lnTo>
                    <a:pt x="1307" y="2184"/>
                  </a:lnTo>
                  <a:lnTo>
                    <a:pt x="1310" y="2172"/>
                  </a:lnTo>
                  <a:lnTo>
                    <a:pt x="1312" y="2155"/>
                  </a:lnTo>
                  <a:lnTo>
                    <a:pt x="1316" y="2112"/>
                  </a:lnTo>
                  <a:lnTo>
                    <a:pt x="1319" y="2069"/>
                  </a:lnTo>
                  <a:lnTo>
                    <a:pt x="1321" y="2038"/>
                  </a:lnTo>
                  <a:lnTo>
                    <a:pt x="1321" y="2038"/>
                  </a:lnTo>
                  <a:lnTo>
                    <a:pt x="1321" y="2028"/>
                  </a:lnTo>
                  <a:lnTo>
                    <a:pt x="1318" y="2020"/>
                  </a:lnTo>
                  <a:lnTo>
                    <a:pt x="1316" y="2011"/>
                  </a:lnTo>
                  <a:lnTo>
                    <a:pt x="1312" y="2004"/>
                  </a:lnTo>
                  <a:lnTo>
                    <a:pt x="1308" y="1998"/>
                  </a:lnTo>
                  <a:lnTo>
                    <a:pt x="1303" y="1993"/>
                  </a:lnTo>
                  <a:lnTo>
                    <a:pt x="1297" y="1988"/>
                  </a:lnTo>
                  <a:lnTo>
                    <a:pt x="1291" y="1985"/>
                  </a:lnTo>
                  <a:lnTo>
                    <a:pt x="1291" y="1985"/>
                  </a:lnTo>
                  <a:lnTo>
                    <a:pt x="1278" y="1982"/>
                  </a:lnTo>
                  <a:lnTo>
                    <a:pt x="1270" y="1978"/>
                  </a:lnTo>
                  <a:lnTo>
                    <a:pt x="1263" y="1974"/>
                  </a:lnTo>
                  <a:lnTo>
                    <a:pt x="1256" y="1968"/>
                  </a:lnTo>
                  <a:lnTo>
                    <a:pt x="1249" y="1962"/>
                  </a:lnTo>
                  <a:lnTo>
                    <a:pt x="1243" y="1953"/>
                  </a:lnTo>
                  <a:lnTo>
                    <a:pt x="1238" y="1942"/>
                  </a:lnTo>
                  <a:lnTo>
                    <a:pt x="1238" y="1942"/>
                  </a:lnTo>
                  <a:lnTo>
                    <a:pt x="1233" y="1923"/>
                  </a:lnTo>
                  <a:lnTo>
                    <a:pt x="1230" y="1908"/>
                  </a:lnTo>
                  <a:lnTo>
                    <a:pt x="1227" y="1895"/>
                  </a:lnTo>
                  <a:lnTo>
                    <a:pt x="1225" y="1888"/>
                  </a:lnTo>
                  <a:lnTo>
                    <a:pt x="1221" y="1881"/>
                  </a:lnTo>
                  <a:lnTo>
                    <a:pt x="1221" y="1881"/>
                  </a:lnTo>
                  <a:lnTo>
                    <a:pt x="1216" y="1872"/>
                  </a:lnTo>
                  <a:lnTo>
                    <a:pt x="1214" y="1865"/>
                  </a:lnTo>
                  <a:lnTo>
                    <a:pt x="1208" y="1849"/>
                  </a:lnTo>
                  <a:lnTo>
                    <a:pt x="1204" y="1842"/>
                  </a:lnTo>
                  <a:lnTo>
                    <a:pt x="1200" y="1834"/>
                  </a:lnTo>
                  <a:lnTo>
                    <a:pt x="1194" y="1828"/>
                  </a:lnTo>
                  <a:lnTo>
                    <a:pt x="1188" y="1823"/>
                  </a:lnTo>
                  <a:lnTo>
                    <a:pt x="1188" y="1823"/>
                  </a:lnTo>
                  <a:lnTo>
                    <a:pt x="1181" y="1818"/>
                  </a:lnTo>
                  <a:lnTo>
                    <a:pt x="1175" y="1812"/>
                  </a:lnTo>
                  <a:lnTo>
                    <a:pt x="1171" y="1805"/>
                  </a:lnTo>
                  <a:lnTo>
                    <a:pt x="1167" y="1798"/>
                  </a:lnTo>
                  <a:lnTo>
                    <a:pt x="1165" y="1790"/>
                  </a:lnTo>
                  <a:lnTo>
                    <a:pt x="1163" y="1783"/>
                  </a:lnTo>
                  <a:lnTo>
                    <a:pt x="1165" y="1778"/>
                  </a:lnTo>
                  <a:lnTo>
                    <a:pt x="1167" y="1774"/>
                  </a:lnTo>
                  <a:lnTo>
                    <a:pt x="1167" y="1774"/>
                  </a:lnTo>
                  <a:lnTo>
                    <a:pt x="1178" y="1762"/>
                  </a:lnTo>
                  <a:lnTo>
                    <a:pt x="1181" y="1761"/>
                  </a:lnTo>
                  <a:lnTo>
                    <a:pt x="1182" y="1758"/>
                  </a:lnTo>
                  <a:lnTo>
                    <a:pt x="1181" y="1756"/>
                  </a:lnTo>
                  <a:lnTo>
                    <a:pt x="1179" y="1753"/>
                  </a:lnTo>
                  <a:lnTo>
                    <a:pt x="1179" y="1753"/>
                  </a:lnTo>
                  <a:lnTo>
                    <a:pt x="1175" y="1747"/>
                  </a:lnTo>
                  <a:lnTo>
                    <a:pt x="1173" y="1744"/>
                  </a:lnTo>
                  <a:lnTo>
                    <a:pt x="1172" y="1740"/>
                  </a:lnTo>
                  <a:lnTo>
                    <a:pt x="1171" y="1735"/>
                  </a:lnTo>
                  <a:lnTo>
                    <a:pt x="1172" y="1729"/>
                  </a:lnTo>
                  <a:lnTo>
                    <a:pt x="1173" y="1723"/>
                  </a:lnTo>
                  <a:lnTo>
                    <a:pt x="1177" y="1715"/>
                  </a:lnTo>
                  <a:lnTo>
                    <a:pt x="1177" y="1715"/>
                  </a:lnTo>
                  <a:lnTo>
                    <a:pt x="1182" y="1707"/>
                  </a:lnTo>
                  <a:lnTo>
                    <a:pt x="1186" y="1698"/>
                  </a:lnTo>
                  <a:lnTo>
                    <a:pt x="1192" y="1680"/>
                  </a:lnTo>
                  <a:lnTo>
                    <a:pt x="1199" y="1665"/>
                  </a:lnTo>
                  <a:lnTo>
                    <a:pt x="1203" y="1658"/>
                  </a:lnTo>
                  <a:lnTo>
                    <a:pt x="1206" y="1653"/>
                  </a:lnTo>
                  <a:lnTo>
                    <a:pt x="1206" y="1653"/>
                  </a:lnTo>
                  <a:lnTo>
                    <a:pt x="1210" y="1648"/>
                  </a:lnTo>
                  <a:lnTo>
                    <a:pt x="1214" y="1643"/>
                  </a:lnTo>
                  <a:lnTo>
                    <a:pt x="1217" y="1632"/>
                  </a:lnTo>
                  <a:lnTo>
                    <a:pt x="1219" y="1622"/>
                  </a:lnTo>
                  <a:lnTo>
                    <a:pt x="1220" y="1615"/>
                  </a:lnTo>
                  <a:lnTo>
                    <a:pt x="1220" y="1615"/>
                  </a:lnTo>
                  <a:lnTo>
                    <a:pt x="1219" y="1607"/>
                  </a:lnTo>
                  <a:lnTo>
                    <a:pt x="1217" y="1599"/>
                  </a:lnTo>
                  <a:lnTo>
                    <a:pt x="1215" y="1587"/>
                  </a:lnTo>
                  <a:lnTo>
                    <a:pt x="1215" y="1587"/>
                  </a:lnTo>
                  <a:lnTo>
                    <a:pt x="1214" y="1583"/>
                  </a:lnTo>
                  <a:lnTo>
                    <a:pt x="1211" y="1578"/>
                  </a:lnTo>
                  <a:lnTo>
                    <a:pt x="1206" y="1566"/>
                  </a:lnTo>
                  <a:lnTo>
                    <a:pt x="1206" y="1566"/>
                  </a:lnTo>
                  <a:lnTo>
                    <a:pt x="1204" y="1561"/>
                  </a:lnTo>
                  <a:lnTo>
                    <a:pt x="1200" y="1556"/>
                  </a:lnTo>
                  <a:lnTo>
                    <a:pt x="1197" y="1553"/>
                  </a:lnTo>
                  <a:lnTo>
                    <a:pt x="1194" y="1553"/>
                  </a:lnTo>
                  <a:lnTo>
                    <a:pt x="1193" y="1553"/>
                  </a:lnTo>
                  <a:lnTo>
                    <a:pt x="1193" y="1553"/>
                  </a:lnTo>
                  <a:lnTo>
                    <a:pt x="1186" y="1562"/>
                  </a:lnTo>
                  <a:lnTo>
                    <a:pt x="1182" y="1568"/>
                  </a:lnTo>
                  <a:lnTo>
                    <a:pt x="1181" y="1574"/>
                  </a:lnTo>
                  <a:lnTo>
                    <a:pt x="1181" y="1574"/>
                  </a:lnTo>
                  <a:lnTo>
                    <a:pt x="1181" y="1577"/>
                  </a:lnTo>
                  <a:lnTo>
                    <a:pt x="1178" y="1578"/>
                  </a:lnTo>
                  <a:lnTo>
                    <a:pt x="1177" y="1578"/>
                  </a:lnTo>
                  <a:lnTo>
                    <a:pt x="1173" y="1577"/>
                  </a:lnTo>
                  <a:lnTo>
                    <a:pt x="1168" y="1573"/>
                  </a:lnTo>
                  <a:lnTo>
                    <a:pt x="1163" y="1569"/>
                  </a:lnTo>
                  <a:lnTo>
                    <a:pt x="1163" y="1569"/>
                  </a:lnTo>
                  <a:lnTo>
                    <a:pt x="1161" y="1568"/>
                  </a:lnTo>
                  <a:lnTo>
                    <a:pt x="1159" y="1568"/>
                  </a:lnTo>
                  <a:lnTo>
                    <a:pt x="1150" y="1567"/>
                  </a:lnTo>
                  <a:lnTo>
                    <a:pt x="1145" y="1566"/>
                  </a:lnTo>
                  <a:lnTo>
                    <a:pt x="1141" y="1564"/>
                  </a:lnTo>
                  <a:lnTo>
                    <a:pt x="1138" y="1562"/>
                  </a:lnTo>
                  <a:lnTo>
                    <a:pt x="1135" y="1557"/>
                  </a:lnTo>
                  <a:lnTo>
                    <a:pt x="1135" y="1557"/>
                  </a:lnTo>
                  <a:lnTo>
                    <a:pt x="1133" y="1552"/>
                  </a:lnTo>
                  <a:lnTo>
                    <a:pt x="1130" y="1548"/>
                  </a:lnTo>
                  <a:lnTo>
                    <a:pt x="1127" y="1546"/>
                  </a:lnTo>
                  <a:lnTo>
                    <a:pt x="1122" y="1544"/>
                  </a:lnTo>
                  <a:lnTo>
                    <a:pt x="1114" y="1540"/>
                  </a:lnTo>
                  <a:lnTo>
                    <a:pt x="1107" y="1537"/>
                  </a:lnTo>
                  <a:lnTo>
                    <a:pt x="1107" y="1537"/>
                  </a:lnTo>
                  <a:lnTo>
                    <a:pt x="1106" y="1536"/>
                  </a:lnTo>
                  <a:lnTo>
                    <a:pt x="1105" y="1534"/>
                  </a:lnTo>
                  <a:lnTo>
                    <a:pt x="1103" y="1525"/>
                  </a:lnTo>
                  <a:lnTo>
                    <a:pt x="1103" y="1517"/>
                  </a:lnTo>
                  <a:lnTo>
                    <a:pt x="1102" y="1512"/>
                  </a:lnTo>
                  <a:lnTo>
                    <a:pt x="1101" y="1507"/>
                  </a:lnTo>
                  <a:lnTo>
                    <a:pt x="1101" y="1507"/>
                  </a:lnTo>
                  <a:lnTo>
                    <a:pt x="1096" y="1497"/>
                  </a:lnTo>
                  <a:lnTo>
                    <a:pt x="1090" y="1485"/>
                  </a:lnTo>
                  <a:lnTo>
                    <a:pt x="1085" y="1480"/>
                  </a:lnTo>
                  <a:lnTo>
                    <a:pt x="1081" y="1476"/>
                  </a:lnTo>
                  <a:lnTo>
                    <a:pt x="1075" y="1474"/>
                  </a:lnTo>
                  <a:lnTo>
                    <a:pt x="1070" y="1475"/>
                  </a:lnTo>
                  <a:lnTo>
                    <a:pt x="1070" y="1475"/>
                  </a:lnTo>
                  <a:lnTo>
                    <a:pt x="1064" y="1475"/>
                  </a:lnTo>
                  <a:lnTo>
                    <a:pt x="1057" y="1475"/>
                  </a:lnTo>
                  <a:lnTo>
                    <a:pt x="1051" y="1474"/>
                  </a:lnTo>
                  <a:lnTo>
                    <a:pt x="1044" y="1471"/>
                  </a:lnTo>
                  <a:lnTo>
                    <a:pt x="1038" y="1467"/>
                  </a:lnTo>
                  <a:lnTo>
                    <a:pt x="1032" y="1464"/>
                  </a:lnTo>
                  <a:lnTo>
                    <a:pt x="1020" y="1453"/>
                  </a:lnTo>
                  <a:lnTo>
                    <a:pt x="1020" y="1453"/>
                  </a:lnTo>
                  <a:lnTo>
                    <a:pt x="1008" y="1443"/>
                  </a:lnTo>
                  <a:lnTo>
                    <a:pt x="1001" y="1438"/>
                  </a:lnTo>
                  <a:lnTo>
                    <a:pt x="995" y="1436"/>
                  </a:lnTo>
                  <a:lnTo>
                    <a:pt x="988" y="1433"/>
                  </a:lnTo>
                  <a:lnTo>
                    <a:pt x="982" y="1432"/>
                  </a:lnTo>
                  <a:lnTo>
                    <a:pt x="974" y="1432"/>
                  </a:lnTo>
                  <a:lnTo>
                    <a:pt x="967" y="1433"/>
                  </a:lnTo>
                  <a:lnTo>
                    <a:pt x="967" y="1433"/>
                  </a:lnTo>
                  <a:lnTo>
                    <a:pt x="960" y="1434"/>
                  </a:lnTo>
                  <a:lnTo>
                    <a:pt x="952" y="1434"/>
                  </a:lnTo>
                  <a:lnTo>
                    <a:pt x="946" y="1433"/>
                  </a:lnTo>
                  <a:lnTo>
                    <a:pt x="939" y="1431"/>
                  </a:lnTo>
                  <a:lnTo>
                    <a:pt x="924" y="1425"/>
                  </a:lnTo>
                  <a:lnTo>
                    <a:pt x="906" y="1415"/>
                  </a:lnTo>
                  <a:lnTo>
                    <a:pt x="906" y="1415"/>
                  </a:lnTo>
                  <a:lnTo>
                    <a:pt x="882" y="1402"/>
                  </a:lnTo>
                  <a:lnTo>
                    <a:pt x="860" y="1389"/>
                  </a:lnTo>
                  <a:lnTo>
                    <a:pt x="851" y="1382"/>
                  </a:lnTo>
                  <a:lnTo>
                    <a:pt x="843" y="1374"/>
                  </a:lnTo>
                  <a:lnTo>
                    <a:pt x="838" y="1368"/>
                  </a:lnTo>
                  <a:lnTo>
                    <a:pt x="838" y="1364"/>
                  </a:lnTo>
                  <a:lnTo>
                    <a:pt x="838" y="1361"/>
                  </a:lnTo>
                  <a:lnTo>
                    <a:pt x="838" y="1361"/>
                  </a:lnTo>
                  <a:lnTo>
                    <a:pt x="839" y="1346"/>
                  </a:lnTo>
                  <a:lnTo>
                    <a:pt x="839" y="1339"/>
                  </a:lnTo>
                  <a:lnTo>
                    <a:pt x="838" y="1330"/>
                  </a:lnTo>
                  <a:lnTo>
                    <a:pt x="837" y="1323"/>
                  </a:lnTo>
                  <a:lnTo>
                    <a:pt x="835" y="1315"/>
                  </a:lnTo>
                  <a:lnTo>
                    <a:pt x="830" y="1307"/>
                  </a:lnTo>
                  <a:lnTo>
                    <a:pt x="824" y="1299"/>
                  </a:lnTo>
                  <a:lnTo>
                    <a:pt x="824" y="1299"/>
                  </a:lnTo>
                  <a:lnTo>
                    <a:pt x="816" y="1292"/>
                  </a:lnTo>
                  <a:lnTo>
                    <a:pt x="809" y="1282"/>
                  </a:lnTo>
                  <a:lnTo>
                    <a:pt x="794" y="1261"/>
                  </a:lnTo>
                  <a:lnTo>
                    <a:pt x="781" y="1242"/>
                  </a:lnTo>
                  <a:lnTo>
                    <a:pt x="768" y="1224"/>
                  </a:lnTo>
                  <a:lnTo>
                    <a:pt x="768" y="1224"/>
                  </a:lnTo>
                  <a:lnTo>
                    <a:pt x="757" y="1210"/>
                  </a:lnTo>
                  <a:lnTo>
                    <a:pt x="747" y="1197"/>
                  </a:lnTo>
                  <a:lnTo>
                    <a:pt x="734" y="1174"/>
                  </a:lnTo>
                  <a:lnTo>
                    <a:pt x="734" y="1174"/>
                  </a:lnTo>
                  <a:lnTo>
                    <a:pt x="729" y="1164"/>
                  </a:lnTo>
                  <a:lnTo>
                    <a:pt x="725" y="1158"/>
                  </a:lnTo>
                  <a:lnTo>
                    <a:pt x="724" y="1156"/>
                  </a:lnTo>
                  <a:lnTo>
                    <a:pt x="722" y="1154"/>
                  </a:lnTo>
                  <a:lnTo>
                    <a:pt x="718" y="1156"/>
                  </a:lnTo>
                  <a:lnTo>
                    <a:pt x="714" y="1157"/>
                  </a:lnTo>
                  <a:lnTo>
                    <a:pt x="714" y="1157"/>
                  </a:lnTo>
                  <a:lnTo>
                    <a:pt x="711" y="1161"/>
                  </a:lnTo>
                  <a:lnTo>
                    <a:pt x="708" y="1163"/>
                  </a:lnTo>
                  <a:lnTo>
                    <a:pt x="707" y="1167"/>
                  </a:lnTo>
                  <a:lnTo>
                    <a:pt x="707" y="1170"/>
                  </a:lnTo>
                  <a:lnTo>
                    <a:pt x="708" y="1175"/>
                  </a:lnTo>
                  <a:lnTo>
                    <a:pt x="711" y="1179"/>
                  </a:lnTo>
                  <a:lnTo>
                    <a:pt x="717" y="1189"/>
                  </a:lnTo>
                  <a:lnTo>
                    <a:pt x="717" y="1189"/>
                  </a:lnTo>
                  <a:lnTo>
                    <a:pt x="728" y="1208"/>
                  </a:lnTo>
                  <a:lnTo>
                    <a:pt x="744" y="1238"/>
                  </a:lnTo>
                  <a:lnTo>
                    <a:pt x="761" y="1269"/>
                  </a:lnTo>
                  <a:lnTo>
                    <a:pt x="772" y="1289"/>
                  </a:lnTo>
                  <a:lnTo>
                    <a:pt x="772" y="1289"/>
                  </a:lnTo>
                  <a:lnTo>
                    <a:pt x="778" y="1299"/>
                  </a:lnTo>
                  <a:lnTo>
                    <a:pt x="781" y="1305"/>
                  </a:lnTo>
                  <a:lnTo>
                    <a:pt x="781" y="1308"/>
                  </a:lnTo>
                  <a:lnTo>
                    <a:pt x="779" y="1309"/>
                  </a:lnTo>
                  <a:lnTo>
                    <a:pt x="778" y="1309"/>
                  </a:lnTo>
                  <a:lnTo>
                    <a:pt x="776" y="1308"/>
                  </a:lnTo>
                  <a:lnTo>
                    <a:pt x="776" y="1308"/>
                  </a:lnTo>
                  <a:lnTo>
                    <a:pt x="770" y="1303"/>
                  </a:lnTo>
                  <a:lnTo>
                    <a:pt x="765" y="1297"/>
                  </a:lnTo>
                  <a:lnTo>
                    <a:pt x="760" y="1289"/>
                  </a:lnTo>
                  <a:lnTo>
                    <a:pt x="754" y="1282"/>
                  </a:lnTo>
                  <a:lnTo>
                    <a:pt x="754" y="1282"/>
                  </a:lnTo>
                  <a:lnTo>
                    <a:pt x="749" y="1276"/>
                  </a:lnTo>
                  <a:lnTo>
                    <a:pt x="747" y="1270"/>
                  </a:lnTo>
                  <a:lnTo>
                    <a:pt x="746" y="1262"/>
                  </a:lnTo>
                  <a:lnTo>
                    <a:pt x="741" y="1253"/>
                  </a:lnTo>
                  <a:lnTo>
                    <a:pt x="741" y="1253"/>
                  </a:lnTo>
                  <a:lnTo>
                    <a:pt x="739" y="1248"/>
                  </a:lnTo>
                  <a:lnTo>
                    <a:pt x="734" y="1244"/>
                  </a:lnTo>
                  <a:lnTo>
                    <a:pt x="725" y="1237"/>
                  </a:lnTo>
                  <a:lnTo>
                    <a:pt x="722" y="1234"/>
                  </a:lnTo>
                  <a:lnTo>
                    <a:pt x="718" y="1231"/>
                  </a:lnTo>
                  <a:lnTo>
                    <a:pt x="716" y="1226"/>
                  </a:lnTo>
                  <a:lnTo>
                    <a:pt x="716" y="1221"/>
                  </a:lnTo>
                  <a:lnTo>
                    <a:pt x="716" y="1221"/>
                  </a:lnTo>
                  <a:lnTo>
                    <a:pt x="714" y="1208"/>
                  </a:lnTo>
                  <a:lnTo>
                    <a:pt x="712" y="1197"/>
                  </a:lnTo>
                  <a:lnTo>
                    <a:pt x="709" y="1189"/>
                  </a:lnTo>
                  <a:lnTo>
                    <a:pt x="707" y="1184"/>
                  </a:lnTo>
                  <a:lnTo>
                    <a:pt x="707" y="1184"/>
                  </a:lnTo>
                  <a:lnTo>
                    <a:pt x="702" y="1180"/>
                  </a:lnTo>
                  <a:lnTo>
                    <a:pt x="693" y="1174"/>
                  </a:lnTo>
                  <a:lnTo>
                    <a:pt x="690" y="1169"/>
                  </a:lnTo>
                  <a:lnTo>
                    <a:pt x="686" y="1164"/>
                  </a:lnTo>
                  <a:lnTo>
                    <a:pt x="684" y="1158"/>
                  </a:lnTo>
                  <a:lnTo>
                    <a:pt x="682" y="1151"/>
                  </a:lnTo>
                  <a:lnTo>
                    <a:pt x="682" y="1151"/>
                  </a:lnTo>
                  <a:lnTo>
                    <a:pt x="682" y="1143"/>
                  </a:lnTo>
                  <a:lnTo>
                    <a:pt x="680" y="1137"/>
                  </a:lnTo>
                  <a:lnTo>
                    <a:pt x="676" y="1131"/>
                  </a:lnTo>
                  <a:lnTo>
                    <a:pt x="673" y="1126"/>
                  </a:lnTo>
                  <a:lnTo>
                    <a:pt x="668" y="1121"/>
                  </a:lnTo>
                  <a:lnTo>
                    <a:pt x="663" y="1116"/>
                  </a:lnTo>
                  <a:lnTo>
                    <a:pt x="652" y="1110"/>
                  </a:lnTo>
                  <a:lnTo>
                    <a:pt x="652" y="1110"/>
                  </a:lnTo>
                  <a:lnTo>
                    <a:pt x="646" y="1108"/>
                  </a:lnTo>
                  <a:lnTo>
                    <a:pt x="641" y="1104"/>
                  </a:lnTo>
                  <a:lnTo>
                    <a:pt x="637" y="1099"/>
                  </a:lnTo>
                  <a:lnTo>
                    <a:pt x="632" y="1094"/>
                  </a:lnTo>
                  <a:lnTo>
                    <a:pt x="625" y="1081"/>
                  </a:lnTo>
                  <a:lnTo>
                    <a:pt x="617" y="1065"/>
                  </a:lnTo>
                  <a:lnTo>
                    <a:pt x="617" y="1065"/>
                  </a:lnTo>
                  <a:lnTo>
                    <a:pt x="614" y="1056"/>
                  </a:lnTo>
                  <a:lnTo>
                    <a:pt x="609" y="1049"/>
                  </a:lnTo>
                  <a:lnTo>
                    <a:pt x="598" y="1032"/>
                  </a:lnTo>
                  <a:lnTo>
                    <a:pt x="593" y="1024"/>
                  </a:lnTo>
                  <a:lnTo>
                    <a:pt x="589" y="1015"/>
                  </a:lnTo>
                  <a:lnTo>
                    <a:pt x="588" y="1006"/>
                  </a:lnTo>
                  <a:lnTo>
                    <a:pt x="589" y="995"/>
                  </a:lnTo>
                  <a:lnTo>
                    <a:pt x="589" y="995"/>
                  </a:lnTo>
                  <a:lnTo>
                    <a:pt x="592" y="985"/>
                  </a:lnTo>
                  <a:lnTo>
                    <a:pt x="590" y="977"/>
                  </a:lnTo>
                  <a:lnTo>
                    <a:pt x="589" y="968"/>
                  </a:lnTo>
                  <a:lnTo>
                    <a:pt x="585" y="959"/>
                  </a:lnTo>
                  <a:lnTo>
                    <a:pt x="583" y="951"/>
                  </a:lnTo>
                  <a:lnTo>
                    <a:pt x="582" y="943"/>
                  </a:lnTo>
                  <a:lnTo>
                    <a:pt x="582" y="935"/>
                  </a:lnTo>
                  <a:lnTo>
                    <a:pt x="584" y="926"/>
                  </a:lnTo>
                  <a:lnTo>
                    <a:pt x="584" y="926"/>
                  </a:lnTo>
                  <a:lnTo>
                    <a:pt x="588" y="916"/>
                  </a:lnTo>
                  <a:lnTo>
                    <a:pt x="590" y="905"/>
                  </a:lnTo>
                  <a:lnTo>
                    <a:pt x="592" y="896"/>
                  </a:lnTo>
                  <a:lnTo>
                    <a:pt x="592" y="884"/>
                  </a:lnTo>
                  <a:lnTo>
                    <a:pt x="592" y="875"/>
                  </a:lnTo>
                  <a:lnTo>
                    <a:pt x="590" y="866"/>
                  </a:lnTo>
                  <a:lnTo>
                    <a:pt x="588" y="859"/>
                  </a:lnTo>
                  <a:lnTo>
                    <a:pt x="584" y="854"/>
                  </a:lnTo>
                  <a:lnTo>
                    <a:pt x="584" y="854"/>
                  </a:lnTo>
                  <a:lnTo>
                    <a:pt x="582" y="850"/>
                  </a:lnTo>
                  <a:lnTo>
                    <a:pt x="582" y="846"/>
                  </a:lnTo>
                  <a:lnTo>
                    <a:pt x="584" y="845"/>
                  </a:lnTo>
                  <a:lnTo>
                    <a:pt x="588" y="844"/>
                  </a:lnTo>
                  <a:lnTo>
                    <a:pt x="596" y="844"/>
                  </a:lnTo>
                  <a:lnTo>
                    <a:pt x="601" y="844"/>
                  </a:lnTo>
                  <a:lnTo>
                    <a:pt x="605" y="845"/>
                  </a:lnTo>
                  <a:lnTo>
                    <a:pt x="605" y="845"/>
                  </a:lnTo>
                  <a:lnTo>
                    <a:pt x="608" y="848"/>
                  </a:lnTo>
                  <a:lnTo>
                    <a:pt x="610" y="850"/>
                  </a:lnTo>
                  <a:lnTo>
                    <a:pt x="614" y="857"/>
                  </a:lnTo>
                  <a:lnTo>
                    <a:pt x="616" y="861"/>
                  </a:lnTo>
                  <a:lnTo>
                    <a:pt x="617" y="861"/>
                  </a:lnTo>
                  <a:lnTo>
                    <a:pt x="619" y="859"/>
                  </a:lnTo>
                  <a:lnTo>
                    <a:pt x="619" y="859"/>
                  </a:lnTo>
                  <a:lnTo>
                    <a:pt x="621" y="853"/>
                  </a:lnTo>
                  <a:lnTo>
                    <a:pt x="621" y="851"/>
                  </a:lnTo>
                  <a:lnTo>
                    <a:pt x="620" y="849"/>
                  </a:lnTo>
                  <a:lnTo>
                    <a:pt x="608" y="832"/>
                  </a:lnTo>
                  <a:lnTo>
                    <a:pt x="608" y="832"/>
                  </a:lnTo>
                  <a:lnTo>
                    <a:pt x="596" y="817"/>
                  </a:lnTo>
                  <a:lnTo>
                    <a:pt x="585" y="805"/>
                  </a:lnTo>
                  <a:lnTo>
                    <a:pt x="576" y="796"/>
                  </a:lnTo>
                  <a:lnTo>
                    <a:pt x="572" y="795"/>
                  </a:lnTo>
                  <a:lnTo>
                    <a:pt x="569" y="795"/>
                  </a:lnTo>
                  <a:lnTo>
                    <a:pt x="569" y="795"/>
                  </a:lnTo>
                  <a:lnTo>
                    <a:pt x="566" y="797"/>
                  </a:lnTo>
                  <a:lnTo>
                    <a:pt x="563" y="800"/>
                  </a:lnTo>
                  <a:lnTo>
                    <a:pt x="563" y="801"/>
                  </a:lnTo>
                  <a:lnTo>
                    <a:pt x="563" y="803"/>
                  </a:lnTo>
                  <a:lnTo>
                    <a:pt x="569" y="812"/>
                  </a:lnTo>
                  <a:lnTo>
                    <a:pt x="569" y="812"/>
                  </a:lnTo>
                  <a:lnTo>
                    <a:pt x="581" y="821"/>
                  </a:lnTo>
                  <a:lnTo>
                    <a:pt x="590" y="827"/>
                  </a:lnTo>
                  <a:lnTo>
                    <a:pt x="598" y="832"/>
                  </a:lnTo>
                  <a:lnTo>
                    <a:pt x="599" y="833"/>
                  </a:lnTo>
                  <a:lnTo>
                    <a:pt x="599" y="834"/>
                  </a:lnTo>
                  <a:lnTo>
                    <a:pt x="599" y="834"/>
                  </a:lnTo>
                  <a:lnTo>
                    <a:pt x="594" y="834"/>
                  </a:lnTo>
                  <a:lnTo>
                    <a:pt x="585" y="833"/>
                  </a:lnTo>
                  <a:lnTo>
                    <a:pt x="574" y="829"/>
                  </a:lnTo>
                  <a:lnTo>
                    <a:pt x="571" y="828"/>
                  </a:lnTo>
                  <a:lnTo>
                    <a:pt x="568" y="826"/>
                  </a:lnTo>
                  <a:lnTo>
                    <a:pt x="568" y="826"/>
                  </a:lnTo>
                  <a:lnTo>
                    <a:pt x="563" y="822"/>
                  </a:lnTo>
                  <a:lnTo>
                    <a:pt x="558" y="818"/>
                  </a:lnTo>
                  <a:lnTo>
                    <a:pt x="552" y="815"/>
                  </a:lnTo>
                  <a:lnTo>
                    <a:pt x="544" y="811"/>
                  </a:lnTo>
                  <a:lnTo>
                    <a:pt x="544" y="811"/>
                  </a:lnTo>
                  <a:lnTo>
                    <a:pt x="538" y="810"/>
                  </a:lnTo>
                  <a:lnTo>
                    <a:pt x="536" y="808"/>
                  </a:lnTo>
                  <a:lnTo>
                    <a:pt x="536" y="807"/>
                  </a:lnTo>
                  <a:lnTo>
                    <a:pt x="538" y="802"/>
                  </a:lnTo>
                  <a:lnTo>
                    <a:pt x="539" y="797"/>
                  </a:lnTo>
                  <a:lnTo>
                    <a:pt x="539" y="791"/>
                  </a:lnTo>
                  <a:lnTo>
                    <a:pt x="539" y="791"/>
                  </a:lnTo>
                  <a:lnTo>
                    <a:pt x="539" y="784"/>
                  </a:lnTo>
                  <a:lnTo>
                    <a:pt x="538" y="778"/>
                  </a:lnTo>
                  <a:lnTo>
                    <a:pt x="535" y="773"/>
                  </a:lnTo>
                  <a:lnTo>
                    <a:pt x="533" y="768"/>
                  </a:lnTo>
                  <a:lnTo>
                    <a:pt x="527" y="762"/>
                  </a:lnTo>
                  <a:lnTo>
                    <a:pt x="520" y="756"/>
                  </a:lnTo>
                  <a:lnTo>
                    <a:pt x="520" y="756"/>
                  </a:lnTo>
                  <a:lnTo>
                    <a:pt x="518" y="752"/>
                  </a:lnTo>
                  <a:lnTo>
                    <a:pt x="514" y="746"/>
                  </a:lnTo>
                  <a:lnTo>
                    <a:pt x="508" y="734"/>
                  </a:lnTo>
                  <a:lnTo>
                    <a:pt x="503" y="721"/>
                  </a:lnTo>
                  <a:lnTo>
                    <a:pt x="501" y="714"/>
                  </a:lnTo>
                  <a:lnTo>
                    <a:pt x="501" y="714"/>
                  </a:lnTo>
                  <a:lnTo>
                    <a:pt x="500" y="711"/>
                  </a:lnTo>
                  <a:lnTo>
                    <a:pt x="496" y="707"/>
                  </a:lnTo>
                  <a:lnTo>
                    <a:pt x="484" y="694"/>
                  </a:lnTo>
                  <a:lnTo>
                    <a:pt x="469" y="680"/>
                  </a:lnTo>
                  <a:lnTo>
                    <a:pt x="453" y="667"/>
                  </a:lnTo>
                  <a:lnTo>
                    <a:pt x="453" y="667"/>
                  </a:lnTo>
                  <a:lnTo>
                    <a:pt x="446" y="664"/>
                  </a:lnTo>
                  <a:lnTo>
                    <a:pt x="441" y="661"/>
                  </a:lnTo>
                  <a:lnTo>
                    <a:pt x="433" y="660"/>
                  </a:lnTo>
                  <a:lnTo>
                    <a:pt x="431" y="659"/>
                  </a:lnTo>
                  <a:lnTo>
                    <a:pt x="428" y="656"/>
                  </a:lnTo>
                  <a:lnTo>
                    <a:pt x="425" y="652"/>
                  </a:lnTo>
                  <a:lnTo>
                    <a:pt x="420" y="648"/>
                  </a:lnTo>
                  <a:lnTo>
                    <a:pt x="420" y="648"/>
                  </a:lnTo>
                  <a:lnTo>
                    <a:pt x="412" y="637"/>
                  </a:lnTo>
                  <a:lnTo>
                    <a:pt x="409" y="630"/>
                  </a:lnTo>
                  <a:lnTo>
                    <a:pt x="403" y="627"/>
                  </a:lnTo>
                  <a:lnTo>
                    <a:pt x="392" y="621"/>
                  </a:lnTo>
                  <a:lnTo>
                    <a:pt x="392" y="621"/>
                  </a:lnTo>
                  <a:lnTo>
                    <a:pt x="385" y="617"/>
                  </a:lnTo>
                  <a:lnTo>
                    <a:pt x="379" y="613"/>
                  </a:lnTo>
                  <a:lnTo>
                    <a:pt x="368" y="606"/>
                  </a:lnTo>
                  <a:lnTo>
                    <a:pt x="363" y="602"/>
                  </a:lnTo>
                  <a:lnTo>
                    <a:pt x="357" y="600"/>
                  </a:lnTo>
                  <a:lnTo>
                    <a:pt x="350" y="598"/>
                  </a:lnTo>
                  <a:lnTo>
                    <a:pt x="340" y="597"/>
                  </a:lnTo>
                  <a:lnTo>
                    <a:pt x="340" y="597"/>
                  </a:lnTo>
                  <a:lnTo>
                    <a:pt x="330" y="596"/>
                  </a:lnTo>
                  <a:lnTo>
                    <a:pt x="320" y="594"/>
                  </a:lnTo>
                  <a:lnTo>
                    <a:pt x="311" y="589"/>
                  </a:lnTo>
                  <a:lnTo>
                    <a:pt x="302" y="583"/>
                  </a:lnTo>
                  <a:lnTo>
                    <a:pt x="286" y="573"/>
                  </a:lnTo>
                  <a:lnTo>
                    <a:pt x="280" y="569"/>
                  </a:lnTo>
                  <a:lnTo>
                    <a:pt x="275" y="568"/>
                  </a:lnTo>
                  <a:lnTo>
                    <a:pt x="275" y="568"/>
                  </a:lnTo>
                  <a:lnTo>
                    <a:pt x="266" y="568"/>
                  </a:lnTo>
                  <a:lnTo>
                    <a:pt x="261" y="569"/>
                  </a:lnTo>
                  <a:lnTo>
                    <a:pt x="259" y="570"/>
                  </a:lnTo>
                  <a:lnTo>
                    <a:pt x="258" y="571"/>
                  </a:lnTo>
                  <a:lnTo>
                    <a:pt x="258" y="575"/>
                  </a:lnTo>
                  <a:lnTo>
                    <a:pt x="258" y="579"/>
                  </a:lnTo>
                  <a:lnTo>
                    <a:pt x="258" y="579"/>
                  </a:lnTo>
                  <a:lnTo>
                    <a:pt x="259" y="586"/>
                  </a:lnTo>
                  <a:lnTo>
                    <a:pt x="259" y="589"/>
                  </a:lnTo>
                  <a:lnTo>
                    <a:pt x="258" y="590"/>
                  </a:lnTo>
                  <a:lnTo>
                    <a:pt x="252" y="592"/>
                  </a:lnTo>
                  <a:lnTo>
                    <a:pt x="239" y="597"/>
                  </a:lnTo>
                  <a:lnTo>
                    <a:pt x="239" y="597"/>
                  </a:lnTo>
                  <a:lnTo>
                    <a:pt x="226" y="603"/>
                  </a:lnTo>
                  <a:lnTo>
                    <a:pt x="220" y="605"/>
                  </a:lnTo>
                  <a:lnTo>
                    <a:pt x="215" y="605"/>
                  </a:lnTo>
                  <a:lnTo>
                    <a:pt x="211" y="603"/>
                  </a:lnTo>
                  <a:lnTo>
                    <a:pt x="210" y="602"/>
                  </a:lnTo>
                  <a:lnTo>
                    <a:pt x="209" y="600"/>
                  </a:lnTo>
                  <a:lnTo>
                    <a:pt x="210" y="596"/>
                  </a:lnTo>
                  <a:lnTo>
                    <a:pt x="210" y="596"/>
                  </a:lnTo>
                  <a:lnTo>
                    <a:pt x="215" y="589"/>
                  </a:lnTo>
                  <a:lnTo>
                    <a:pt x="221" y="579"/>
                  </a:lnTo>
                  <a:lnTo>
                    <a:pt x="230" y="571"/>
                  </a:lnTo>
                  <a:lnTo>
                    <a:pt x="233" y="569"/>
                  </a:lnTo>
                  <a:lnTo>
                    <a:pt x="236" y="568"/>
                  </a:lnTo>
                  <a:lnTo>
                    <a:pt x="236" y="568"/>
                  </a:lnTo>
                  <a:lnTo>
                    <a:pt x="238" y="568"/>
                  </a:lnTo>
                  <a:lnTo>
                    <a:pt x="242" y="567"/>
                  </a:lnTo>
                  <a:lnTo>
                    <a:pt x="243" y="565"/>
                  </a:lnTo>
                  <a:lnTo>
                    <a:pt x="244" y="563"/>
                  </a:lnTo>
                  <a:lnTo>
                    <a:pt x="244" y="562"/>
                  </a:lnTo>
                  <a:lnTo>
                    <a:pt x="242" y="560"/>
                  </a:lnTo>
                  <a:lnTo>
                    <a:pt x="237" y="559"/>
                  </a:lnTo>
                  <a:lnTo>
                    <a:pt x="230" y="558"/>
                  </a:lnTo>
                  <a:lnTo>
                    <a:pt x="230" y="558"/>
                  </a:lnTo>
                  <a:lnTo>
                    <a:pt x="222" y="559"/>
                  </a:lnTo>
                  <a:lnTo>
                    <a:pt x="217" y="562"/>
                  </a:lnTo>
                  <a:lnTo>
                    <a:pt x="212" y="565"/>
                  </a:lnTo>
                  <a:lnTo>
                    <a:pt x="209" y="570"/>
                  </a:lnTo>
                  <a:lnTo>
                    <a:pt x="201" y="581"/>
                  </a:lnTo>
                  <a:lnTo>
                    <a:pt x="196" y="586"/>
                  </a:lnTo>
                  <a:lnTo>
                    <a:pt x="191" y="590"/>
                  </a:lnTo>
                  <a:lnTo>
                    <a:pt x="191" y="590"/>
                  </a:lnTo>
                  <a:lnTo>
                    <a:pt x="182" y="596"/>
                  </a:lnTo>
                  <a:lnTo>
                    <a:pt x="177" y="602"/>
                  </a:lnTo>
                  <a:lnTo>
                    <a:pt x="176" y="605"/>
                  </a:lnTo>
                  <a:lnTo>
                    <a:pt x="176" y="606"/>
                  </a:lnTo>
                  <a:lnTo>
                    <a:pt x="176" y="608"/>
                  </a:lnTo>
                  <a:lnTo>
                    <a:pt x="177" y="610"/>
                  </a:lnTo>
                  <a:lnTo>
                    <a:pt x="177" y="610"/>
                  </a:lnTo>
                  <a:lnTo>
                    <a:pt x="180" y="613"/>
                  </a:lnTo>
                  <a:lnTo>
                    <a:pt x="182" y="616"/>
                  </a:lnTo>
                  <a:lnTo>
                    <a:pt x="180" y="618"/>
                  </a:lnTo>
                  <a:lnTo>
                    <a:pt x="177" y="624"/>
                  </a:lnTo>
                  <a:lnTo>
                    <a:pt x="177" y="624"/>
                  </a:lnTo>
                  <a:lnTo>
                    <a:pt x="153" y="649"/>
                  </a:lnTo>
                  <a:lnTo>
                    <a:pt x="135" y="665"/>
                  </a:lnTo>
                  <a:lnTo>
                    <a:pt x="125" y="672"/>
                  </a:lnTo>
                  <a:lnTo>
                    <a:pt x="114" y="680"/>
                  </a:lnTo>
                  <a:lnTo>
                    <a:pt x="114" y="680"/>
                  </a:lnTo>
                  <a:lnTo>
                    <a:pt x="90" y="693"/>
                  </a:lnTo>
                  <a:lnTo>
                    <a:pt x="65" y="704"/>
                  </a:lnTo>
                  <a:lnTo>
                    <a:pt x="38" y="715"/>
                  </a:lnTo>
                  <a:lnTo>
                    <a:pt x="38" y="715"/>
                  </a:lnTo>
                  <a:lnTo>
                    <a:pt x="60" y="699"/>
                  </a:lnTo>
                  <a:lnTo>
                    <a:pt x="80" y="687"/>
                  </a:lnTo>
                  <a:lnTo>
                    <a:pt x="96" y="677"/>
                  </a:lnTo>
                  <a:lnTo>
                    <a:pt x="96" y="677"/>
                  </a:lnTo>
                  <a:lnTo>
                    <a:pt x="107" y="668"/>
                  </a:lnTo>
                  <a:lnTo>
                    <a:pt x="117" y="660"/>
                  </a:lnTo>
                  <a:lnTo>
                    <a:pt x="124" y="650"/>
                  </a:lnTo>
                  <a:lnTo>
                    <a:pt x="130" y="639"/>
                  </a:lnTo>
                  <a:lnTo>
                    <a:pt x="130" y="639"/>
                  </a:lnTo>
                  <a:lnTo>
                    <a:pt x="137" y="625"/>
                  </a:lnTo>
                  <a:lnTo>
                    <a:pt x="139" y="622"/>
                  </a:lnTo>
                  <a:lnTo>
                    <a:pt x="137" y="621"/>
                  </a:lnTo>
                  <a:lnTo>
                    <a:pt x="137" y="621"/>
                  </a:lnTo>
                  <a:lnTo>
                    <a:pt x="134" y="619"/>
                  </a:lnTo>
                  <a:lnTo>
                    <a:pt x="128" y="618"/>
                  </a:lnTo>
                  <a:lnTo>
                    <a:pt x="108" y="618"/>
                  </a:lnTo>
                  <a:lnTo>
                    <a:pt x="108" y="618"/>
                  </a:lnTo>
                  <a:lnTo>
                    <a:pt x="103" y="618"/>
                  </a:lnTo>
                  <a:lnTo>
                    <a:pt x="99" y="617"/>
                  </a:lnTo>
                  <a:lnTo>
                    <a:pt x="93" y="612"/>
                  </a:lnTo>
                  <a:lnTo>
                    <a:pt x="91" y="611"/>
                  </a:lnTo>
                  <a:lnTo>
                    <a:pt x="88" y="610"/>
                  </a:lnTo>
                  <a:lnTo>
                    <a:pt x="86" y="611"/>
                  </a:lnTo>
                  <a:lnTo>
                    <a:pt x="82" y="612"/>
                  </a:lnTo>
                  <a:lnTo>
                    <a:pt x="82" y="612"/>
                  </a:lnTo>
                  <a:lnTo>
                    <a:pt x="79" y="614"/>
                  </a:lnTo>
                  <a:lnTo>
                    <a:pt x="76" y="614"/>
                  </a:lnTo>
                  <a:lnTo>
                    <a:pt x="74" y="614"/>
                  </a:lnTo>
                  <a:lnTo>
                    <a:pt x="72" y="613"/>
                  </a:lnTo>
                  <a:lnTo>
                    <a:pt x="70" y="606"/>
                  </a:lnTo>
                  <a:lnTo>
                    <a:pt x="69" y="597"/>
                  </a:lnTo>
                  <a:lnTo>
                    <a:pt x="69" y="597"/>
                  </a:lnTo>
                  <a:lnTo>
                    <a:pt x="68" y="591"/>
                  </a:lnTo>
                  <a:lnTo>
                    <a:pt x="66" y="590"/>
                  </a:lnTo>
                  <a:lnTo>
                    <a:pt x="65" y="591"/>
                  </a:lnTo>
                  <a:lnTo>
                    <a:pt x="59" y="594"/>
                  </a:lnTo>
                  <a:lnTo>
                    <a:pt x="55" y="595"/>
                  </a:lnTo>
                  <a:lnTo>
                    <a:pt x="50" y="595"/>
                  </a:lnTo>
                  <a:lnTo>
                    <a:pt x="50" y="595"/>
                  </a:lnTo>
                  <a:lnTo>
                    <a:pt x="45" y="594"/>
                  </a:lnTo>
                  <a:lnTo>
                    <a:pt x="42" y="591"/>
                  </a:lnTo>
                  <a:lnTo>
                    <a:pt x="39" y="587"/>
                  </a:lnTo>
                  <a:lnTo>
                    <a:pt x="38" y="581"/>
                  </a:lnTo>
                  <a:lnTo>
                    <a:pt x="34" y="570"/>
                  </a:lnTo>
                  <a:lnTo>
                    <a:pt x="32" y="565"/>
                  </a:lnTo>
                  <a:lnTo>
                    <a:pt x="27" y="562"/>
                  </a:lnTo>
                  <a:lnTo>
                    <a:pt x="27" y="562"/>
                  </a:lnTo>
                  <a:lnTo>
                    <a:pt x="23" y="558"/>
                  </a:lnTo>
                  <a:lnTo>
                    <a:pt x="21" y="556"/>
                  </a:lnTo>
                  <a:lnTo>
                    <a:pt x="21" y="553"/>
                  </a:lnTo>
                  <a:lnTo>
                    <a:pt x="22" y="551"/>
                  </a:lnTo>
                  <a:lnTo>
                    <a:pt x="27" y="546"/>
                  </a:lnTo>
                  <a:lnTo>
                    <a:pt x="36" y="538"/>
                  </a:lnTo>
                  <a:lnTo>
                    <a:pt x="36" y="538"/>
                  </a:lnTo>
                  <a:lnTo>
                    <a:pt x="37" y="536"/>
                  </a:lnTo>
                  <a:lnTo>
                    <a:pt x="38" y="533"/>
                  </a:lnTo>
                  <a:lnTo>
                    <a:pt x="39" y="529"/>
                  </a:lnTo>
                  <a:lnTo>
                    <a:pt x="38" y="524"/>
                  </a:lnTo>
                  <a:lnTo>
                    <a:pt x="37" y="520"/>
                  </a:lnTo>
                  <a:lnTo>
                    <a:pt x="36" y="517"/>
                  </a:lnTo>
                  <a:lnTo>
                    <a:pt x="37" y="516"/>
                  </a:lnTo>
                  <a:lnTo>
                    <a:pt x="38" y="516"/>
                  </a:lnTo>
                  <a:lnTo>
                    <a:pt x="42" y="517"/>
                  </a:lnTo>
                  <a:lnTo>
                    <a:pt x="52" y="520"/>
                  </a:lnTo>
                  <a:lnTo>
                    <a:pt x="52" y="520"/>
                  </a:lnTo>
                  <a:lnTo>
                    <a:pt x="61" y="524"/>
                  </a:lnTo>
                  <a:lnTo>
                    <a:pt x="70" y="524"/>
                  </a:lnTo>
                  <a:lnTo>
                    <a:pt x="76" y="524"/>
                  </a:lnTo>
                  <a:lnTo>
                    <a:pt x="81" y="522"/>
                  </a:lnTo>
                  <a:lnTo>
                    <a:pt x="83" y="519"/>
                  </a:lnTo>
                  <a:lnTo>
                    <a:pt x="85" y="515"/>
                  </a:lnTo>
                  <a:lnTo>
                    <a:pt x="85" y="511"/>
                  </a:lnTo>
                  <a:lnTo>
                    <a:pt x="83" y="508"/>
                  </a:lnTo>
                  <a:lnTo>
                    <a:pt x="83" y="508"/>
                  </a:lnTo>
                  <a:lnTo>
                    <a:pt x="82" y="504"/>
                  </a:lnTo>
                  <a:lnTo>
                    <a:pt x="82" y="499"/>
                  </a:lnTo>
                  <a:lnTo>
                    <a:pt x="82" y="489"/>
                  </a:lnTo>
                  <a:lnTo>
                    <a:pt x="82" y="486"/>
                  </a:lnTo>
                  <a:lnTo>
                    <a:pt x="81" y="483"/>
                  </a:lnTo>
                  <a:lnTo>
                    <a:pt x="79" y="482"/>
                  </a:lnTo>
                  <a:lnTo>
                    <a:pt x="74" y="483"/>
                  </a:lnTo>
                  <a:lnTo>
                    <a:pt x="74" y="483"/>
                  </a:lnTo>
                  <a:lnTo>
                    <a:pt x="65" y="486"/>
                  </a:lnTo>
                  <a:lnTo>
                    <a:pt x="60" y="484"/>
                  </a:lnTo>
                  <a:lnTo>
                    <a:pt x="55" y="484"/>
                  </a:lnTo>
                  <a:lnTo>
                    <a:pt x="45" y="486"/>
                  </a:lnTo>
                  <a:lnTo>
                    <a:pt x="45" y="486"/>
                  </a:lnTo>
                  <a:lnTo>
                    <a:pt x="32" y="488"/>
                  </a:lnTo>
                  <a:lnTo>
                    <a:pt x="20" y="488"/>
                  </a:lnTo>
                  <a:lnTo>
                    <a:pt x="16" y="487"/>
                  </a:lnTo>
                  <a:lnTo>
                    <a:pt x="12" y="486"/>
                  </a:lnTo>
                  <a:lnTo>
                    <a:pt x="10" y="483"/>
                  </a:lnTo>
                  <a:lnTo>
                    <a:pt x="7" y="481"/>
                  </a:lnTo>
                  <a:lnTo>
                    <a:pt x="7" y="481"/>
                  </a:lnTo>
                  <a:lnTo>
                    <a:pt x="4" y="473"/>
                  </a:lnTo>
                  <a:lnTo>
                    <a:pt x="1" y="466"/>
                  </a:lnTo>
                  <a:lnTo>
                    <a:pt x="0" y="462"/>
                  </a:lnTo>
                  <a:lnTo>
                    <a:pt x="1" y="460"/>
                  </a:lnTo>
                  <a:lnTo>
                    <a:pt x="4" y="456"/>
                  </a:lnTo>
                  <a:lnTo>
                    <a:pt x="7" y="454"/>
                  </a:lnTo>
                  <a:lnTo>
                    <a:pt x="7" y="454"/>
                  </a:lnTo>
                  <a:lnTo>
                    <a:pt x="12" y="451"/>
                  </a:lnTo>
                  <a:lnTo>
                    <a:pt x="17" y="449"/>
                  </a:lnTo>
                  <a:lnTo>
                    <a:pt x="25" y="443"/>
                  </a:lnTo>
                  <a:lnTo>
                    <a:pt x="28" y="441"/>
                  </a:lnTo>
                  <a:lnTo>
                    <a:pt x="32" y="441"/>
                  </a:lnTo>
                  <a:lnTo>
                    <a:pt x="37" y="444"/>
                  </a:lnTo>
                  <a:lnTo>
                    <a:pt x="42" y="448"/>
                  </a:lnTo>
                  <a:lnTo>
                    <a:pt x="42" y="448"/>
                  </a:lnTo>
                  <a:lnTo>
                    <a:pt x="52" y="456"/>
                  </a:lnTo>
                  <a:lnTo>
                    <a:pt x="60" y="460"/>
                  </a:lnTo>
                  <a:lnTo>
                    <a:pt x="68" y="461"/>
                  </a:lnTo>
                  <a:lnTo>
                    <a:pt x="74" y="460"/>
                  </a:lnTo>
                  <a:lnTo>
                    <a:pt x="74" y="460"/>
                  </a:lnTo>
                  <a:lnTo>
                    <a:pt x="75" y="457"/>
                  </a:lnTo>
                  <a:lnTo>
                    <a:pt x="77" y="455"/>
                  </a:lnTo>
                  <a:lnTo>
                    <a:pt x="79" y="449"/>
                  </a:lnTo>
                  <a:lnTo>
                    <a:pt x="77" y="443"/>
                  </a:lnTo>
                  <a:lnTo>
                    <a:pt x="76" y="440"/>
                  </a:lnTo>
                  <a:lnTo>
                    <a:pt x="75" y="438"/>
                  </a:lnTo>
                  <a:lnTo>
                    <a:pt x="75" y="438"/>
                  </a:lnTo>
                  <a:lnTo>
                    <a:pt x="71" y="434"/>
                  </a:lnTo>
                  <a:lnTo>
                    <a:pt x="68" y="432"/>
                  </a:lnTo>
                  <a:lnTo>
                    <a:pt x="63" y="429"/>
                  </a:lnTo>
                  <a:lnTo>
                    <a:pt x="55" y="429"/>
                  </a:lnTo>
                  <a:lnTo>
                    <a:pt x="55" y="429"/>
                  </a:lnTo>
                  <a:lnTo>
                    <a:pt x="52" y="429"/>
                  </a:lnTo>
                  <a:lnTo>
                    <a:pt x="49" y="428"/>
                  </a:lnTo>
                  <a:lnTo>
                    <a:pt x="45" y="424"/>
                  </a:lnTo>
                  <a:lnTo>
                    <a:pt x="42" y="419"/>
                  </a:lnTo>
                  <a:lnTo>
                    <a:pt x="38" y="416"/>
                  </a:lnTo>
                  <a:lnTo>
                    <a:pt x="33" y="413"/>
                  </a:lnTo>
                  <a:lnTo>
                    <a:pt x="33" y="413"/>
                  </a:lnTo>
                  <a:lnTo>
                    <a:pt x="21" y="407"/>
                  </a:lnTo>
                  <a:lnTo>
                    <a:pt x="7" y="401"/>
                  </a:lnTo>
                  <a:lnTo>
                    <a:pt x="4" y="397"/>
                  </a:lnTo>
                  <a:lnTo>
                    <a:pt x="4" y="396"/>
                  </a:lnTo>
                  <a:lnTo>
                    <a:pt x="4" y="395"/>
                  </a:lnTo>
                  <a:lnTo>
                    <a:pt x="7" y="392"/>
                  </a:lnTo>
                  <a:lnTo>
                    <a:pt x="17" y="391"/>
                  </a:lnTo>
                  <a:lnTo>
                    <a:pt x="17" y="391"/>
                  </a:lnTo>
                  <a:lnTo>
                    <a:pt x="37" y="390"/>
                  </a:lnTo>
                  <a:lnTo>
                    <a:pt x="48" y="390"/>
                  </a:lnTo>
                  <a:lnTo>
                    <a:pt x="52" y="389"/>
                  </a:lnTo>
                  <a:lnTo>
                    <a:pt x="55" y="387"/>
                  </a:lnTo>
                  <a:lnTo>
                    <a:pt x="61" y="382"/>
                  </a:lnTo>
                  <a:lnTo>
                    <a:pt x="61" y="382"/>
                  </a:lnTo>
                  <a:lnTo>
                    <a:pt x="65" y="378"/>
                  </a:lnTo>
                  <a:lnTo>
                    <a:pt x="68" y="373"/>
                  </a:lnTo>
                  <a:lnTo>
                    <a:pt x="72" y="363"/>
                  </a:lnTo>
                  <a:lnTo>
                    <a:pt x="75" y="357"/>
                  </a:lnTo>
                  <a:lnTo>
                    <a:pt x="80" y="352"/>
                  </a:lnTo>
                  <a:lnTo>
                    <a:pt x="85" y="348"/>
                  </a:lnTo>
                  <a:lnTo>
                    <a:pt x="92" y="344"/>
                  </a:lnTo>
                  <a:lnTo>
                    <a:pt x="92" y="344"/>
                  </a:lnTo>
                  <a:lnTo>
                    <a:pt x="107" y="341"/>
                  </a:lnTo>
                  <a:lnTo>
                    <a:pt x="119" y="338"/>
                  </a:lnTo>
                  <a:lnTo>
                    <a:pt x="129" y="336"/>
                  </a:lnTo>
                  <a:lnTo>
                    <a:pt x="133" y="335"/>
                  </a:lnTo>
                  <a:lnTo>
                    <a:pt x="136" y="331"/>
                  </a:lnTo>
                  <a:lnTo>
                    <a:pt x="136" y="331"/>
                  </a:lnTo>
                  <a:lnTo>
                    <a:pt x="142" y="325"/>
                  </a:lnTo>
                  <a:lnTo>
                    <a:pt x="145" y="324"/>
                  </a:lnTo>
                  <a:lnTo>
                    <a:pt x="146" y="324"/>
                  </a:lnTo>
                  <a:lnTo>
                    <a:pt x="149" y="324"/>
                  </a:lnTo>
                  <a:lnTo>
                    <a:pt x="152" y="326"/>
                  </a:lnTo>
                  <a:lnTo>
                    <a:pt x="162" y="333"/>
                  </a:lnTo>
                  <a:lnTo>
                    <a:pt x="162" y="333"/>
                  </a:lnTo>
                  <a:lnTo>
                    <a:pt x="168" y="338"/>
                  </a:lnTo>
                  <a:lnTo>
                    <a:pt x="174" y="341"/>
                  </a:lnTo>
                  <a:lnTo>
                    <a:pt x="179" y="341"/>
                  </a:lnTo>
                  <a:lnTo>
                    <a:pt x="185" y="341"/>
                  </a:lnTo>
                  <a:lnTo>
                    <a:pt x="195" y="341"/>
                  </a:lnTo>
                  <a:lnTo>
                    <a:pt x="201" y="342"/>
                  </a:lnTo>
                  <a:lnTo>
                    <a:pt x="207" y="344"/>
                  </a:lnTo>
                  <a:lnTo>
                    <a:pt x="207" y="344"/>
                  </a:lnTo>
                  <a:lnTo>
                    <a:pt x="214" y="346"/>
                  </a:lnTo>
                  <a:lnTo>
                    <a:pt x="220" y="346"/>
                  </a:lnTo>
                  <a:lnTo>
                    <a:pt x="225" y="344"/>
                  </a:lnTo>
                  <a:lnTo>
                    <a:pt x="230" y="343"/>
                  </a:lnTo>
                  <a:lnTo>
                    <a:pt x="237" y="341"/>
                  </a:lnTo>
                  <a:lnTo>
                    <a:pt x="241" y="341"/>
                  </a:lnTo>
                  <a:lnTo>
                    <a:pt x="244" y="343"/>
                  </a:lnTo>
                  <a:lnTo>
                    <a:pt x="244" y="343"/>
                  </a:lnTo>
                  <a:lnTo>
                    <a:pt x="249" y="346"/>
                  </a:lnTo>
                  <a:lnTo>
                    <a:pt x="255" y="348"/>
                  </a:lnTo>
                  <a:lnTo>
                    <a:pt x="264" y="349"/>
                  </a:lnTo>
                  <a:lnTo>
                    <a:pt x="274" y="351"/>
                  </a:lnTo>
                  <a:lnTo>
                    <a:pt x="293" y="351"/>
                  </a:lnTo>
                  <a:lnTo>
                    <a:pt x="302" y="351"/>
                  </a:lnTo>
                  <a:lnTo>
                    <a:pt x="311" y="349"/>
                  </a:lnTo>
                  <a:lnTo>
                    <a:pt x="311" y="349"/>
                  </a:lnTo>
                  <a:lnTo>
                    <a:pt x="318" y="348"/>
                  </a:lnTo>
                  <a:lnTo>
                    <a:pt x="328" y="348"/>
                  </a:lnTo>
                  <a:lnTo>
                    <a:pt x="338" y="349"/>
                  </a:lnTo>
                  <a:lnTo>
                    <a:pt x="350" y="352"/>
                  </a:lnTo>
                  <a:lnTo>
                    <a:pt x="361" y="355"/>
                  </a:lnTo>
                  <a:lnTo>
                    <a:pt x="373" y="360"/>
                  </a:lnTo>
                  <a:lnTo>
                    <a:pt x="384" y="365"/>
                  </a:lnTo>
                  <a:lnTo>
                    <a:pt x="394" y="371"/>
                  </a:lnTo>
                  <a:lnTo>
                    <a:pt x="394" y="371"/>
                  </a:lnTo>
                  <a:lnTo>
                    <a:pt x="410" y="379"/>
                  </a:lnTo>
                  <a:lnTo>
                    <a:pt x="415" y="380"/>
                  </a:lnTo>
                  <a:lnTo>
                    <a:pt x="419" y="380"/>
                  </a:lnTo>
                  <a:lnTo>
                    <a:pt x="422" y="380"/>
                  </a:lnTo>
                  <a:lnTo>
                    <a:pt x="427" y="378"/>
                  </a:lnTo>
                  <a:lnTo>
                    <a:pt x="443" y="373"/>
                  </a:lnTo>
                  <a:lnTo>
                    <a:pt x="443" y="373"/>
                  </a:lnTo>
                  <a:lnTo>
                    <a:pt x="476" y="362"/>
                  </a:lnTo>
                  <a:lnTo>
                    <a:pt x="488" y="358"/>
                  </a:lnTo>
                  <a:lnTo>
                    <a:pt x="496" y="354"/>
                  </a:lnTo>
                  <a:lnTo>
                    <a:pt x="496" y="354"/>
                  </a:lnTo>
                  <a:lnTo>
                    <a:pt x="498" y="354"/>
                  </a:lnTo>
                  <a:lnTo>
                    <a:pt x="501" y="354"/>
                  </a:lnTo>
                  <a:lnTo>
                    <a:pt x="503" y="357"/>
                  </a:lnTo>
                  <a:lnTo>
                    <a:pt x="504" y="358"/>
                  </a:lnTo>
                  <a:lnTo>
                    <a:pt x="507" y="359"/>
                  </a:lnTo>
                  <a:lnTo>
                    <a:pt x="509" y="358"/>
                  </a:lnTo>
                  <a:lnTo>
                    <a:pt x="513" y="354"/>
                  </a:lnTo>
                  <a:lnTo>
                    <a:pt x="513" y="354"/>
                  </a:lnTo>
                  <a:lnTo>
                    <a:pt x="519" y="347"/>
                  </a:lnTo>
                  <a:lnTo>
                    <a:pt x="523" y="340"/>
                  </a:lnTo>
                  <a:lnTo>
                    <a:pt x="525" y="335"/>
                  </a:lnTo>
                  <a:lnTo>
                    <a:pt x="525" y="332"/>
                  </a:lnTo>
                  <a:lnTo>
                    <a:pt x="525" y="332"/>
                  </a:lnTo>
                  <a:lnTo>
                    <a:pt x="528" y="330"/>
                  </a:lnTo>
                  <a:lnTo>
                    <a:pt x="530" y="328"/>
                  </a:lnTo>
                  <a:lnTo>
                    <a:pt x="534" y="327"/>
                  </a:lnTo>
                  <a:lnTo>
                    <a:pt x="538" y="328"/>
                  </a:lnTo>
                  <a:lnTo>
                    <a:pt x="541" y="330"/>
                  </a:lnTo>
                  <a:lnTo>
                    <a:pt x="546" y="335"/>
                  </a:lnTo>
                  <a:lnTo>
                    <a:pt x="551" y="342"/>
                  </a:lnTo>
                  <a:lnTo>
                    <a:pt x="551" y="342"/>
                  </a:lnTo>
                  <a:lnTo>
                    <a:pt x="561" y="357"/>
                  </a:lnTo>
                  <a:lnTo>
                    <a:pt x="569" y="369"/>
                  </a:lnTo>
                  <a:lnTo>
                    <a:pt x="574" y="373"/>
                  </a:lnTo>
                  <a:lnTo>
                    <a:pt x="578" y="375"/>
                  </a:lnTo>
                  <a:lnTo>
                    <a:pt x="583" y="374"/>
                  </a:lnTo>
                  <a:lnTo>
                    <a:pt x="587" y="371"/>
                  </a:lnTo>
                  <a:lnTo>
                    <a:pt x="587" y="371"/>
                  </a:lnTo>
                  <a:lnTo>
                    <a:pt x="593" y="365"/>
                  </a:lnTo>
                  <a:lnTo>
                    <a:pt x="596" y="364"/>
                  </a:lnTo>
                  <a:lnTo>
                    <a:pt x="600" y="363"/>
                  </a:lnTo>
                  <a:lnTo>
                    <a:pt x="605" y="363"/>
                  </a:lnTo>
                  <a:lnTo>
                    <a:pt x="611" y="364"/>
                  </a:lnTo>
                  <a:lnTo>
                    <a:pt x="633" y="371"/>
                  </a:lnTo>
                  <a:lnTo>
                    <a:pt x="633" y="371"/>
                  </a:lnTo>
                  <a:lnTo>
                    <a:pt x="639" y="373"/>
                  </a:lnTo>
                  <a:lnTo>
                    <a:pt x="646" y="374"/>
                  </a:lnTo>
                  <a:lnTo>
                    <a:pt x="649" y="374"/>
                  </a:lnTo>
                  <a:lnTo>
                    <a:pt x="653" y="371"/>
                  </a:lnTo>
                  <a:lnTo>
                    <a:pt x="654" y="370"/>
                  </a:lnTo>
                  <a:lnTo>
                    <a:pt x="655" y="368"/>
                  </a:lnTo>
                  <a:lnTo>
                    <a:pt x="655" y="364"/>
                  </a:lnTo>
                  <a:lnTo>
                    <a:pt x="655" y="360"/>
                  </a:lnTo>
                  <a:lnTo>
                    <a:pt x="653" y="353"/>
                  </a:lnTo>
                  <a:lnTo>
                    <a:pt x="647" y="344"/>
                  </a:lnTo>
                  <a:lnTo>
                    <a:pt x="641" y="338"/>
                  </a:lnTo>
                  <a:lnTo>
                    <a:pt x="636" y="336"/>
                  </a:lnTo>
                  <a:lnTo>
                    <a:pt x="632" y="335"/>
                  </a:lnTo>
                  <a:lnTo>
                    <a:pt x="632" y="335"/>
                  </a:lnTo>
                  <a:lnTo>
                    <a:pt x="625" y="333"/>
                  </a:lnTo>
                  <a:lnTo>
                    <a:pt x="620" y="333"/>
                  </a:lnTo>
                  <a:lnTo>
                    <a:pt x="617" y="335"/>
                  </a:lnTo>
                  <a:lnTo>
                    <a:pt x="614" y="337"/>
                  </a:lnTo>
                  <a:lnTo>
                    <a:pt x="611" y="337"/>
                  </a:lnTo>
                  <a:lnTo>
                    <a:pt x="609" y="337"/>
                  </a:lnTo>
                  <a:lnTo>
                    <a:pt x="604" y="335"/>
                  </a:lnTo>
                  <a:lnTo>
                    <a:pt x="596" y="328"/>
                  </a:lnTo>
                  <a:lnTo>
                    <a:pt x="596" y="328"/>
                  </a:lnTo>
                  <a:lnTo>
                    <a:pt x="590" y="320"/>
                  </a:lnTo>
                  <a:lnTo>
                    <a:pt x="585" y="314"/>
                  </a:lnTo>
                  <a:lnTo>
                    <a:pt x="583" y="306"/>
                  </a:lnTo>
                  <a:lnTo>
                    <a:pt x="582" y="300"/>
                  </a:lnTo>
                  <a:lnTo>
                    <a:pt x="583" y="288"/>
                  </a:lnTo>
                  <a:lnTo>
                    <a:pt x="583" y="273"/>
                  </a:lnTo>
                  <a:lnTo>
                    <a:pt x="583" y="273"/>
                  </a:lnTo>
                  <a:lnTo>
                    <a:pt x="584" y="266"/>
                  </a:lnTo>
                  <a:lnTo>
                    <a:pt x="587" y="260"/>
                  </a:lnTo>
                  <a:lnTo>
                    <a:pt x="590" y="255"/>
                  </a:lnTo>
                  <a:lnTo>
                    <a:pt x="594" y="250"/>
                  </a:lnTo>
                  <a:lnTo>
                    <a:pt x="600" y="246"/>
                  </a:lnTo>
                  <a:lnTo>
                    <a:pt x="608" y="244"/>
                  </a:lnTo>
                  <a:lnTo>
                    <a:pt x="623" y="238"/>
                  </a:lnTo>
                  <a:lnTo>
                    <a:pt x="623" y="238"/>
                  </a:lnTo>
                  <a:lnTo>
                    <a:pt x="642" y="230"/>
                  </a:lnTo>
                  <a:lnTo>
                    <a:pt x="649" y="227"/>
                  </a:lnTo>
                  <a:lnTo>
                    <a:pt x="655" y="223"/>
                  </a:lnTo>
                  <a:lnTo>
                    <a:pt x="659" y="219"/>
                  </a:lnTo>
                  <a:lnTo>
                    <a:pt x="660" y="218"/>
                  </a:lnTo>
                  <a:lnTo>
                    <a:pt x="660" y="216"/>
                  </a:lnTo>
                  <a:lnTo>
                    <a:pt x="658" y="214"/>
                  </a:lnTo>
                  <a:lnTo>
                    <a:pt x="655" y="214"/>
                  </a:lnTo>
                  <a:lnTo>
                    <a:pt x="647" y="212"/>
                  </a:lnTo>
                  <a:lnTo>
                    <a:pt x="647" y="212"/>
                  </a:lnTo>
                  <a:lnTo>
                    <a:pt x="625" y="211"/>
                  </a:lnTo>
                  <a:lnTo>
                    <a:pt x="609" y="209"/>
                  </a:lnTo>
                  <a:lnTo>
                    <a:pt x="603" y="208"/>
                  </a:lnTo>
                  <a:lnTo>
                    <a:pt x="598" y="207"/>
                  </a:lnTo>
                  <a:lnTo>
                    <a:pt x="595" y="205"/>
                  </a:lnTo>
                  <a:lnTo>
                    <a:pt x="594" y="202"/>
                  </a:lnTo>
                  <a:lnTo>
                    <a:pt x="594" y="202"/>
                  </a:lnTo>
                  <a:lnTo>
                    <a:pt x="595" y="198"/>
                  </a:lnTo>
                  <a:lnTo>
                    <a:pt x="600" y="193"/>
                  </a:lnTo>
                  <a:lnTo>
                    <a:pt x="612" y="182"/>
                  </a:lnTo>
                  <a:lnTo>
                    <a:pt x="627" y="173"/>
                  </a:lnTo>
                  <a:lnTo>
                    <a:pt x="639" y="166"/>
                  </a:lnTo>
                  <a:lnTo>
                    <a:pt x="639" y="166"/>
                  </a:lnTo>
                  <a:lnTo>
                    <a:pt x="675" y="154"/>
                  </a:lnTo>
                  <a:lnTo>
                    <a:pt x="695" y="147"/>
                  </a:lnTo>
                  <a:lnTo>
                    <a:pt x="707" y="144"/>
                  </a:lnTo>
                  <a:lnTo>
                    <a:pt x="707" y="144"/>
                  </a:lnTo>
                  <a:lnTo>
                    <a:pt x="709" y="146"/>
                  </a:lnTo>
                  <a:lnTo>
                    <a:pt x="712" y="147"/>
                  </a:lnTo>
                  <a:lnTo>
                    <a:pt x="713" y="151"/>
                  </a:lnTo>
                  <a:lnTo>
                    <a:pt x="714" y="153"/>
                  </a:lnTo>
                  <a:lnTo>
                    <a:pt x="716" y="162"/>
                  </a:lnTo>
                  <a:lnTo>
                    <a:pt x="713" y="168"/>
                  </a:lnTo>
                  <a:lnTo>
                    <a:pt x="713" y="168"/>
                  </a:lnTo>
                  <a:lnTo>
                    <a:pt x="713" y="170"/>
                  </a:lnTo>
                  <a:lnTo>
                    <a:pt x="714" y="171"/>
                  </a:lnTo>
                  <a:lnTo>
                    <a:pt x="717" y="173"/>
                  </a:lnTo>
                  <a:lnTo>
                    <a:pt x="720" y="171"/>
                  </a:lnTo>
                  <a:lnTo>
                    <a:pt x="723" y="170"/>
                  </a:lnTo>
                  <a:lnTo>
                    <a:pt x="727" y="168"/>
                  </a:lnTo>
                  <a:lnTo>
                    <a:pt x="729" y="165"/>
                  </a:lnTo>
                  <a:lnTo>
                    <a:pt x="731" y="160"/>
                  </a:lnTo>
                  <a:lnTo>
                    <a:pt x="731" y="160"/>
                  </a:lnTo>
                  <a:lnTo>
                    <a:pt x="735" y="149"/>
                  </a:lnTo>
                  <a:lnTo>
                    <a:pt x="740" y="137"/>
                  </a:lnTo>
                  <a:lnTo>
                    <a:pt x="744" y="131"/>
                  </a:lnTo>
                  <a:lnTo>
                    <a:pt x="747" y="126"/>
                  </a:lnTo>
                  <a:lnTo>
                    <a:pt x="754" y="122"/>
                  </a:lnTo>
                  <a:lnTo>
                    <a:pt x="760" y="120"/>
                  </a:lnTo>
                  <a:lnTo>
                    <a:pt x="760" y="120"/>
                  </a:lnTo>
                  <a:lnTo>
                    <a:pt x="766" y="120"/>
                  </a:lnTo>
                  <a:lnTo>
                    <a:pt x="771" y="120"/>
                  </a:lnTo>
                  <a:lnTo>
                    <a:pt x="774" y="120"/>
                  </a:lnTo>
                  <a:lnTo>
                    <a:pt x="778" y="122"/>
                  </a:lnTo>
                  <a:lnTo>
                    <a:pt x="779" y="126"/>
                  </a:lnTo>
                  <a:lnTo>
                    <a:pt x="781" y="131"/>
                  </a:lnTo>
                  <a:lnTo>
                    <a:pt x="782" y="144"/>
                  </a:lnTo>
                  <a:lnTo>
                    <a:pt x="782" y="144"/>
                  </a:lnTo>
                  <a:lnTo>
                    <a:pt x="782" y="153"/>
                  </a:lnTo>
                  <a:lnTo>
                    <a:pt x="783" y="159"/>
                  </a:lnTo>
                  <a:lnTo>
                    <a:pt x="784" y="164"/>
                  </a:lnTo>
                  <a:lnTo>
                    <a:pt x="787" y="169"/>
                  </a:lnTo>
                  <a:lnTo>
                    <a:pt x="790" y="173"/>
                  </a:lnTo>
                  <a:lnTo>
                    <a:pt x="795" y="176"/>
                  </a:lnTo>
                  <a:lnTo>
                    <a:pt x="808" y="182"/>
                  </a:lnTo>
                  <a:lnTo>
                    <a:pt x="808" y="182"/>
                  </a:lnTo>
                  <a:lnTo>
                    <a:pt x="815" y="185"/>
                  </a:lnTo>
                  <a:lnTo>
                    <a:pt x="821" y="185"/>
                  </a:lnTo>
                  <a:lnTo>
                    <a:pt x="828" y="185"/>
                  </a:lnTo>
                  <a:lnTo>
                    <a:pt x="831" y="185"/>
                  </a:lnTo>
                  <a:lnTo>
                    <a:pt x="832" y="186"/>
                  </a:lnTo>
                  <a:lnTo>
                    <a:pt x="832" y="190"/>
                  </a:lnTo>
                  <a:lnTo>
                    <a:pt x="831" y="196"/>
                  </a:lnTo>
                  <a:lnTo>
                    <a:pt x="831" y="196"/>
                  </a:lnTo>
                  <a:lnTo>
                    <a:pt x="830" y="203"/>
                  </a:lnTo>
                  <a:lnTo>
                    <a:pt x="828" y="209"/>
                  </a:lnTo>
                  <a:lnTo>
                    <a:pt x="830" y="214"/>
                  </a:lnTo>
                  <a:lnTo>
                    <a:pt x="828" y="219"/>
                  </a:lnTo>
                  <a:lnTo>
                    <a:pt x="827" y="223"/>
                  </a:lnTo>
                  <a:lnTo>
                    <a:pt x="824" y="225"/>
                  </a:lnTo>
                  <a:lnTo>
                    <a:pt x="816" y="227"/>
                  </a:lnTo>
                  <a:lnTo>
                    <a:pt x="806" y="229"/>
                  </a:lnTo>
                  <a:lnTo>
                    <a:pt x="806" y="229"/>
                  </a:lnTo>
                  <a:lnTo>
                    <a:pt x="783" y="232"/>
                  </a:lnTo>
                  <a:lnTo>
                    <a:pt x="766" y="234"/>
                  </a:lnTo>
                  <a:lnTo>
                    <a:pt x="758" y="236"/>
                  </a:lnTo>
                  <a:lnTo>
                    <a:pt x="752" y="239"/>
                  </a:lnTo>
                  <a:lnTo>
                    <a:pt x="746" y="243"/>
                  </a:lnTo>
                  <a:lnTo>
                    <a:pt x="741" y="246"/>
                  </a:lnTo>
                  <a:lnTo>
                    <a:pt x="741" y="246"/>
                  </a:lnTo>
                  <a:lnTo>
                    <a:pt x="739" y="249"/>
                  </a:lnTo>
                  <a:lnTo>
                    <a:pt x="736" y="250"/>
                  </a:lnTo>
                  <a:lnTo>
                    <a:pt x="730" y="250"/>
                  </a:lnTo>
                  <a:lnTo>
                    <a:pt x="724" y="247"/>
                  </a:lnTo>
                  <a:lnTo>
                    <a:pt x="717" y="244"/>
                  </a:lnTo>
                  <a:lnTo>
                    <a:pt x="704" y="238"/>
                  </a:lnTo>
                  <a:lnTo>
                    <a:pt x="698" y="235"/>
                  </a:lnTo>
                  <a:lnTo>
                    <a:pt x="696" y="236"/>
                  </a:lnTo>
                  <a:lnTo>
                    <a:pt x="693" y="236"/>
                  </a:lnTo>
                  <a:lnTo>
                    <a:pt x="693" y="236"/>
                  </a:lnTo>
                  <a:lnTo>
                    <a:pt x="690" y="239"/>
                  </a:lnTo>
                  <a:lnTo>
                    <a:pt x="687" y="241"/>
                  </a:lnTo>
                  <a:lnTo>
                    <a:pt x="686" y="244"/>
                  </a:lnTo>
                  <a:lnTo>
                    <a:pt x="687" y="246"/>
                  </a:lnTo>
                  <a:lnTo>
                    <a:pt x="690" y="249"/>
                  </a:lnTo>
                  <a:lnTo>
                    <a:pt x="693" y="250"/>
                  </a:lnTo>
                  <a:lnTo>
                    <a:pt x="707" y="254"/>
                  </a:lnTo>
                  <a:lnTo>
                    <a:pt x="707" y="254"/>
                  </a:lnTo>
                  <a:lnTo>
                    <a:pt x="713" y="256"/>
                  </a:lnTo>
                  <a:lnTo>
                    <a:pt x="719" y="256"/>
                  </a:lnTo>
                  <a:lnTo>
                    <a:pt x="727" y="256"/>
                  </a:lnTo>
                  <a:lnTo>
                    <a:pt x="729" y="257"/>
                  </a:lnTo>
                  <a:lnTo>
                    <a:pt x="730" y="260"/>
                  </a:lnTo>
                  <a:lnTo>
                    <a:pt x="734" y="270"/>
                  </a:lnTo>
                  <a:lnTo>
                    <a:pt x="734" y="270"/>
                  </a:lnTo>
                  <a:lnTo>
                    <a:pt x="739" y="282"/>
                  </a:lnTo>
                  <a:lnTo>
                    <a:pt x="741" y="286"/>
                  </a:lnTo>
                  <a:lnTo>
                    <a:pt x="744" y="288"/>
                  </a:lnTo>
                  <a:lnTo>
                    <a:pt x="746" y="288"/>
                  </a:lnTo>
                  <a:lnTo>
                    <a:pt x="747" y="288"/>
                  </a:lnTo>
                  <a:lnTo>
                    <a:pt x="750" y="286"/>
                  </a:lnTo>
                  <a:lnTo>
                    <a:pt x="752" y="282"/>
                  </a:lnTo>
                  <a:lnTo>
                    <a:pt x="752" y="282"/>
                  </a:lnTo>
                  <a:lnTo>
                    <a:pt x="755" y="278"/>
                  </a:lnTo>
                  <a:lnTo>
                    <a:pt x="760" y="278"/>
                  </a:lnTo>
                  <a:lnTo>
                    <a:pt x="765" y="278"/>
                  </a:lnTo>
                  <a:lnTo>
                    <a:pt x="771" y="279"/>
                  </a:lnTo>
                  <a:lnTo>
                    <a:pt x="782" y="281"/>
                  </a:lnTo>
                  <a:lnTo>
                    <a:pt x="785" y="281"/>
                  </a:lnTo>
                  <a:lnTo>
                    <a:pt x="789" y="278"/>
                  </a:lnTo>
                  <a:lnTo>
                    <a:pt x="789" y="278"/>
                  </a:lnTo>
                  <a:lnTo>
                    <a:pt x="794" y="272"/>
                  </a:lnTo>
                  <a:lnTo>
                    <a:pt x="799" y="265"/>
                  </a:lnTo>
                  <a:lnTo>
                    <a:pt x="803" y="262"/>
                  </a:lnTo>
                  <a:lnTo>
                    <a:pt x="806" y="262"/>
                  </a:lnTo>
                  <a:lnTo>
                    <a:pt x="810" y="265"/>
                  </a:lnTo>
                  <a:lnTo>
                    <a:pt x="816" y="268"/>
                  </a:lnTo>
                  <a:lnTo>
                    <a:pt x="816" y="268"/>
                  </a:lnTo>
                  <a:lnTo>
                    <a:pt x="821" y="274"/>
                  </a:lnTo>
                  <a:lnTo>
                    <a:pt x="825" y="281"/>
                  </a:lnTo>
                  <a:lnTo>
                    <a:pt x="828" y="290"/>
                  </a:lnTo>
                  <a:lnTo>
                    <a:pt x="830" y="295"/>
                  </a:lnTo>
                  <a:lnTo>
                    <a:pt x="832" y="301"/>
                  </a:lnTo>
                  <a:lnTo>
                    <a:pt x="837" y="309"/>
                  </a:lnTo>
                  <a:lnTo>
                    <a:pt x="843" y="316"/>
                  </a:lnTo>
                  <a:lnTo>
                    <a:pt x="843" y="316"/>
                  </a:lnTo>
                  <a:lnTo>
                    <a:pt x="852" y="322"/>
                  </a:lnTo>
                  <a:lnTo>
                    <a:pt x="860" y="327"/>
                  </a:lnTo>
                  <a:lnTo>
                    <a:pt x="869" y="331"/>
                  </a:lnTo>
                  <a:lnTo>
                    <a:pt x="878" y="333"/>
                  </a:lnTo>
                  <a:lnTo>
                    <a:pt x="884" y="336"/>
                  </a:lnTo>
                  <a:lnTo>
                    <a:pt x="890" y="340"/>
                  </a:lnTo>
                  <a:lnTo>
                    <a:pt x="893" y="343"/>
                  </a:lnTo>
                  <a:lnTo>
                    <a:pt x="895" y="347"/>
                  </a:lnTo>
                  <a:lnTo>
                    <a:pt x="895" y="351"/>
                  </a:lnTo>
                  <a:lnTo>
                    <a:pt x="895" y="351"/>
                  </a:lnTo>
                  <a:lnTo>
                    <a:pt x="893" y="365"/>
                  </a:lnTo>
                  <a:lnTo>
                    <a:pt x="892" y="371"/>
                  </a:lnTo>
                  <a:lnTo>
                    <a:pt x="890" y="378"/>
                  </a:lnTo>
                  <a:lnTo>
                    <a:pt x="887" y="382"/>
                  </a:lnTo>
                  <a:lnTo>
                    <a:pt x="882" y="386"/>
                  </a:lnTo>
                  <a:lnTo>
                    <a:pt x="876" y="387"/>
                  </a:lnTo>
                  <a:lnTo>
                    <a:pt x="868" y="389"/>
                  </a:lnTo>
                  <a:lnTo>
                    <a:pt x="868" y="389"/>
                  </a:lnTo>
                  <a:lnTo>
                    <a:pt x="859" y="389"/>
                  </a:lnTo>
                  <a:lnTo>
                    <a:pt x="851" y="386"/>
                  </a:lnTo>
                  <a:lnTo>
                    <a:pt x="836" y="381"/>
                  </a:lnTo>
                  <a:lnTo>
                    <a:pt x="825" y="378"/>
                  </a:lnTo>
                  <a:lnTo>
                    <a:pt x="822" y="378"/>
                  </a:lnTo>
                  <a:lnTo>
                    <a:pt x="820" y="380"/>
                  </a:lnTo>
                  <a:lnTo>
                    <a:pt x="820" y="380"/>
                  </a:lnTo>
                  <a:lnTo>
                    <a:pt x="820" y="382"/>
                  </a:lnTo>
                  <a:lnTo>
                    <a:pt x="822" y="385"/>
                  </a:lnTo>
                  <a:lnTo>
                    <a:pt x="831" y="389"/>
                  </a:lnTo>
                  <a:lnTo>
                    <a:pt x="836" y="391"/>
                  </a:lnTo>
                  <a:lnTo>
                    <a:pt x="839" y="395"/>
                  </a:lnTo>
                  <a:lnTo>
                    <a:pt x="842" y="398"/>
                  </a:lnTo>
                  <a:lnTo>
                    <a:pt x="842" y="402"/>
                  </a:lnTo>
                  <a:lnTo>
                    <a:pt x="842" y="402"/>
                  </a:lnTo>
                  <a:lnTo>
                    <a:pt x="841" y="407"/>
                  </a:lnTo>
                  <a:lnTo>
                    <a:pt x="843" y="411"/>
                  </a:lnTo>
                  <a:lnTo>
                    <a:pt x="847" y="413"/>
                  </a:lnTo>
                  <a:lnTo>
                    <a:pt x="852" y="414"/>
                  </a:lnTo>
                  <a:lnTo>
                    <a:pt x="865" y="416"/>
                  </a:lnTo>
                  <a:lnTo>
                    <a:pt x="881" y="417"/>
                  </a:lnTo>
                  <a:lnTo>
                    <a:pt x="881" y="417"/>
                  </a:lnTo>
                  <a:lnTo>
                    <a:pt x="897" y="417"/>
                  </a:lnTo>
                  <a:lnTo>
                    <a:pt x="912" y="419"/>
                  </a:lnTo>
                  <a:lnTo>
                    <a:pt x="917" y="419"/>
                  </a:lnTo>
                  <a:lnTo>
                    <a:pt x="922" y="419"/>
                  </a:lnTo>
                  <a:lnTo>
                    <a:pt x="924" y="418"/>
                  </a:lnTo>
                  <a:lnTo>
                    <a:pt x="925" y="414"/>
                  </a:lnTo>
                  <a:lnTo>
                    <a:pt x="925" y="414"/>
                  </a:lnTo>
                  <a:lnTo>
                    <a:pt x="924" y="411"/>
                  </a:lnTo>
                  <a:lnTo>
                    <a:pt x="922" y="408"/>
                  </a:lnTo>
                  <a:lnTo>
                    <a:pt x="916" y="401"/>
                  </a:lnTo>
                  <a:lnTo>
                    <a:pt x="913" y="396"/>
                  </a:lnTo>
                  <a:lnTo>
                    <a:pt x="912" y="392"/>
                  </a:lnTo>
                  <a:lnTo>
                    <a:pt x="913" y="386"/>
                  </a:lnTo>
                  <a:lnTo>
                    <a:pt x="918" y="380"/>
                  </a:lnTo>
                  <a:lnTo>
                    <a:pt x="918" y="380"/>
                  </a:lnTo>
                  <a:lnTo>
                    <a:pt x="924" y="375"/>
                  </a:lnTo>
                  <a:lnTo>
                    <a:pt x="930" y="370"/>
                  </a:lnTo>
                  <a:lnTo>
                    <a:pt x="943" y="364"/>
                  </a:lnTo>
                  <a:lnTo>
                    <a:pt x="951" y="360"/>
                  </a:lnTo>
                  <a:lnTo>
                    <a:pt x="957" y="359"/>
                  </a:lnTo>
                  <a:lnTo>
                    <a:pt x="957" y="359"/>
                  </a:lnTo>
                  <a:lnTo>
                    <a:pt x="960" y="359"/>
                  </a:lnTo>
                  <a:lnTo>
                    <a:pt x="960" y="358"/>
                  </a:lnTo>
                  <a:lnTo>
                    <a:pt x="957" y="353"/>
                  </a:lnTo>
                  <a:lnTo>
                    <a:pt x="957" y="349"/>
                  </a:lnTo>
                  <a:lnTo>
                    <a:pt x="957" y="344"/>
                  </a:lnTo>
                  <a:lnTo>
                    <a:pt x="960" y="340"/>
                  </a:lnTo>
                  <a:lnTo>
                    <a:pt x="963" y="332"/>
                  </a:lnTo>
                  <a:lnTo>
                    <a:pt x="963" y="332"/>
                  </a:lnTo>
                  <a:lnTo>
                    <a:pt x="972" y="320"/>
                  </a:lnTo>
                  <a:lnTo>
                    <a:pt x="977" y="311"/>
                  </a:lnTo>
                  <a:lnTo>
                    <a:pt x="978" y="309"/>
                  </a:lnTo>
                  <a:lnTo>
                    <a:pt x="978" y="306"/>
                  </a:lnTo>
                  <a:lnTo>
                    <a:pt x="977" y="304"/>
                  </a:lnTo>
                  <a:lnTo>
                    <a:pt x="976" y="301"/>
                  </a:lnTo>
                  <a:lnTo>
                    <a:pt x="976" y="301"/>
                  </a:lnTo>
                  <a:lnTo>
                    <a:pt x="972" y="299"/>
                  </a:lnTo>
                  <a:lnTo>
                    <a:pt x="971" y="298"/>
                  </a:lnTo>
                  <a:lnTo>
                    <a:pt x="968" y="299"/>
                  </a:lnTo>
                  <a:lnTo>
                    <a:pt x="949" y="311"/>
                  </a:lnTo>
                  <a:lnTo>
                    <a:pt x="949" y="311"/>
                  </a:lnTo>
                  <a:lnTo>
                    <a:pt x="939" y="316"/>
                  </a:lnTo>
                  <a:lnTo>
                    <a:pt x="930" y="319"/>
                  </a:lnTo>
                  <a:lnTo>
                    <a:pt x="923" y="320"/>
                  </a:lnTo>
                  <a:lnTo>
                    <a:pt x="917" y="319"/>
                  </a:lnTo>
                  <a:lnTo>
                    <a:pt x="911" y="317"/>
                  </a:lnTo>
                  <a:lnTo>
                    <a:pt x="905" y="315"/>
                  </a:lnTo>
                  <a:lnTo>
                    <a:pt x="900" y="313"/>
                  </a:lnTo>
                  <a:lnTo>
                    <a:pt x="896" y="308"/>
                  </a:lnTo>
                  <a:lnTo>
                    <a:pt x="896" y="308"/>
                  </a:lnTo>
                  <a:lnTo>
                    <a:pt x="891" y="305"/>
                  </a:lnTo>
                  <a:lnTo>
                    <a:pt x="886" y="304"/>
                  </a:lnTo>
                  <a:lnTo>
                    <a:pt x="878" y="304"/>
                  </a:lnTo>
                  <a:lnTo>
                    <a:pt x="874" y="304"/>
                  </a:lnTo>
                  <a:lnTo>
                    <a:pt x="871" y="303"/>
                  </a:lnTo>
                  <a:lnTo>
                    <a:pt x="871" y="300"/>
                  </a:lnTo>
                  <a:lnTo>
                    <a:pt x="873" y="297"/>
                  </a:lnTo>
                  <a:lnTo>
                    <a:pt x="873" y="297"/>
                  </a:lnTo>
                  <a:lnTo>
                    <a:pt x="875" y="293"/>
                  </a:lnTo>
                  <a:lnTo>
                    <a:pt x="880" y="290"/>
                  </a:lnTo>
                  <a:lnTo>
                    <a:pt x="886" y="289"/>
                  </a:lnTo>
                  <a:lnTo>
                    <a:pt x="891" y="288"/>
                  </a:lnTo>
                  <a:lnTo>
                    <a:pt x="901" y="287"/>
                  </a:lnTo>
                  <a:lnTo>
                    <a:pt x="903" y="286"/>
                  </a:lnTo>
                  <a:lnTo>
                    <a:pt x="902" y="282"/>
                  </a:lnTo>
                  <a:lnTo>
                    <a:pt x="902" y="282"/>
                  </a:lnTo>
                  <a:lnTo>
                    <a:pt x="900" y="279"/>
                  </a:lnTo>
                  <a:lnTo>
                    <a:pt x="895" y="277"/>
                  </a:lnTo>
                  <a:lnTo>
                    <a:pt x="885" y="273"/>
                  </a:lnTo>
                  <a:lnTo>
                    <a:pt x="882" y="272"/>
                  </a:lnTo>
                  <a:lnTo>
                    <a:pt x="881" y="271"/>
                  </a:lnTo>
                  <a:lnTo>
                    <a:pt x="884" y="267"/>
                  </a:lnTo>
                  <a:lnTo>
                    <a:pt x="890" y="263"/>
                  </a:lnTo>
                  <a:lnTo>
                    <a:pt x="890" y="263"/>
                  </a:lnTo>
                  <a:lnTo>
                    <a:pt x="898" y="260"/>
                  </a:lnTo>
                  <a:lnTo>
                    <a:pt x="906" y="256"/>
                  </a:lnTo>
                  <a:lnTo>
                    <a:pt x="919" y="254"/>
                  </a:lnTo>
                  <a:lnTo>
                    <a:pt x="929" y="251"/>
                  </a:lnTo>
                  <a:lnTo>
                    <a:pt x="938" y="250"/>
                  </a:lnTo>
                  <a:lnTo>
                    <a:pt x="938" y="250"/>
                  </a:lnTo>
                  <a:lnTo>
                    <a:pt x="940" y="249"/>
                  </a:lnTo>
                  <a:lnTo>
                    <a:pt x="941" y="250"/>
                  </a:lnTo>
                  <a:lnTo>
                    <a:pt x="943" y="256"/>
                  </a:lnTo>
                  <a:lnTo>
                    <a:pt x="943" y="263"/>
                  </a:lnTo>
                  <a:lnTo>
                    <a:pt x="945" y="268"/>
                  </a:lnTo>
                  <a:lnTo>
                    <a:pt x="947" y="272"/>
                  </a:lnTo>
                  <a:lnTo>
                    <a:pt x="947" y="272"/>
                  </a:lnTo>
                  <a:lnTo>
                    <a:pt x="956" y="279"/>
                  </a:lnTo>
                  <a:lnTo>
                    <a:pt x="963" y="283"/>
                  </a:lnTo>
                  <a:lnTo>
                    <a:pt x="967" y="283"/>
                  </a:lnTo>
                  <a:lnTo>
                    <a:pt x="970" y="283"/>
                  </a:lnTo>
                  <a:lnTo>
                    <a:pt x="972" y="281"/>
                  </a:lnTo>
                  <a:lnTo>
                    <a:pt x="972" y="276"/>
                  </a:lnTo>
                  <a:lnTo>
                    <a:pt x="972" y="276"/>
                  </a:lnTo>
                  <a:lnTo>
                    <a:pt x="972" y="271"/>
                  </a:lnTo>
                  <a:lnTo>
                    <a:pt x="971" y="266"/>
                  </a:lnTo>
                  <a:lnTo>
                    <a:pt x="968" y="257"/>
                  </a:lnTo>
                  <a:lnTo>
                    <a:pt x="968" y="254"/>
                  </a:lnTo>
                  <a:lnTo>
                    <a:pt x="971" y="251"/>
                  </a:lnTo>
                  <a:lnTo>
                    <a:pt x="974" y="250"/>
                  </a:lnTo>
                  <a:lnTo>
                    <a:pt x="981" y="249"/>
                  </a:lnTo>
                  <a:lnTo>
                    <a:pt x="981" y="249"/>
                  </a:lnTo>
                  <a:lnTo>
                    <a:pt x="995" y="250"/>
                  </a:lnTo>
                  <a:lnTo>
                    <a:pt x="1008" y="251"/>
                  </a:lnTo>
                  <a:lnTo>
                    <a:pt x="1011" y="251"/>
                  </a:lnTo>
                  <a:lnTo>
                    <a:pt x="1015" y="250"/>
                  </a:lnTo>
                  <a:lnTo>
                    <a:pt x="1016" y="247"/>
                  </a:lnTo>
                  <a:lnTo>
                    <a:pt x="1016" y="244"/>
                  </a:lnTo>
                  <a:lnTo>
                    <a:pt x="1016" y="244"/>
                  </a:lnTo>
                  <a:lnTo>
                    <a:pt x="1015" y="234"/>
                  </a:lnTo>
                  <a:lnTo>
                    <a:pt x="1013" y="225"/>
                  </a:lnTo>
                  <a:lnTo>
                    <a:pt x="1010" y="223"/>
                  </a:lnTo>
                  <a:lnTo>
                    <a:pt x="1008" y="223"/>
                  </a:lnTo>
                  <a:lnTo>
                    <a:pt x="1004" y="223"/>
                  </a:lnTo>
                  <a:lnTo>
                    <a:pt x="1000" y="227"/>
                  </a:lnTo>
                  <a:lnTo>
                    <a:pt x="1000" y="227"/>
                  </a:lnTo>
                  <a:lnTo>
                    <a:pt x="993" y="233"/>
                  </a:lnTo>
                  <a:lnTo>
                    <a:pt x="989" y="236"/>
                  </a:lnTo>
                  <a:lnTo>
                    <a:pt x="983" y="236"/>
                  </a:lnTo>
                  <a:lnTo>
                    <a:pt x="973" y="234"/>
                  </a:lnTo>
                  <a:lnTo>
                    <a:pt x="973" y="234"/>
                  </a:lnTo>
                  <a:lnTo>
                    <a:pt x="967" y="233"/>
                  </a:lnTo>
                  <a:lnTo>
                    <a:pt x="963" y="232"/>
                  </a:lnTo>
                  <a:lnTo>
                    <a:pt x="959" y="229"/>
                  </a:lnTo>
                  <a:lnTo>
                    <a:pt x="956" y="228"/>
                  </a:lnTo>
                  <a:lnTo>
                    <a:pt x="952" y="228"/>
                  </a:lnTo>
                  <a:lnTo>
                    <a:pt x="936" y="229"/>
                  </a:lnTo>
                  <a:lnTo>
                    <a:pt x="936" y="229"/>
                  </a:lnTo>
                  <a:lnTo>
                    <a:pt x="927" y="229"/>
                  </a:lnTo>
                  <a:lnTo>
                    <a:pt x="919" y="228"/>
                  </a:lnTo>
                  <a:lnTo>
                    <a:pt x="913" y="227"/>
                  </a:lnTo>
                  <a:lnTo>
                    <a:pt x="909" y="224"/>
                  </a:lnTo>
                  <a:lnTo>
                    <a:pt x="901" y="218"/>
                  </a:lnTo>
                  <a:lnTo>
                    <a:pt x="896" y="216"/>
                  </a:lnTo>
                  <a:lnTo>
                    <a:pt x="891" y="216"/>
                  </a:lnTo>
                  <a:lnTo>
                    <a:pt x="891" y="216"/>
                  </a:lnTo>
                  <a:lnTo>
                    <a:pt x="865" y="216"/>
                  </a:lnTo>
                  <a:lnTo>
                    <a:pt x="859" y="216"/>
                  </a:lnTo>
                  <a:lnTo>
                    <a:pt x="855" y="214"/>
                  </a:lnTo>
                  <a:lnTo>
                    <a:pt x="853" y="213"/>
                  </a:lnTo>
                  <a:lnTo>
                    <a:pt x="852" y="211"/>
                  </a:lnTo>
                  <a:lnTo>
                    <a:pt x="852" y="211"/>
                  </a:lnTo>
                  <a:lnTo>
                    <a:pt x="851" y="207"/>
                  </a:lnTo>
                  <a:lnTo>
                    <a:pt x="849" y="202"/>
                  </a:lnTo>
                  <a:lnTo>
                    <a:pt x="846" y="191"/>
                  </a:lnTo>
                  <a:lnTo>
                    <a:pt x="846" y="187"/>
                  </a:lnTo>
                  <a:lnTo>
                    <a:pt x="848" y="182"/>
                  </a:lnTo>
                  <a:lnTo>
                    <a:pt x="852" y="180"/>
                  </a:lnTo>
                  <a:lnTo>
                    <a:pt x="860" y="179"/>
                  </a:lnTo>
                  <a:lnTo>
                    <a:pt x="860" y="179"/>
                  </a:lnTo>
                  <a:lnTo>
                    <a:pt x="920" y="179"/>
                  </a:lnTo>
                  <a:lnTo>
                    <a:pt x="920" y="179"/>
                  </a:lnTo>
                  <a:lnTo>
                    <a:pt x="924" y="179"/>
                  </a:lnTo>
                  <a:lnTo>
                    <a:pt x="925" y="181"/>
                  </a:lnTo>
                  <a:lnTo>
                    <a:pt x="928" y="187"/>
                  </a:lnTo>
                  <a:lnTo>
                    <a:pt x="929" y="192"/>
                  </a:lnTo>
                  <a:lnTo>
                    <a:pt x="932" y="196"/>
                  </a:lnTo>
                  <a:lnTo>
                    <a:pt x="935" y="198"/>
                  </a:lnTo>
                  <a:lnTo>
                    <a:pt x="940" y="201"/>
                  </a:lnTo>
                  <a:lnTo>
                    <a:pt x="940" y="201"/>
                  </a:lnTo>
                  <a:lnTo>
                    <a:pt x="946" y="202"/>
                  </a:lnTo>
                  <a:lnTo>
                    <a:pt x="952" y="206"/>
                  </a:lnTo>
                  <a:lnTo>
                    <a:pt x="961" y="211"/>
                  </a:lnTo>
                  <a:lnTo>
                    <a:pt x="963" y="212"/>
                  </a:lnTo>
                  <a:lnTo>
                    <a:pt x="966" y="212"/>
                  </a:lnTo>
                  <a:lnTo>
                    <a:pt x="968" y="211"/>
                  </a:lnTo>
                  <a:lnTo>
                    <a:pt x="970" y="207"/>
                  </a:lnTo>
                  <a:lnTo>
                    <a:pt x="970" y="207"/>
                  </a:lnTo>
                  <a:lnTo>
                    <a:pt x="972" y="200"/>
                  </a:lnTo>
                  <a:lnTo>
                    <a:pt x="972" y="195"/>
                  </a:lnTo>
                  <a:lnTo>
                    <a:pt x="971" y="192"/>
                  </a:lnTo>
                  <a:lnTo>
                    <a:pt x="967" y="187"/>
                  </a:lnTo>
                  <a:lnTo>
                    <a:pt x="967" y="187"/>
                  </a:lnTo>
                  <a:lnTo>
                    <a:pt x="966" y="185"/>
                  </a:lnTo>
                  <a:lnTo>
                    <a:pt x="966" y="181"/>
                  </a:lnTo>
                  <a:lnTo>
                    <a:pt x="967" y="175"/>
                  </a:lnTo>
                  <a:lnTo>
                    <a:pt x="967" y="171"/>
                  </a:lnTo>
                  <a:lnTo>
                    <a:pt x="967" y="168"/>
                  </a:lnTo>
                  <a:lnTo>
                    <a:pt x="966" y="164"/>
                  </a:lnTo>
                  <a:lnTo>
                    <a:pt x="963" y="162"/>
                  </a:lnTo>
                  <a:lnTo>
                    <a:pt x="963" y="162"/>
                  </a:lnTo>
                  <a:lnTo>
                    <a:pt x="955" y="158"/>
                  </a:lnTo>
                  <a:lnTo>
                    <a:pt x="945" y="154"/>
                  </a:lnTo>
                  <a:lnTo>
                    <a:pt x="933" y="152"/>
                  </a:lnTo>
                  <a:lnTo>
                    <a:pt x="917" y="152"/>
                  </a:lnTo>
                  <a:lnTo>
                    <a:pt x="917" y="152"/>
                  </a:lnTo>
                  <a:lnTo>
                    <a:pt x="909" y="151"/>
                  </a:lnTo>
                  <a:lnTo>
                    <a:pt x="903" y="149"/>
                  </a:lnTo>
                  <a:lnTo>
                    <a:pt x="893" y="144"/>
                  </a:lnTo>
                  <a:lnTo>
                    <a:pt x="884" y="139"/>
                  </a:lnTo>
                  <a:lnTo>
                    <a:pt x="878" y="137"/>
                  </a:lnTo>
                  <a:lnTo>
                    <a:pt x="870" y="136"/>
                  </a:lnTo>
                  <a:lnTo>
                    <a:pt x="870" y="136"/>
                  </a:lnTo>
                  <a:lnTo>
                    <a:pt x="855" y="135"/>
                  </a:lnTo>
                  <a:lnTo>
                    <a:pt x="843" y="131"/>
                  </a:lnTo>
                  <a:lnTo>
                    <a:pt x="836" y="127"/>
                  </a:lnTo>
                  <a:lnTo>
                    <a:pt x="833" y="126"/>
                  </a:lnTo>
                  <a:lnTo>
                    <a:pt x="835" y="124"/>
                  </a:lnTo>
                  <a:lnTo>
                    <a:pt x="835" y="124"/>
                  </a:lnTo>
                  <a:lnTo>
                    <a:pt x="837" y="120"/>
                  </a:lnTo>
                  <a:lnTo>
                    <a:pt x="841" y="119"/>
                  </a:lnTo>
                  <a:lnTo>
                    <a:pt x="849" y="119"/>
                  </a:lnTo>
                  <a:lnTo>
                    <a:pt x="864" y="121"/>
                  </a:lnTo>
                  <a:lnTo>
                    <a:pt x="864" y="121"/>
                  </a:lnTo>
                  <a:lnTo>
                    <a:pt x="882" y="126"/>
                  </a:lnTo>
                  <a:lnTo>
                    <a:pt x="900" y="132"/>
                  </a:lnTo>
                  <a:lnTo>
                    <a:pt x="913" y="136"/>
                  </a:lnTo>
                  <a:lnTo>
                    <a:pt x="923" y="137"/>
                  </a:lnTo>
                  <a:lnTo>
                    <a:pt x="923" y="137"/>
                  </a:lnTo>
                  <a:lnTo>
                    <a:pt x="925" y="136"/>
                  </a:lnTo>
                  <a:lnTo>
                    <a:pt x="927" y="135"/>
                  </a:lnTo>
                  <a:lnTo>
                    <a:pt x="925" y="131"/>
                  </a:lnTo>
                  <a:lnTo>
                    <a:pt x="924" y="130"/>
                  </a:lnTo>
                  <a:lnTo>
                    <a:pt x="925" y="127"/>
                  </a:lnTo>
                  <a:lnTo>
                    <a:pt x="928" y="126"/>
                  </a:lnTo>
                  <a:lnTo>
                    <a:pt x="933" y="126"/>
                  </a:lnTo>
                  <a:lnTo>
                    <a:pt x="933" y="126"/>
                  </a:lnTo>
                  <a:lnTo>
                    <a:pt x="939" y="126"/>
                  </a:lnTo>
                  <a:lnTo>
                    <a:pt x="945" y="127"/>
                  </a:lnTo>
                  <a:lnTo>
                    <a:pt x="959" y="133"/>
                  </a:lnTo>
                  <a:lnTo>
                    <a:pt x="972" y="139"/>
                  </a:lnTo>
                  <a:lnTo>
                    <a:pt x="984" y="144"/>
                  </a:lnTo>
                  <a:lnTo>
                    <a:pt x="984" y="144"/>
                  </a:lnTo>
                  <a:lnTo>
                    <a:pt x="989" y="146"/>
                  </a:lnTo>
                  <a:lnTo>
                    <a:pt x="994" y="149"/>
                  </a:lnTo>
                  <a:lnTo>
                    <a:pt x="1000" y="155"/>
                  </a:lnTo>
                  <a:lnTo>
                    <a:pt x="1006" y="163"/>
                  </a:lnTo>
                  <a:lnTo>
                    <a:pt x="1014" y="173"/>
                  </a:lnTo>
                  <a:lnTo>
                    <a:pt x="1014" y="173"/>
                  </a:lnTo>
                  <a:lnTo>
                    <a:pt x="1022" y="180"/>
                  </a:lnTo>
                  <a:lnTo>
                    <a:pt x="1031" y="185"/>
                  </a:lnTo>
                  <a:lnTo>
                    <a:pt x="1036" y="187"/>
                  </a:lnTo>
                  <a:lnTo>
                    <a:pt x="1040" y="187"/>
                  </a:lnTo>
                  <a:lnTo>
                    <a:pt x="1044" y="186"/>
                  </a:lnTo>
                  <a:lnTo>
                    <a:pt x="1051" y="185"/>
                  </a:lnTo>
                  <a:lnTo>
                    <a:pt x="1051" y="185"/>
                  </a:lnTo>
                  <a:lnTo>
                    <a:pt x="1060" y="180"/>
                  </a:lnTo>
                  <a:lnTo>
                    <a:pt x="1067" y="175"/>
                  </a:lnTo>
                  <a:lnTo>
                    <a:pt x="1070" y="169"/>
                  </a:lnTo>
                  <a:lnTo>
                    <a:pt x="1075" y="160"/>
                  </a:lnTo>
                  <a:lnTo>
                    <a:pt x="1075" y="160"/>
                  </a:lnTo>
                  <a:lnTo>
                    <a:pt x="1079" y="153"/>
                  </a:lnTo>
                  <a:lnTo>
                    <a:pt x="1080" y="147"/>
                  </a:lnTo>
                  <a:lnTo>
                    <a:pt x="1079" y="143"/>
                  </a:lnTo>
                  <a:lnTo>
                    <a:pt x="1079" y="136"/>
                  </a:lnTo>
                  <a:lnTo>
                    <a:pt x="1079" y="136"/>
                  </a:lnTo>
                  <a:lnTo>
                    <a:pt x="1078" y="133"/>
                  </a:lnTo>
                  <a:lnTo>
                    <a:pt x="1076" y="133"/>
                  </a:lnTo>
                  <a:lnTo>
                    <a:pt x="1073" y="133"/>
                  </a:lnTo>
                  <a:lnTo>
                    <a:pt x="1069" y="136"/>
                  </a:lnTo>
                  <a:lnTo>
                    <a:pt x="1057" y="141"/>
                  </a:lnTo>
                  <a:lnTo>
                    <a:pt x="1048" y="142"/>
                  </a:lnTo>
                  <a:lnTo>
                    <a:pt x="1040" y="144"/>
                  </a:lnTo>
                  <a:lnTo>
                    <a:pt x="1040" y="144"/>
                  </a:lnTo>
                  <a:lnTo>
                    <a:pt x="1031" y="144"/>
                  </a:lnTo>
                  <a:lnTo>
                    <a:pt x="1026" y="143"/>
                  </a:lnTo>
                  <a:lnTo>
                    <a:pt x="1022" y="141"/>
                  </a:lnTo>
                  <a:lnTo>
                    <a:pt x="1020" y="138"/>
                  </a:lnTo>
                  <a:lnTo>
                    <a:pt x="1016" y="131"/>
                  </a:lnTo>
                  <a:lnTo>
                    <a:pt x="1013" y="127"/>
                  </a:lnTo>
                  <a:lnTo>
                    <a:pt x="1009" y="124"/>
                  </a:lnTo>
                  <a:lnTo>
                    <a:pt x="1009" y="124"/>
                  </a:lnTo>
                  <a:lnTo>
                    <a:pt x="998" y="116"/>
                  </a:lnTo>
                  <a:lnTo>
                    <a:pt x="990" y="110"/>
                  </a:lnTo>
                  <a:lnTo>
                    <a:pt x="987" y="106"/>
                  </a:lnTo>
                  <a:lnTo>
                    <a:pt x="984" y="103"/>
                  </a:lnTo>
                  <a:lnTo>
                    <a:pt x="983" y="98"/>
                  </a:lnTo>
                  <a:lnTo>
                    <a:pt x="983" y="93"/>
                  </a:lnTo>
                  <a:lnTo>
                    <a:pt x="983" y="93"/>
                  </a:lnTo>
                  <a:lnTo>
                    <a:pt x="983" y="88"/>
                  </a:lnTo>
                  <a:lnTo>
                    <a:pt x="986" y="84"/>
                  </a:lnTo>
                  <a:lnTo>
                    <a:pt x="989" y="77"/>
                  </a:lnTo>
                  <a:lnTo>
                    <a:pt x="990" y="73"/>
                  </a:lnTo>
                  <a:lnTo>
                    <a:pt x="989" y="71"/>
                  </a:lnTo>
                  <a:lnTo>
                    <a:pt x="986" y="67"/>
                  </a:lnTo>
                  <a:lnTo>
                    <a:pt x="978" y="62"/>
                  </a:lnTo>
                  <a:lnTo>
                    <a:pt x="978" y="62"/>
                  </a:lnTo>
                  <a:lnTo>
                    <a:pt x="974" y="60"/>
                  </a:lnTo>
                  <a:lnTo>
                    <a:pt x="972" y="58"/>
                  </a:lnTo>
                  <a:lnTo>
                    <a:pt x="972" y="56"/>
                  </a:lnTo>
                  <a:lnTo>
                    <a:pt x="972" y="55"/>
                  </a:lnTo>
                  <a:lnTo>
                    <a:pt x="976" y="51"/>
                  </a:lnTo>
                  <a:lnTo>
                    <a:pt x="983" y="49"/>
                  </a:lnTo>
                  <a:lnTo>
                    <a:pt x="992" y="47"/>
                  </a:lnTo>
                  <a:lnTo>
                    <a:pt x="1000" y="49"/>
                  </a:lnTo>
                  <a:lnTo>
                    <a:pt x="1009" y="50"/>
                  </a:lnTo>
                  <a:lnTo>
                    <a:pt x="1013" y="51"/>
                  </a:lnTo>
                  <a:lnTo>
                    <a:pt x="1015" y="52"/>
                  </a:lnTo>
                  <a:lnTo>
                    <a:pt x="1015" y="52"/>
                  </a:lnTo>
                  <a:lnTo>
                    <a:pt x="1022" y="61"/>
                  </a:lnTo>
                  <a:lnTo>
                    <a:pt x="1030" y="68"/>
                  </a:lnTo>
                  <a:lnTo>
                    <a:pt x="1032" y="70"/>
                  </a:lnTo>
                  <a:lnTo>
                    <a:pt x="1035" y="70"/>
                  </a:lnTo>
                  <a:lnTo>
                    <a:pt x="1036" y="67"/>
                  </a:lnTo>
                  <a:lnTo>
                    <a:pt x="1036" y="63"/>
                  </a:lnTo>
                  <a:lnTo>
                    <a:pt x="1036" y="63"/>
                  </a:lnTo>
                  <a:lnTo>
                    <a:pt x="1036" y="52"/>
                  </a:lnTo>
                  <a:lnTo>
                    <a:pt x="1035" y="46"/>
                  </a:lnTo>
                  <a:lnTo>
                    <a:pt x="1035" y="44"/>
                  </a:lnTo>
                  <a:lnTo>
                    <a:pt x="1036" y="41"/>
                  </a:lnTo>
                  <a:lnTo>
                    <a:pt x="1038" y="40"/>
                  </a:lnTo>
                  <a:lnTo>
                    <a:pt x="1043" y="40"/>
                  </a:lnTo>
                  <a:lnTo>
                    <a:pt x="1043" y="40"/>
                  </a:lnTo>
                  <a:lnTo>
                    <a:pt x="1052" y="38"/>
                  </a:lnTo>
                  <a:lnTo>
                    <a:pt x="1058" y="35"/>
                  </a:lnTo>
                  <a:lnTo>
                    <a:pt x="1068" y="34"/>
                  </a:lnTo>
                  <a:lnTo>
                    <a:pt x="1084" y="34"/>
                  </a:lnTo>
                  <a:lnTo>
                    <a:pt x="1084" y="34"/>
                  </a:lnTo>
                  <a:lnTo>
                    <a:pt x="1092" y="33"/>
                  </a:lnTo>
                  <a:lnTo>
                    <a:pt x="1098" y="30"/>
                  </a:lnTo>
                  <a:lnTo>
                    <a:pt x="1103" y="27"/>
                  </a:lnTo>
                  <a:lnTo>
                    <a:pt x="1106" y="23"/>
                  </a:lnTo>
                  <a:lnTo>
                    <a:pt x="1109" y="20"/>
                  </a:lnTo>
                  <a:lnTo>
                    <a:pt x="1113" y="18"/>
                  </a:lnTo>
                  <a:lnTo>
                    <a:pt x="1119" y="17"/>
                  </a:lnTo>
                  <a:lnTo>
                    <a:pt x="1127" y="19"/>
                  </a:lnTo>
                  <a:lnTo>
                    <a:pt x="1127" y="19"/>
                  </a:lnTo>
                  <a:lnTo>
                    <a:pt x="1135" y="22"/>
                  </a:lnTo>
                  <a:lnTo>
                    <a:pt x="1143" y="24"/>
                  </a:lnTo>
                  <a:lnTo>
                    <a:pt x="1151" y="28"/>
                  </a:lnTo>
                  <a:lnTo>
                    <a:pt x="1155" y="29"/>
                  </a:lnTo>
                  <a:lnTo>
                    <a:pt x="1159" y="29"/>
                  </a:lnTo>
                  <a:lnTo>
                    <a:pt x="1163" y="28"/>
                  </a:lnTo>
                  <a:lnTo>
                    <a:pt x="1168" y="24"/>
                  </a:lnTo>
                  <a:lnTo>
                    <a:pt x="1168" y="24"/>
                  </a:lnTo>
                  <a:lnTo>
                    <a:pt x="1176" y="22"/>
                  </a:lnTo>
                  <a:lnTo>
                    <a:pt x="1182" y="20"/>
                  </a:lnTo>
                  <a:lnTo>
                    <a:pt x="1195" y="20"/>
                  </a:lnTo>
                  <a:lnTo>
                    <a:pt x="1203" y="20"/>
                  </a:lnTo>
                  <a:lnTo>
                    <a:pt x="1210" y="20"/>
                  </a:lnTo>
                  <a:lnTo>
                    <a:pt x="1217" y="19"/>
                  </a:lnTo>
                  <a:lnTo>
                    <a:pt x="1225" y="16"/>
                  </a:lnTo>
                  <a:lnTo>
                    <a:pt x="1225" y="16"/>
                  </a:lnTo>
                  <a:lnTo>
                    <a:pt x="1232" y="13"/>
                  </a:lnTo>
                  <a:lnTo>
                    <a:pt x="1238" y="11"/>
                  </a:lnTo>
                  <a:lnTo>
                    <a:pt x="1244" y="11"/>
                  </a:lnTo>
                  <a:lnTo>
                    <a:pt x="1251" y="11"/>
                  </a:lnTo>
                  <a:lnTo>
                    <a:pt x="1264" y="12"/>
                  </a:lnTo>
                  <a:lnTo>
                    <a:pt x="1270" y="12"/>
                  </a:lnTo>
                  <a:lnTo>
                    <a:pt x="1278" y="11"/>
                  </a:lnTo>
                  <a:lnTo>
                    <a:pt x="1278" y="11"/>
                  </a:lnTo>
                  <a:lnTo>
                    <a:pt x="1285" y="8"/>
                  </a:lnTo>
                  <a:lnTo>
                    <a:pt x="1289" y="7"/>
                  </a:lnTo>
                  <a:lnTo>
                    <a:pt x="1295" y="3"/>
                  </a:lnTo>
                  <a:lnTo>
                    <a:pt x="1300" y="2"/>
                  </a:lnTo>
                  <a:lnTo>
                    <a:pt x="1306" y="1"/>
                  </a:lnTo>
                  <a:lnTo>
                    <a:pt x="1329" y="0"/>
                  </a:lnTo>
                  <a:lnTo>
                    <a:pt x="1329" y="0"/>
                  </a:lnTo>
                  <a:lnTo>
                    <a:pt x="1359" y="0"/>
                  </a:lnTo>
                  <a:lnTo>
                    <a:pt x="1381" y="1"/>
                  </a:lnTo>
                  <a:lnTo>
                    <a:pt x="1398" y="3"/>
                  </a:lnTo>
                  <a:lnTo>
                    <a:pt x="1410" y="7"/>
                  </a:lnTo>
                  <a:lnTo>
                    <a:pt x="1410" y="7"/>
                  </a:lnTo>
                  <a:lnTo>
                    <a:pt x="1432" y="13"/>
                  </a:lnTo>
                  <a:lnTo>
                    <a:pt x="1436" y="14"/>
                  </a:lnTo>
                  <a:lnTo>
                    <a:pt x="1438" y="17"/>
                  </a:lnTo>
                  <a:lnTo>
                    <a:pt x="1440" y="18"/>
                  </a:lnTo>
                  <a:lnTo>
                    <a:pt x="1438" y="20"/>
                  </a:lnTo>
                  <a:lnTo>
                    <a:pt x="1438" y="20"/>
                  </a:lnTo>
                  <a:lnTo>
                    <a:pt x="1435" y="23"/>
                  </a:lnTo>
                  <a:lnTo>
                    <a:pt x="1429" y="27"/>
                  </a:lnTo>
                  <a:lnTo>
                    <a:pt x="1413" y="33"/>
                  </a:lnTo>
                  <a:lnTo>
                    <a:pt x="1404" y="36"/>
                  </a:lnTo>
                  <a:lnTo>
                    <a:pt x="1398" y="40"/>
                  </a:lnTo>
                  <a:lnTo>
                    <a:pt x="1393" y="44"/>
                  </a:lnTo>
                  <a:lnTo>
                    <a:pt x="1392" y="46"/>
                  </a:lnTo>
                  <a:lnTo>
                    <a:pt x="1391" y="49"/>
                  </a:lnTo>
                  <a:lnTo>
                    <a:pt x="1391" y="49"/>
                  </a:lnTo>
                  <a:lnTo>
                    <a:pt x="1389" y="52"/>
                  </a:lnTo>
                  <a:lnTo>
                    <a:pt x="1386" y="55"/>
                  </a:lnTo>
                  <a:lnTo>
                    <a:pt x="1381" y="58"/>
                  </a:lnTo>
                  <a:lnTo>
                    <a:pt x="1375" y="62"/>
                  </a:lnTo>
                  <a:lnTo>
                    <a:pt x="1356" y="68"/>
                  </a:lnTo>
                  <a:lnTo>
                    <a:pt x="1337" y="76"/>
                  </a:lnTo>
                  <a:lnTo>
                    <a:pt x="1337" y="76"/>
                  </a:lnTo>
                  <a:lnTo>
                    <a:pt x="1316" y="84"/>
                  </a:lnTo>
                  <a:lnTo>
                    <a:pt x="1296" y="94"/>
                  </a:lnTo>
                  <a:lnTo>
                    <a:pt x="1280" y="103"/>
                  </a:lnTo>
                  <a:lnTo>
                    <a:pt x="1269" y="111"/>
                  </a:lnTo>
                  <a:lnTo>
                    <a:pt x="1269" y="111"/>
                  </a:lnTo>
                  <a:lnTo>
                    <a:pt x="1267" y="115"/>
                  </a:lnTo>
                  <a:lnTo>
                    <a:pt x="1264" y="117"/>
                  </a:lnTo>
                  <a:lnTo>
                    <a:pt x="1263" y="125"/>
                  </a:lnTo>
                  <a:lnTo>
                    <a:pt x="1260" y="128"/>
                  </a:lnTo>
                  <a:lnTo>
                    <a:pt x="1258" y="132"/>
                  </a:lnTo>
                  <a:lnTo>
                    <a:pt x="1254" y="137"/>
                  </a:lnTo>
                  <a:lnTo>
                    <a:pt x="1248" y="141"/>
                  </a:lnTo>
                  <a:lnTo>
                    <a:pt x="1248" y="141"/>
                  </a:lnTo>
                  <a:lnTo>
                    <a:pt x="1235" y="148"/>
                  </a:lnTo>
                  <a:lnTo>
                    <a:pt x="1222" y="153"/>
                  </a:lnTo>
                  <a:lnTo>
                    <a:pt x="1211" y="157"/>
                  </a:lnTo>
                  <a:lnTo>
                    <a:pt x="1208" y="159"/>
                  </a:lnTo>
                  <a:lnTo>
                    <a:pt x="1205" y="162"/>
                  </a:lnTo>
                  <a:lnTo>
                    <a:pt x="1205" y="162"/>
                  </a:lnTo>
                  <a:lnTo>
                    <a:pt x="1203" y="164"/>
                  </a:lnTo>
                  <a:lnTo>
                    <a:pt x="1203" y="166"/>
                  </a:lnTo>
                  <a:lnTo>
                    <a:pt x="1203" y="169"/>
                  </a:lnTo>
                  <a:lnTo>
                    <a:pt x="1204" y="171"/>
                  </a:lnTo>
                  <a:lnTo>
                    <a:pt x="1206" y="176"/>
                  </a:lnTo>
                  <a:lnTo>
                    <a:pt x="1208" y="178"/>
                  </a:lnTo>
                  <a:lnTo>
                    <a:pt x="1209" y="180"/>
                  </a:lnTo>
                  <a:lnTo>
                    <a:pt x="1209" y="180"/>
                  </a:lnTo>
                  <a:lnTo>
                    <a:pt x="1208" y="182"/>
                  </a:lnTo>
                  <a:lnTo>
                    <a:pt x="1206" y="185"/>
                  </a:lnTo>
                  <a:lnTo>
                    <a:pt x="1202" y="189"/>
                  </a:lnTo>
                  <a:lnTo>
                    <a:pt x="1195" y="193"/>
                  </a:lnTo>
                  <a:lnTo>
                    <a:pt x="1189" y="197"/>
                  </a:lnTo>
                  <a:lnTo>
                    <a:pt x="1189" y="197"/>
                  </a:lnTo>
                  <a:lnTo>
                    <a:pt x="1188" y="198"/>
                  </a:lnTo>
                  <a:lnTo>
                    <a:pt x="1187" y="198"/>
                  </a:lnTo>
                  <a:lnTo>
                    <a:pt x="1183" y="197"/>
                  </a:lnTo>
                  <a:lnTo>
                    <a:pt x="1177" y="193"/>
                  </a:lnTo>
                  <a:lnTo>
                    <a:pt x="1171" y="191"/>
                  </a:lnTo>
                  <a:lnTo>
                    <a:pt x="1163" y="190"/>
                  </a:lnTo>
                  <a:lnTo>
                    <a:pt x="1163" y="190"/>
                  </a:lnTo>
                  <a:lnTo>
                    <a:pt x="1149" y="186"/>
                  </a:lnTo>
                  <a:lnTo>
                    <a:pt x="1139" y="185"/>
                  </a:lnTo>
                  <a:lnTo>
                    <a:pt x="1129" y="186"/>
                  </a:lnTo>
                  <a:lnTo>
                    <a:pt x="1116" y="190"/>
                  </a:lnTo>
                  <a:lnTo>
                    <a:pt x="1116" y="190"/>
                  </a:lnTo>
                  <a:lnTo>
                    <a:pt x="1102" y="193"/>
                  </a:lnTo>
                  <a:lnTo>
                    <a:pt x="1091" y="195"/>
                  </a:lnTo>
                  <a:lnTo>
                    <a:pt x="1067" y="195"/>
                  </a:lnTo>
                  <a:lnTo>
                    <a:pt x="1067" y="195"/>
                  </a:lnTo>
                  <a:lnTo>
                    <a:pt x="1060" y="195"/>
                  </a:lnTo>
                  <a:lnTo>
                    <a:pt x="1054" y="196"/>
                  </a:lnTo>
                  <a:lnTo>
                    <a:pt x="1048" y="198"/>
                  </a:lnTo>
                  <a:lnTo>
                    <a:pt x="1044" y="200"/>
                  </a:lnTo>
                  <a:lnTo>
                    <a:pt x="1043" y="202"/>
                  </a:lnTo>
                  <a:lnTo>
                    <a:pt x="1043" y="205"/>
                  </a:lnTo>
                  <a:lnTo>
                    <a:pt x="1047" y="207"/>
                  </a:lnTo>
                  <a:lnTo>
                    <a:pt x="1053" y="208"/>
                  </a:lnTo>
                  <a:lnTo>
                    <a:pt x="1053" y="208"/>
                  </a:lnTo>
                  <a:lnTo>
                    <a:pt x="1060" y="209"/>
                  </a:lnTo>
                  <a:lnTo>
                    <a:pt x="1065" y="212"/>
                  </a:lnTo>
                  <a:lnTo>
                    <a:pt x="1075" y="214"/>
                  </a:lnTo>
                  <a:lnTo>
                    <a:pt x="1080" y="216"/>
                  </a:lnTo>
                  <a:lnTo>
                    <a:pt x="1086" y="216"/>
                  </a:lnTo>
                  <a:lnTo>
                    <a:pt x="1096" y="214"/>
                  </a:lnTo>
                  <a:lnTo>
                    <a:pt x="1108" y="212"/>
                  </a:lnTo>
                  <a:lnTo>
                    <a:pt x="1108" y="212"/>
                  </a:lnTo>
                  <a:lnTo>
                    <a:pt x="1133" y="206"/>
                  </a:lnTo>
                  <a:lnTo>
                    <a:pt x="1152" y="202"/>
                  </a:lnTo>
                  <a:lnTo>
                    <a:pt x="1161" y="202"/>
                  </a:lnTo>
                  <a:lnTo>
                    <a:pt x="1167" y="203"/>
                  </a:lnTo>
                  <a:lnTo>
                    <a:pt x="1173" y="205"/>
                  </a:lnTo>
                  <a:lnTo>
                    <a:pt x="1178" y="208"/>
                  </a:lnTo>
                  <a:lnTo>
                    <a:pt x="1178" y="208"/>
                  </a:lnTo>
                  <a:lnTo>
                    <a:pt x="1182" y="213"/>
                  </a:lnTo>
                  <a:lnTo>
                    <a:pt x="1184" y="217"/>
                  </a:lnTo>
                  <a:lnTo>
                    <a:pt x="1186" y="220"/>
                  </a:lnTo>
                  <a:lnTo>
                    <a:pt x="1186" y="224"/>
                  </a:lnTo>
                  <a:lnTo>
                    <a:pt x="1184" y="227"/>
                  </a:lnTo>
                  <a:lnTo>
                    <a:pt x="1183" y="230"/>
                  </a:lnTo>
                  <a:lnTo>
                    <a:pt x="1178" y="235"/>
                  </a:lnTo>
                  <a:lnTo>
                    <a:pt x="1178" y="235"/>
                  </a:lnTo>
                  <a:lnTo>
                    <a:pt x="1173" y="236"/>
                  </a:lnTo>
                  <a:lnTo>
                    <a:pt x="1166" y="239"/>
                  </a:lnTo>
                  <a:lnTo>
                    <a:pt x="1143" y="240"/>
                  </a:lnTo>
                  <a:lnTo>
                    <a:pt x="1114" y="241"/>
                  </a:lnTo>
                  <a:lnTo>
                    <a:pt x="1084" y="244"/>
                  </a:lnTo>
                  <a:lnTo>
                    <a:pt x="1084" y="244"/>
                  </a:lnTo>
                  <a:lnTo>
                    <a:pt x="1060" y="246"/>
                  </a:lnTo>
                  <a:lnTo>
                    <a:pt x="1044" y="249"/>
                  </a:lnTo>
                  <a:lnTo>
                    <a:pt x="1040" y="250"/>
                  </a:lnTo>
                  <a:lnTo>
                    <a:pt x="1037" y="252"/>
                  </a:lnTo>
                  <a:lnTo>
                    <a:pt x="1037" y="255"/>
                  </a:lnTo>
                  <a:lnTo>
                    <a:pt x="1040" y="257"/>
                  </a:lnTo>
                  <a:lnTo>
                    <a:pt x="1040" y="257"/>
                  </a:lnTo>
                  <a:lnTo>
                    <a:pt x="1042" y="261"/>
                  </a:lnTo>
                  <a:lnTo>
                    <a:pt x="1043" y="266"/>
                  </a:lnTo>
                  <a:lnTo>
                    <a:pt x="1042" y="270"/>
                  </a:lnTo>
                  <a:lnTo>
                    <a:pt x="1041" y="273"/>
                  </a:lnTo>
                  <a:lnTo>
                    <a:pt x="1037" y="277"/>
                  </a:lnTo>
                  <a:lnTo>
                    <a:pt x="1033" y="279"/>
                  </a:lnTo>
                  <a:lnTo>
                    <a:pt x="1026" y="284"/>
                  </a:lnTo>
                  <a:lnTo>
                    <a:pt x="1026" y="284"/>
                  </a:lnTo>
                  <a:lnTo>
                    <a:pt x="1021" y="286"/>
                  </a:lnTo>
                  <a:lnTo>
                    <a:pt x="1016" y="287"/>
                  </a:lnTo>
                  <a:lnTo>
                    <a:pt x="1004" y="288"/>
                  </a:lnTo>
                  <a:lnTo>
                    <a:pt x="999" y="289"/>
                  </a:lnTo>
                  <a:lnTo>
                    <a:pt x="994" y="290"/>
                  </a:lnTo>
                  <a:lnTo>
                    <a:pt x="992" y="293"/>
                  </a:lnTo>
                  <a:lnTo>
                    <a:pt x="990" y="295"/>
                  </a:lnTo>
                  <a:lnTo>
                    <a:pt x="990" y="295"/>
                  </a:lnTo>
                  <a:lnTo>
                    <a:pt x="989" y="303"/>
                  </a:lnTo>
                  <a:lnTo>
                    <a:pt x="990" y="311"/>
                  </a:lnTo>
                  <a:lnTo>
                    <a:pt x="992" y="315"/>
                  </a:lnTo>
                  <a:lnTo>
                    <a:pt x="994" y="319"/>
                  </a:lnTo>
                  <a:lnTo>
                    <a:pt x="999" y="321"/>
                  </a:lnTo>
                  <a:lnTo>
                    <a:pt x="1005" y="324"/>
                  </a:lnTo>
                  <a:lnTo>
                    <a:pt x="1005" y="324"/>
                  </a:lnTo>
                  <a:lnTo>
                    <a:pt x="1019" y="330"/>
                  </a:lnTo>
                  <a:lnTo>
                    <a:pt x="1030" y="336"/>
                  </a:lnTo>
                  <a:lnTo>
                    <a:pt x="1033" y="340"/>
                  </a:lnTo>
                  <a:lnTo>
                    <a:pt x="1036" y="343"/>
                  </a:lnTo>
                  <a:lnTo>
                    <a:pt x="1036" y="347"/>
                  </a:lnTo>
                  <a:lnTo>
                    <a:pt x="1033" y="352"/>
                  </a:lnTo>
                  <a:lnTo>
                    <a:pt x="1033" y="352"/>
                  </a:lnTo>
                  <a:lnTo>
                    <a:pt x="1032" y="355"/>
                  </a:lnTo>
                  <a:lnTo>
                    <a:pt x="1031" y="360"/>
                  </a:lnTo>
                  <a:lnTo>
                    <a:pt x="1032" y="365"/>
                  </a:lnTo>
                  <a:lnTo>
                    <a:pt x="1033" y="370"/>
                  </a:lnTo>
                  <a:lnTo>
                    <a:pt x="1038" y="380"/>
                  </a:lnTo>
                  <a:lnTo>
                    <a:pt x="1044" y="391"/>
                  </a:lnTo>
                  <a:lnTo>
                    <a:pt x="1044" y="391"/>
                  </a:lnTo>
                  <a:lnTo>
                    <a:pt x="1047" y="396"/>
                  </a:lnTo>
                  <a:lnTo>
                    <a:pt x="1049" y="400"/>
                  </a:lnTo>
                  <a:lnTo>
                    <a:pt x="1052" y="400"/>
                  </a:lnTo>
                  <a:lnTo>
                    <a:pt x="1054" y="398"/>
                  </a:lnTo>
                  <a:lnTo>
                    <a:pt x="1057" y="397"/>
                  </a:lnTo>
                  <a:lnTo>
                    <a:pt x="1059" y="394"/>
                  </a:lnTo>
                  <a:lnTo>
                    <a:pt x="1060" y="390"/>
                  </a:lnTo>
                  <a:lnTo>
                    <a:pt x="1060" y="385"/>
                  </a:lnTo>
                  <a:lnTo>
                    <a:pt x="1060" y="385"/>
                  </a:lnTo>
                  <a:lnTo>
                    <a:pt x="1060" y="381"/>
                  </a:lnTo>
                  <a:lnTo>
                    <a:pt x="1062" y="378"/>
                  </a:lnTo>
                  <a:lnTo>
                    <a:pt x="1063" y="374"/>
                  </a:lnTo>
                  <a:lnTo>
                    <a:pt x="1065" y="373"/>
                  </a:lnTo>
                  <a:lnTo>
                    <a:pt x="1067" y="373"/>
                  </a:lnTo>
                  <a:lnTo>
                    <a:pt x="1069" y="374"/>
                  </a:lnTo>
                  <a:lnTo>
                    <a:pt x="1070" y="378"/>
                  </a:lnTo>
                  <a:lnTo>
                    <a:pt x="1070" y="382"/>
                  </a:lnTo>
                  <a:lnTo>
                    <a:pt x="1070" y="382"/>
                  </a:lnTo>
                  <a:lnTo>
                    <a:pt x="1069" y="396"/>
                  </a:lnTo>
                  <a:lnTo>
                    <a:pt x="1068" y="408"/>
                  </a:lnTo>
                  <a:lnTo>
                    <a:pt x="1068" y="414"/>
                  </a:lnTo>
                  <a:lnTo>
                    <a:pt x="1069" y="419"/>
                  </a:lnTo>
                  <a:lnTo>
                    <a:pt x="1071" y="423"/>
                  </a:lnTo>
                  <a:lnTo>
                    <a:pt x="1075" y="425"/>
                  </a:lnTo>
                  <a:lnTo>
                    <a:pt x="1075" y="425"/>
                  </a:lnTo>
                  <a:lnTo>
                    <a:pt x="1080" y="427"/>
                  </a:lnTo>
                  <a:lnTo>
                    <a:pt x="1084" y="425"/>
                  </a:lnTo>
                  <a:lnTo>
                    <a:pt x="1089" y="423"/>
                  </a:lnTo>
                  <a:lnTo>
                    <a:pt x="1092" y="419"/>
                  </a:lnTo>
                  <a:lnTo>
                    <a:pt x="1100" y="408"/>
                  </a:lnTo>
                  <a:lnTo>
                    <a:pt x="1106" y="395"/>
                  </a:lnTo>
                  <a:lnTo>
                    <a:pt x="1106" y="395"/>
                  </a:lnTo>
                  <a:lnTo>
                    <a:pt x="1114" y="374"/>
                  </a:lnTo>
                  <a:lnTo>
                    <a:pt x="1116" y="370"/>
                  </a:lnTo>
                  <a:lnTo>
                    <a:pt x="1116" y="368"/>
                  </a:lnTo>
                  <a:lnTo>
                    <a:pt x="1116" y="364"/>
                  </a:lnTo>
                  <a:lnTo>
                    <a:pt x="1113" y="360"/>
                  </a:lnTo>
                  <a:lnTo>
                    <a:pt x="1113" y="360"/>
                  </a:lnTo>
                  <a:lnTo>
                    <a:pt x="1106" y="355"/>
                  </a:lnTo>
                  <a:lnTo>
                    <a:pt x="1098" y="349"/>
                  </a:lnTo>
                  <a:lnTo>
                    <a:pt x="1074" y="335"/>
                  </a:lnTo>
                  <a:lnTo>
                    <a:pt x="1074" y="335"/>
                  </a:lnTo>
                  <a:lnTo>
                    <a:pt x="1067" y="331"/>
                  </a:lnTo>
                  <a:lnTo>
                    <a:pt x="1059" y="327"/>
                  </a:lnTo>
                  <a:lnTo>
                    <a:pt x="1048" y="324"/>
                  </a:lnTo>
                  <a:lnTo>
                    <a:pt x="1044" y="320"/>
                  </a:lnTo>
                  <a:lnTo>
                    <a:pt x="1043" y="316"/>
                  </a:lnTo>
                  <a:lnTo>
                    <a:pt x="1046" y="310"/>
                  </a:lnTo>
                  <a:lnTo>
                    <a:pt x="1049" y="303"/>
                  </a:lnTo>
                  <a:lnTo>
                    <a:pt x="1049" y="303"/>
                  </a:lnTo>
                  <a:lnTo>
                    <a:pt x="1055" y="293"/>
                  </a:lnTo>
                  <a:lnTo>
                    <a:pt x="1059" y="284"/>
                  </a:lnTo>
                  <a:lnTo>
                    <a:pt x="1067" y="270"/>
                  </a:lnTo>
                  <a:lnTo>
                    <a:pt x="1070" y="263"/>
                  </a:lnTo>
                  <a:lnTo>
                    <a:pt x="1074" y="259"/>
                  </a:lnTo>
                  <a:lnTo>
                    <a:pt x="1079" y="255"/>
                  </a:lnTo>
                  <a:lnTo>
                    <a:pt x="1085" y="254"/>
                  </a:lnTo>
                  <a:lnTo>
                    <a:pt x="1085" y="254"/>
                  </a:lnTo>
                  <a:lnTo>
                    <a:pt x="1118" y="255"/>
                  </a:lnTo>
                  <a:lnTo>
                    <a:pt x="1136" y="256"/>
                  </a:lnTo>
                  <a:lnTo>
                    <a:pt x="1136" y="256"/>
                  </a:lnTo>
                  <a:lnTo>
                    <a:pt x="1154" y="255"/>
                  </a:lnTo>
                  <a:lnTo>
                    <a:pt x="1170" y="254"/>
                  </a:lnTo>
                  <a:lnTo>
                    <a:pt x="1187" y="252"/>
                  </a:lnTo>
                  <a:lnTo>
                    <a:pt x="1187" y="252"/>
                  </a:lnTo>
                  <a:lnTo>
                    <a:pt x="1194" y="251"/>
                  </a:lnTo>
                  <a:lnTo>
                    <a:pt x="1200" y="251"/>
                  </a:lnTo>
                  <a:lnTo>
                    <a:pt x="1208" y="252"/>
                  </a:lnTo>
                  <a:lnTo>
                    <a:pt x="1213" y="255"/>
                  </a:lnTo>
                  <a:lnTo>
                    <a:pt x="1217" y="257"/>
                  </a:lnTo>
                  <a:lnTo>
                    <a:pt x="1221" y="260"/>
                  </a:lnTo>
                  <a:lnTo>
                    <a:pt x="1224" y="263"/>
                  </a:lnTo>
                  <a:lnTo>
                    <a:pt x="1225" y="266"/>
                  </a:lnTo>
                  <a:lnTo>
                    <a:pt x="1225" y="266"/>
                  </a:lnTo>
                  <a:lnTo>
                    <a:pt x="1224" y="270"/>
                  </a:lnTo>
                  <a:lnTo>
                    <a:pt x="1221" y="273"/>
                  </a:lnTo>
                  <a:lnTo>
                    <a:pt x="1216" y="278"/>
                  </a:lnTo>
                  <a:lnTo>
                    <a:pt x="1215" y="282"/>
                  </a:lnTo>
                  <a:lnTo>
                    <a:pt x="1215" y="284"/>
                  </a:lnTo>
                  <a:lnTo>
                    <a:pt x="1219" y="287"/>
                  </a:lnTo>
                  <a:lnTo>
                    <a:pt x="1226" y="289"/>
                  </a:lnTo>
                  <a:lnTo>
                    <a:pt x="1226" y="289"/>
                  </a:lnTo>
                  <a:lnTo>
                    <a:pt x="1236" y="292"/>
                  </a:lnTo>
                  <a:lnTo>
                    <a:pt x="1243" y="292"/>
                  </a:lnTo>
                  <a:lnTo>
                    <a:pt x="1257" y="292"/>
                  </a:lnTo>
                  <a:lnTo>
                    <a:pt x="1262" y="292"/>
                  </a:lnTo>
                  <a:lnTo>
                    <a:pt x="1265" y="293"/>
                  </a:lnTo>
                  <a:lnTo>
                    <a:pt x="1269" y="295"/>
                  </a:lnTo>
                  <a:lnTo>
                    <a:pt x="1271" y="300"/>
                  </a:lnTo>
                  <a:lnTo>
                    <a:pt x="1271" y="300"/>
                  </a:lnTo>
                  <a:lnTo>
                    <a:pt x="1271" y="305"/>
                  </a:lnTo>
                  <a:lnTo>
                    <a:pt x="1271" y="309"/>
                  </a:lnTo>
                  <a:lnTo>
                    <a:pt x="1271" y="316"/>
                  </a:lnTo>
                  <a:lnTo>
                    <a:pt x="1273" y="319"/>
                  </a:lnTo>
                  <a:lnTo>
                    <a:pt x="1276" y="321"/>
                  </a:lnTo>
                  <a:lnTo>
                    <a:pt x="1283" y="322"/>
                  </a:lnTo>
                  <a:lnTo>
                    <a:pt x="1292" y="324"/>
                  </a:lnTo>
                  <a:lnTo>
                    <a:pt x="1292" y="324"/>
                  </a:lnTo>
                  <a:lnTo>
                    <a:pt x="1316" y="326"/>
                  </a:lnTo>
                  <a:lnTo>
                    <a:pt x="1324" y="327"/>
                  </a:lnTo>
                  <a:lnTo>
                    <a:pt x="1333" y="328"/>
                  </a:lnTo>
                  <a:lnTo>
                    <a:pt x="1340" y="332"/>
                  </a:lnTo>
                  <a:lnTo>
                    <a:pt x="1345" y="337"/>
                  </a:lnTo>
                  <a:lnTo>
                    <a:pt x="1349" y="344"/>
                  </a:lnTo>
                  <a:lnTo>
                    <a:pt x="1351" y="353"/>
                  </a:lnTo>
                  <a:lnTo>
                    <a:pt x="1351" y="353"/>
                  </a:lnTo>
                  <a:lnTo>
                    <a:pt x="1351" y="359"/>
                  </a:lnTo>
                  <a:lnTo>
                    <a:pt x="1351" y="363"/>
                  </a:lnTo>
                  <a:lnTo>
                    <a:pt x="1349" y="371"/>
                  </a:lnTo>
                  <a:lnTo>
                    <a:pt x="1344" y="378"/>
                  </a:lnTo>
                  <a:lnTo>
                    <a:pt x="1339" y="381"/>
                  </a:lnTo>
                  <a:lnTo>
                    <a:pt x="1335" y="386"/>
                  </a:lnTo>
                  <a:lnTo>
                    <a:pt x="1333" y="390"/>
                  </a:lnTo>
                  <a:lnTo>
                    <a:pt x="1333" y="392"/>
                  </a:lnTo>
                  <a:lnTo>
                    <a:pt x="1333" y="394"/>
                  </a:lnTo>
                  <a:lnTo>
                    <a:pt x="1337" y="398"/>
                  </a:lnTo>
                  <a:lnTo>
                    <a:pt x="1337" y="398"/>
                  </a:lnTo>
                  <a:lnTo>
                    <a:pt x="1339" y="401"/>
                  </a:lnTo>
                  <a:lnTo>
                    <a:pt x="1343" y="403"/>
                  </a:lnTo>
                  <a:lnTo>
                    <a:pt x="1351" y="405"/>
                  </a:lnTo>
                  <a:lnTo>
                    <a:pt x="1361" y="406"/>
                  </a:lnTo>
                  <a:lnTo>
                    <a:pt x="1371" y="406"/>
                  </a:lnTo>
                  <a:lnTo>
                    <a:pt x="1381" y="406"/>
                  </a:lnTo>
                  <a:lnTo>
                    <a:pt x="1391" y="407"/>
                  </a:lnTo>
                  <a:lnTo>
                    <a:pt x="1398" y="409"/>
                  </a:lnTo>
                  <a:lnTo>
                    <a:pt x="1402" y="412"/>
                  </a:lnTo>
                  <a:lnTo>
                    <a:pt x="1405" y="416"/>
                  </a:lnTo>
                  <a:lnTo>
                    <a:pt x="1405" y="416"/>
                  </a:lnTo>
                  <a:lnTo>
                    <a:pt x="1408" y="419"/>
                  </a:lnTo>
                  <a:lnTo>
                    <a:pt x="1411" y="422"/>
                  </a:lnTo>
                  <a:lnTo>
                    <a:pt x="1418" y="424"/>
                  </a:lnTo>
                  <a:lnTo>
                    <a:pt x="1425" y="425"/>
                  </a:lnTo>
                  <a:lnTo>
                    <a:pt x="1431" y="427"/>
                  </a:lnTo>
                  <a:lnTo>
                    <a:pt x="1436" y="427"/>
                  </a:lnTo>
                  <a:lnTo>
                    <a:pt x="1440" y="427"/>
                  </a:lnTo>
                  <a:lnTo>
                    <a:pt x="1441" y="428"/>
                  </a:lnTo>
                  <a:lnTo>
                    <a:pt x="1441" y="430"/>
                  </a:lnTo>
                  <a:lnTo>
                    <a:pt x="1440" y="435"/>
                  </a:lnTo>
                  <a:lnTo>
                    <a:pt x="1440" y="435"/>
                  </a:lnTo>
                  <a:lnTo>
                    <a:pt x="1437" y="441"/>
                  </a:lnTo>
                  <a:lnTo>
                    <a:pt x="1433" y="448"/>
                  </a:lnTo>
                  <a:lnTo>
                    <a:pt x="1425" y="457"/>
                  </a:lnTo>
                  <a:lnTo>
                    <a:pt x="1419" y="466"/>
                  </a:lnTo>
                  <a:lnTo>
                    <a:pt x="1416" y="470"/>
                  </a:lnTo>
                  <a:lnTo>
                    <a:pt x="1414" y="473"/>
                  </a:lnTo>
                  <a:lnTo>
                    <a:pt x="1414" y="473"/>
                  </a:lnTo>
                  <a:lnTo>
                    <a:pt x="1411" y="479"/>
                  </a:lnTo>
                  <a:lnTo>
                    <a:pt x="1410" y="482"/>
                  </a:lnTo>
                  <a:lnTo>
                    <a:pt x="1409" y="483"/>
                  </a:lnTo>
                  <a:lnTo>
                    <a:pt x="1405" y="483"/>
                  </a:lnTo>
                  <a:lnTo>
                    <a:pt x="1403" y="482"/>
                  </a:lnTo>
                  <a:lnTo>
                    <a:pt x="1398" y="478"/>
                  </a:lnTo>
                  <a:lnTo>
                    <a:pt x="1392" y="473"/>
                  </a:lnTo>
                  <a:lnTo>
                    <a:pt x="1392" y="473"/>
                  </a:lnTo>
                  <a:lnTo>
                    <a:pt x="1381" y="461"/>
                  </a:lnTo>
                  <a:lnTo>
                    <a:pt x="1370" y="451"/>
                  </a:lnTo>
                  <a:lnTo>
                    <a:pt x="1365" y="449"/>
                  </a:lnTo>
                  <a:lnTo>
                    <a:pt x="1361" y="448"/>
                  </a:lnTo>
                  <a:lnTo>
                    <a:pt x="1357" y="449"/>
                  </a:lnTo>
                  <a:lnTo>
                    <a:pt x="1356" y="452"/>
                  </a:lnTo>
                  <a:lnTo>
                    <a:pt x="1356" y="452"/>
                  </a:lnTo>
                  <a:lnTo>
                    <a:pt x="1355" y="457"/>
                  </a:lnTo>
                  <a:lnTo>
                    <a:pt x="1356" y="462"/>
                  </a:lnTo>
                  <a:lnTo>
                    <a:pt x="1359" y="466"/>
                  </a:lnTo>
                  <a:lnTo>
                    <a:pt x="1362" y="470"/>
                  </a:lnTo>
                  <a:lnTo>
                    <a:pt x="1370" y="477"/>
                  </a:lnTo>
                  <a:lnTo>
                    <a:pt x="1377" y="483"/>
                  </a:lnTo>
                  <a:lnTo>
                    <a:pt x="1377" y="483"/>
                  </a:lnTo>
                  <a:lnTo>
                    <a:pt x="1384" y="490"/>
                  </a:lnTo>
                  <a:lnTo>
                    <a:pt x="1391" y="497"/>
                  </a:lnTo>
                  <a:lnTo>
                    <a:pt x="1392" y="499"/>
                  </a:lnTo>
                  <a:lnTo>
                    <a:pt x="1392" y="502"/>
                  </a:lnTo>
                  <a:lnTo>
                    <a:pt x="1389" y="503"/>
                  </a:lnTo>
                  <a:lnTo>
                    <a:pt x="1384" y="505"/>
                  </a:lnTo>
                  <a:lnTo>
                    <a:pt x="1384" y="505"/>
                  </a:lnTo>
                  <a:lnTo>
                    <a:pt x="1377" y="505"/>
                  </a:lnTo>
                  <a:lnTo>
                    <a:pt x="1368" y="505"/>
                  </a:lnTo>
                  <a:lnTo>
                    <a:pt x="1351" y="503"/>
                  </a:lnTo>
                  <a:lnTo>
                    <a:pt x="1343" y="502"/>
                  </a:lnTo>
                  <a:lnTo>
                    <a:pt x="1338" y="503"/>
                  </a:lnTo>
                  <a:lnTo>
                    <a:pt x="1335" y="503"/>
                  </a:lnTo>
                  <a:lnTo>
                    <a:pt x="1334" y="504"/>
                  </a:lnTo>
                  <a:lnTo>
                    <a:pt x="1334" y="506"/>
                  </a:lnTo>
                  <a:lnTo>
                    <a:pt x="1334" y="508"/>
                  </a:lnTo>
                  <a:lnTo>
                    <a:pt x="1334" y="508"/>
                  </a:lnTo>
                  <a:lnTo>
                    <a:pt x="1338" y="514"/>
                  </a:lnTo>
                  <a:lnTo>
                    <a:pt x="1344" y="519"/>
                  </a:lnTo>
                  <a:lnTo>
                    <a:pt x="1360" y="531"/>
                  </a:lnTo>
                  <a:lnTo>
                    <a:pt x="1375" y="540"/>
                  </a:lnTo>
                  <a:lnTo>
                    <a:pt x="1383" y="546"/>
                  </a:lnTo>
                  <a:lnTo>
                    <a:pt x="1383" y="546"/>
                  </a:lnTo>
                  <a:lnTo>
                    <a:pt x="1383" y="547"/>
                  </a:lnTo>
                  <a:lnTo>
                    <a:pt x="1382" y="547"/>
                  </a:lnTo>
                  <a:lnTo>
                    <a:pt x="1377" y="547"/>
                  </a:lnTo>
                  <a:lnTo>
                    <a:pt x="1361" y="543"/>
                  </a:lnTo>
                  <a:lnTo>
                    <a:pt x="1340" y="541"/>
                  </a:lnTo>
                  <a:lnTo>
                    <a:pt x="1330" y="541"/>
                  </a:lnTo>
                  <a:lnTo>
                    <a:pt x="1323" y="541"/>
                  </a:lnTo>
                  <a:lnTo>
                    <a:pt x="1323" y="541"/>
                  </a:lnTo>
                  <a:lnTo>
                    <a:pt x="1312" y="543"/>
                  </a:lnTo>
                  <a:lnTo>
                    <a:pt x="1307" y="544"/>
                  </a:lnTo>
                  <a:lnTo>
                    <a:pt x="1303" y="544"/>
                  </a:lnTo>
                  <a:lnTo>
                    <a:pt x="1300" y="543"/>
                  </a:lnTo>
                  <a:lnTo>
                    <a:pt x="1296" y="540"/>
                  </a:lnTo>
                  <a:lnTo>
                    <a:pt x="1292" y="536"/>
                  </a:lnTo>
                  <a:lnTo>
                    <a:pt x="1289" y="530"/>
                  </a:lnTo>
                  <a:lnTo>
                    <a:pt x="1289" y="530"/>
                  </a:lnTo>
                  <a:lnTo>
                    <a:pt x="1283" y="517"/>
                  </a:lnTo>
                  <a:lnTo>
                    <a:pt x="1280" y="513"/>
                  </a:lnTo>
                  <a:lnTo>
                    <a:pt x="1278" y="509"/>
                  </a:lnTo>
                  <a:lnTo>
                    <a:pt x="1274" y="506"/>
                  </a:lnTo>
                  <a:lnTo>
                    <a:pt x="1269" y="506"/>
                  </a:lnTo>
                  <a:lnTo>
                    <a:pt x="1262" y="506"/>
                  </a:lnTo>
                  <a:lnTo>
                    <a:pt x="1252" y="508"/>
                  </a:lnTo>
                  <a:lnTo>
                    <a:pt x="1252" y="508"/>
                  </a:lnTo>
                  <a:lnTo>
                    <a:pt x="1233" y="511"/>
                  </a:lnTo>
                  <a:lnTo>
                    <a:pt x="1224" y="513"/>
                  </a:lnTo>
                  <a:lnTo>
                    <a:pt x="1220" y="511"/>
                  </a:lnTo>
                  <a:lnTo>
                    <a:pt x="1219" y="511"/>
                  </a:lnTo>
                  <a:lnTo>
                    <a:pt x="1217" y="509"/>
                  </a:lnTo>
                  <a:lnTo>
                    <a:pt x="1216" y="508"/>
                  </a:lnTo>
                  <a:lnTo>
                    <a:pt x="1216" y="508"/>
                  </a:lnTo>
                  <a:lnTo>
                    <a:pt x="1217" y="502"/>
                  </a:lnTo>
                  <a:lnTo>
                    <a:pt x="1219" y="498"/>
                  </a:lnTo>
                  <a:lnTo>
                    <a:pt x="1221" y="494"/>
                  </a:lnTo>
                  <a:lnTo>
                    <a:pt x="1225" y="490"/>
                  </a:lnTo>
                  <a:lnTo>
                    <a:pt x="1229" y="488"/>
                  </a:lnTo>
                  <a:lnTo>
                    <a:pt x="1233" y="486"/>
                  </a:lnTo>
                  <a:lnTo>
                    <a:pt x="1241" y="486"/>
                  </a:lnTo>
                  <a:lnTo>
                    <a:pt x="1241" y="486"/>
                  </a:lnTo>
                  <a:lnTo>
                    <a:pt x="1258" y="489"/>
                  </a:lnTo>
                  <a:lnTo>
                    <a:pt x="1276" y="493"/>
                  </a:lnTo>
                  <a:lnTo>
                    <a:pt x="1283" y="494"/>
                  </a:lnTo>
                  <a:lnTo>
                    <a:pt x="1284" y="493"/>
                  </a:lnTo>
                  <a:lnTo>
                    <a:pt x="1285" y="493"/>
                  </a:lnTo>
                  <a:lnTo>
                    <a:pt x="1286" y="490"/>
                  </a:lnTo>
                  <a:lnTo>
                    <a:pt x="1285" y="489"/>
                  </a:lnTo>
                  <a:lnTo>
                    <a:pt x="1279" y="482"/>
                  </a:lnTo>
                  <a:lnTo>
                    <a:pt x="1279" y="482"/>
                  </a:lnTo>
                  <a:lnTo>
                    <a:pt x="1265" y="470"/>
                  </a:lnTo>
                  <a:lnTo>
                    <a:pt x="1260" y="466"/>
                  </a:lnTo>
                  <a:lnTo>
                    <a:pt x="1258" y="462"/>
                  </a:lnTo>
                  <a:lnTo>
                    <a:pt x="1257" y="460"/>
                  </a:lnTo>
                  <a:lnTo>
                    <a:pt x="1259" y="456"/>
                  </a:lnTo>
                  <a:lnTo>
                    <a:pt x="1268" y="446"/>
                  </a:lnTo>
                  <a:lnTo>
                    <a:pt x="1268" y="446"/>
                  </a:lnTo>
                  <a:lnTo>
                    <a:pt x="1274" y="439"/>
                  </a:lnTo>
                  <a:lnTo>
                    <a:pt x="1279" y="432"/>
                  </a:lnTo>
                  <a:lnTo>
                    <a:pt x="1281" y="424"/>
                  </a:lnTo>
                  <a:lnTo>
                    <a:pt x="1283" y="417"/>
                  </a:lnTo>
                  <a:lnTo>
                    <a:pt x="1283" y="411"/>
                  </a:lnTo>
                  <a:lnTo>
                    <a:pt x="1283" y="405"/>
                  </a:lnTo>
                  <a:lnTo>
                    <a:pt x="1280" y="398"/>
                  </a:lnTo>
                  <a:lnTo>
                    <a:pt x="1276" y="395"/>
                  </a:lnTo>
                  <a:lnTo>
                    <a:pt x="1276" y="395"/>
                  </a:lnTo>
                  <a:lnTo>
                    <a:pt x="1273" y="392"/>
                  </a:lnTo>
                  <a:lnTo>
                    <a:pt x="1270" y="392"/>
                  </a:lnTo>
                  <a:lnTo>
                    <a:pt x="1265" y="394"/>
                  </a:lnTo>
                  <a:lnTo>
                    <a:pt x="1263" y="395"/>
                  </a:lnTo>
                  <a:lnTo>
                    <a:pt x="1260" y="394"/>
                  </a:lnTo>
                  <a:lnTo>
                    <a:pt x="1257" y="390"/>
                  </a:lnTo>
                  <a:lnTo>
                    <a:pt x="1253" y="384"/>
                  </a:lnTo>
                  <a:lnTo>
                    <a:pt x="1253" y="384"/>
                  </a:lnTo>
                  <a:lnTo>
                    <a:pt x="1246" y="368"/>
                  </a:lnTo>
                  <a:lnTo>
                    <a:pt x="1243" y="362"/>
                  </a:lnTo>
                  <a:lnTo>
                    <a:pt x="1240" y="357"/>
                  </a:lnTo>
                  <a:lnTo>
                    <a:pt x="1236" y="352"/>
                  </a:lnTo>
                  <a:lnTo>
                    <a:pt x="1231" y="348"/>
                  </a:lnTo>
                  <a:lnTo>
                    <a:pt x="1225" y="346"/>
                  </a:lnTo>
                  <a:lnTo>
                    <a:pt x="1215" y="344"/>
                  </a:lnTo>
                  <a:lnTo>
                    <a:pt x="1215" y="344"/>
                  </a:lnTo>
                  <a:lnTo>
                    <a:pt x="1206" y="344"/>
                  </a:lnTo>
                  <a:lnTo>
                    <a:pt x="1200" y="344"/>
                  </a:lnTo>
                  <a:lnTo>
                    <a:pt x="1197" y="346"/>
                  </a:lnTo>
                  <a:lnTo>
                    <a:pt x="1193" y="348"/>
                  </a:lnTo>
                  <a:lnTo>
                    <a:pt x="1190" y="349"/>
                  </a:lnTo>
                  <a:lnTo>
                    <a:pt x="1187" y="352"/>
                  </a:lnTo>
                  <a:lnTo>
                    <a:pt x="1181" y="353"/>
                  </a:lnTo>
                  <a:lnTo>
                    <a:pt x="1173" y="353"/>
                  </a:lnTo>
                  <a:lnTo>
                    <a:pt x="1173" y="353"/>
                  </a:lnTo>
                  <a:lnTo>
                    <a:pt x="1157" y="353"/>
                  </a:lnTo>
                  <a:lnTo>
                    <a:pt x="1148" y="353"/>
                  </a:lnTo>
                  <a:lnTo>
                    <a:pt x="1145" y="354"/>
                  </a:lnTo>
                  <a:lnTo>
                    <a:pt x="1145" y="355"/>
                  </a:lnTo>
                  <a:lnTo>
                    <a:pt x="1148" y="359"/>
                  </a:lnTo>
                  <a:lnTo>
                    <a:pt x="1151" y="363"/>
                  </a:lnTo>
                  <a:lnTo>
                    <a:pt x="1151" y="363"/>
                  </a:lnTo>
                  <a:lnTo>
                    <a:pt x="1154" y="367"/>
                  </a:lnTo>
                  <a:lnTo>
                    <a:pt x="1155" y="369"/>
                  </a:lnTo>
                  <a:lnTo>
                    <a:pt x="1155" y="375"/>
                  </a:lnTo>
                  <a:lnTo>
                    <a:pt x="1154" y="381"/>
                  </a:lnTo>
                  <a:lnTo>
                    <a:pt x="1151" y="387"/>
                  </a:lnTo>
                  <a:lnTo>
                    <a:pt x="1150" y="394"/>
                  </a:lnTo>
                  <a:lnTo>
                    <a:pt x="1150" y="398"/>
                  </a:lnTo>
                  <a:lnTo>
                    <a:pt x="1151" y="402"/>
                  </a:lnTo>
                  <a:lnTo>
                    <a:pt x="1152" y="405"/>
                  </a:lnTo>
                  <a:lnTo>
                    <a:pt x="1155" y="407"/>
                  </a:lnTo>
                  <a:lnTo>
                    <a:pt x="1160" y="409"/>
                  </a:lnTo>
                  <a:lnTo>
                    <a:pt x="1160" y="409"/>
                  </a:lnTo>
                  <a:lnTo>
                    <a:pt x="1175" y="418"/>
                  </a:lnTo>
                  <a:lnTo>
                    <a:pt x="1179" y="421"/>
                  </a:lnTo>
                  <a:lnTo>
                    <a:pt x="1182" y="424"/>
                  </a:lnTo>
                  <a:lnTo>
                    <a:pt x="1182" y="427"/>
                  </a:lnTo>
                  <a:lnTo>
                    <a:pt x="1181" y="429"/>
                  </a:lnTo>
                  <a:lnTo>
                    <a:pt x="1176" y="433"/>
                  </a:lnTo>
                  <a:lnTo>
                    <a:pt x="1167" y="438"/>
                  </a:lnTo>
                  <a:lnTo>
                    <a:pt x="1167" y="438"/>
                  </a:lnTo>
                  <a:lnTo>
                    <a:pt x="1157" y="441"/>
                  </a:lnTo>
                  <a:lnTo>
                    <a:pt x="1149" y="444"/>
                  </a:lnTo>
                  <a:lnTo>
                    <a:pt x="1133" y="448"/>
                  </a:lnTo>
                  <a:lnTo>
                    <a:pt x="1128" y="450"/>
                  </a:lnTo>
                  <a:lnTo>
                    <a:pt x="1124" y="452"/>
                  </a:lnTo>
                  <a:lnTo>
                    <a:pt x="1122" y="455"/>
                  </a:lnTo>
                  <a:lnTo>
                    <a:pt x="1123" y="459"/>
                  </a:lnTo>
                  <a:lnTo>
                    <a:pt x="1123" y="459"/>
                  </a:lnTo>
                  <a:lnTo>
                    <a:pt x="1124" y="467"/>
                  </a:lnTo>
                  <a:lnTo>
                    <a:pt x="1125" y="476"/>
                  </a:lnTo>
                  <a:lnTo>
                    <a:pt x="1128" y="479"/>
                  </a:lnTo>
                  <a:lnTo>
                    <a:pt x="1132" y="482"/>
                  </a:lnTo>
                  <a:lnTo>
                    <a:pt x="1136" y="486"/>
                  </a:lnTo>
                  <a:lnTo>
                    <a:pt x="1145" y="489"/>
                  </a:lnTo>
                  <a:lnTo>
                    <a:pt x="1145" y="489"/>
                  </a:lnTo>
                  <a:lnTo>
                    <a:pt x="1161" y="495"/>
                  </a:lnTo>
                  <a:lnTo>
                    <a:pt x="1172" y="502"/>
                  </a:lnTo>
                  <a:lnTo>
                    <a:pt x="1175" y="505"/>
                  </a:lnTo>
                  <a:lnTo>
                    <a:pt x="1176" y="508"/>
                  </a:lnTo>
                  <a:lnTo>
                    <a:pt x="1175" y="510"/>
                  </a:lnTo>
                  <a:lnTo>
                    <a:pt x="1172" y="513"/>
                  </a:lnTo>
                  <a:lnTo>
                    <a:pt x="1172" y="513"/>
                  </a:lnTo>
                  <a:lnTo>
                    <a:pt x="1168" y="513"/>
                  </a:lnTo>
                  <a:lnTo>
                    <a:pt x="1163" y="513"/>
                  </a:lnTo>
                  <a:lnTo>
                    <a:pt x="1152" y="509"/>
                  </a:lnTo>
                  <a:lnTo>
                    <a:pt x="1146" y="506"/>
                  </a:lnTo>
                  <a:lnTo>
                    <a:pt x="1141" y="505"/>
                  </a:lnTo>
                  <a:lnTo>
                    <a:pt x="1136" y="506"/>
                  </a:lnTo>
                  <a:lnTo>
                    <a:pt x="1133" y="509"/>
                  </a:lnTo>
                  <a:lnTo>
                    <a:pt x="1133" y="509"/>
                  </a:lnTo>
                  <a:lnTo>
                    <a:pt x="1124" y="516"/>
                  </a:lnTo>
                  <a:lnTo>
                    <a:pt x="1117" y="522"/>
                  </a:lnTo>
                  <a:lnTo>
                    <a:pt x="1113" y="524"/>
                  </a:lnTo>
                  <a:lnTo>
                    <a:pt x="1109" y="525"/>
                  </a:lnTo>
                  <a:lnTo>
                    <a:pt x="1107" y="524"/>
                  </a:lnTo>
                  <a:lnTo>
                    <a:pt x="1106" y="520"/>
                  </a:lnTo>
                  <a:lnTo>
                    <a:pt x="1106" y="520"/>
                  </a:lnTo>
                  <a:lnTo>
                    <a:pt x="1105" y="516"/>
                  </a:lnTo>
                  <a:lnTo>
                    <a:pt x="1105" y="513"/>
                  </a:lnTo>
                  <a:lnTo>
                    <a:pt x="1107" y="506"/>
                  </a:lnTo>
                  <a:lnTo>
                    <a:pt x="1109" y="500"/>
                  </a:lnTo>
                  <a:lnTo>
                    <a:pt x="1111" y="497"/>
                  </a:lnTo>
                  <a:lnTo>
                    <a:pt x="1111" y="492"/>
                  </a:lnTo>
                  <a:lnTo>
                    <a:pt x="1111" y="492"/>
                  </a:lnTo>
                  <a:lnTo>
                    <a:pt x="1112" y="482"/>
                  </a:lnTo>
                  <a:lnTo>
                    <a:pt x="1113" y="471"/>
                  </a:lnTo>
                  <a:lnTo>
                    <a:pt x="1113" y="466"/>
                  </a:lnTo>
                  <a:lnTo>
                    <a:pt x="1113" y="462"/>
                  </a:lnTo>
                  <a:lnTo>
                    <a:pt x="1111" y="460"/>
                  </a:lnTo>
                  <a:lnTo>
                    <a:pt x="1108" y="459"/>
                  </a:lnTo>
                  <a:lnTo>
                    <a:pt x="1108" y="459"/>
                  </a:lnTo>
                  <a:lnTo>
                    <a:pt x="1105" y="460"/>
                  </a:lnTo>
                  <a:lnTo>
                    <a:pt x="1102" y="462"/>
                  </a:lnTo>
                  <a:lnTo>
                    <a:pt x="1097" y="468"/>
                  </a:lnTo>
                  <a:lnTo>
                    <a:pt x="1090" y="477"/>
                  </a:lnTo>
                  <a:lnTo>
                    <a:pt x="1090" y="477"/>
                  </a:lnTo>
                  <a:lnTo>
                    <a:pt x="1079" y="486"/>
                  </a:lnTo>
                  <a:lnTo>
                    <a:pt x="1070" y="493"/>
                  </a:lnTo>
                  <a:lnTo>
                    <a:pt x="1059" y="500"/>
                  </a:lnTo>
                  <a:lnTo>
                    <a:pt x="1047" y="511"/>
                  </a:lnTo>
                  <a:lnTo>
                    <a:pt x="1047" y="511"/>
                  </a:lnTo>
                  <a:lnTo>
                    <a:pt x="1027" y="531"/>
                  </a:lnTo>
                  <a:lnTo>
                    <a:pt x="1019" y="538"/>
                  </a:lnTo>
                  <a:lnTo>
                    <a:pt x="1005" y="548"/>
                  </a:lnTo>
                  <a:lnTo>
                    <a:pt x="1005" y="548"/>
                  </a:lnTo>
                  <a:lnTo>
                    <a:pt x="998" y="554"/>
                  </a:lnTo>
                  <a:lnTo>
                    <a:pt x="992" y="560"/>
                  </a:lnTo>
                  <a:lnTo>
                    <a:pt x="986" y="568"/>
                  </a:lnTo>
                  <a:lnTo>
                    <a:pt x="982" y="575"/>
                  </a:lnTo>
                  <a:lnTo>
                    <a:pt x="979" y="581"/>
                  </a:lnTo>
                  <a:lnTo>
                    <a:pt x="978" y="590"/>
                  </a:lnTo>
                  <a:lnTo>
                    <a:pt x="978" y="597"/>
                  </a:lnTo>
                  <a:lnTo>
                    <a:pt x="981" y="605"/>
                  </a:lnTo>
                  <a:lnTo>
                    <a:pt x="981" y="605"/>
                  </a:lnTo>
                  <a:lnTo>
                    <a:pt x="984" y="611"/>
                  </a:lnTo>
                  <a:lnTo>
                    <a:pt x="987" y="614"/>
                  </a:lnTo>
                  <a:lnTo>
                    <a:pt x="989" y="617"/>
                  </a:lnTo>
                  <a:lnTo>
                    <a:pt x="992" y="618"/>
                  </a:lnTo>
                  <a:lnTo>
                    <a:pt x="998" y="619"/>
                  </a:lnTo>
                  <a:lnTo>
                    <a:pt x="1000" y="621"/>
                  </a:lnTo>
                  <a:lnTo>
                    <a:pt x="1005" y="624"/>
                  </a:lnTo>
                  <a:lnTo>
                    <a:pt x="1005" y="624"/>
                  </a:lnTo>
                  <a:lnTo>
                    <a:pt x="1006" y="627"/>
                  </a:lnTo>
                  <a:lnTo>
                    <a:pt x="1008" y="629"/>
                  </a:lnTo>
                  <a:lnTo>
                    <a:pt x="1008" y="634"/>
                  </a:lnTo>
                  <a:lnTo>
                    <a:pt x="1006" y="644"/>
                  </a:lnTo>
                  <a:lnTo>
                    <a:pt x="1006" y="649"/>
                  </a:lnTo>
                  <a:lnTo>
                    <a:pt x="1008" y="650"/>
                  </a:lnTo>
                  <a:lnTo>
                    <a:pt x="1009" y="652"/>
                  </a:lnTo>
                  <a:lnTo>
                    <a:pt x="1016" y="655"/>
                  </a:lnTo>
                  <a:lnTo>
                    <a:pt x="1027" y="655"/>
                  </a:lnTo>
                  <a:lnTo>
                    <a:pt x="1027" y="655"/>
                  </a:lnTo>
                  <a:lnTo>
                    <a:pt x="1033" y="656"/>
                  </a:lnTo>
                  <a:lnTo>
                    <a:pt x="1041" y="657"/>
                  </a:lnTo>
                  <a:lnTo>
                    <a:pt x="1052" y="661"/>
                  </a:lnTo>
                  <a:lnTo>
                    <a:pt x="1062" y="667"/>
                  </a:lnTo>
                  <a:lnTo>
                    <a:pt x="1070" y="675"/>
                  </a:lnTo>
                  <a:lnTo>
                    <a:pt x="1079" y="682"/>
                  </a:lnTo>
                  <a:lnTo>
                    <a:pt x="1089" y="689"/>
                  </a:lnTo>
                  <a:lnTo>
                    <a:pt x="1098" y="695"/>
                  </a:lnTo>
                  <a:lnTo>
                    <a:pt x="1111" y="700"/>
                  </a:lnTo>
                  <a:lnTo>
                    <a:pt x="1111" y="700"/>
                  </a:lnTo>
                  <a:lnTo>
                    <a:pt x="1123" y="703"/>
                  </a:lnTo>
                  <a:lnTo>
                    <a:pt x="1133" y="704"/>
                  </a:lnTo>
                  <a:lnTo>
                    <a:pt x="1148" y="705"/>
                  </a:lnTo>
                  <a:lnTo>
                    <a:pt x="1152" y="707"/>
                  </a:lnTo>
                  <a:lnTo>
                    <a:pt x="1155" y="708"/>
                  </a:lnTo>
                  <a:lnTo>
                    <a:pt x="1157" y="711"/>
                  </a:lnTo>
                  <a:lnTo>
                    <a:pt x="1157" y="718"/>
                  </a:lnTo>
                  <a:lnTo>
                    <a:pt x="1157" y="718"/>
                  </a:lnTo>
                  <a:lnTo>
                    <a:pt x="1160" y="740"/>
                  </a:lnTo>
                  <a:lnTo>
                    <a:pt x="1162" y="756"/>
                  </a:lnTo>
                  <a:lnTo>
                    <a:pt x="1166" y="772"/>
                  </a:lnTo>
                  <a:lnTo>
                    <a:pt x="1170" y="784"/>
                  </a:lnTo>
                  <a:lnTo>
                    <a:pt x="1172" y="789"/>
                  </a:lnTo>
                  <a:lnTo>
                    <a:pt x="1175" y="792"/>
                  </a:lnTo>
                  <a:lnTo>
                    <a:pt x="1177" y="795"/>
                  </a:lnTo>
                  <a:lnTo>
                    <a:pt x="1181" y="795"/>
                  </a:lnTo>
                  <a:lnTo>
                    <a:pt x="1184" y="792"/>
                  </a:lnTo>
                  <a:lnTo>
                    <a:pt x="1187" y="789"/>
                  </a:lnTo>
                  <a:lnTo>
                    <a:pt x="1187" y="789"/>
                  </a:lnTo>
                  <a:lnTo>
                    <a:pt x="1193" y="778"/>
                  </a:lnTo>
                  <a:lnTo>
                    <a:pt x="1198" y="769"/>
                  </a:lnTo>
                  <a:lnTo>
                    <a:pt x="1200" y="762"/>
                  </a:lnTo>
                  <a:lnTo>
                    <a:pt x="1200" y="754"/>
                  </a:lnTo>
                  <a:lnTo>
                    <a:pt x="1200" y="748"/>
                  </a:lnTo>
                  <a:lnTo>
                    <a:pt x="1199" y="743"/>
                  </a:lnTo>
                  <a:lnTo>
                    <a:pt x="1195" y="730"/>
                  </a:lnTo>
                  <a:lnTo>
                    <a:pt x="1195" y="730"/>
                  </a:lnTo>
                  <a:lnTo>
                    <a:pt x="1194" y="725"/>
                  </a:lnTo>
                  <a:lnTo>
                    <a:pt x="1195" y="720"/>
                  </a:lnTo>
                  <a:lnTo>
                    <a:pt x="1199" y="716"/>
                  </a:lnTo>
                  <a:lnTo>
                    <a:pt x="1204" y="713"/>
                  </a:lnTo>
                  <a:lnTo>
                    <a:pt x="1215" y="705"/>
                  </a:lnTo>
                  <a:lnTo>
                    <a:pt x="1221" y="699"/>
                  </a:lnTo>
                  <a:lnTo>
                    <a:pt x="1226" y="692"/>
                  </a:lnTo>
                  <a:lnTo>
                    <a:pt x="1226" y="692"/>
                  </a:lnTo>
                  <a:lnTo>
                    <a:pt x="1232" y="677"/>
                  </a:lnTo>
                  <a:lnTo>
                    <a:pt x="1235" y="671"/>
                  </a:lnTo>
                  <a:lnTo>
                    <a:pt x="1235" y="665"/>
                  </a:lnTo>
                  <a:lnTo>
                    <a:pt x="1233" y="660"/>
                  </a:lnTo>
                  <a:lnTo>
                    <a:pt x="1230" y="654"/>
                  </a:lnTo>
                  <a:lnTo>
                    <a:pt x="1224" y="648"/>
                  </a:lnTo>
                  <a:lnTo>
                    <a:pt x="1214" y="640"/>
                  </a:lnTo>
                  <a:lnTo>
                    <a:pt x="1214" y="640"/>
                  </a:lnTo>
                  <a:lnTo>
                    <a:pt x="1206" y="634"/>
                  </a:lnTo>
                  <a:lnTo>
                    <a:pt x="1202" y="629"/>
                  </a:lnTo>
                  <a:lnTo>
                    <a:pt x="1200" y="625"/>
                  </a:lnTo>
                  <a:lnTo>
                    <a:pt x="1202" y="622"/>
                  </a:lnTo>
                  <a:lnTo>
                    <a:pt x="1209" y="614"/>
                  </a:lnTo>
                  <a:lnTo>
                    <a:pt x="1213" y="608"/>
                  </a:lnTo>
                  <a:lnTo>
                    <a:pt x="1216" y="601"/>
                  </a:lnTo>
                  <a:lnTo>
                    <a:pt x="1216" y="601"/>
                  </a:lnTo>
                  <a:lnTo>
                    <a:pt x="1219" y="597"/>
                  </a:lnTo>
                  <a:lnTo>
                    <a:pt x="1219" y="592"/>
                  </a:lnTo>
                  <a:lnTo>
                    <a:pt x="1219" y="584"/>
                  </a:lnTo>
                  <a:lnTo>
                    <a:pt x="1216" y="575"/>
                  </a:lnTo>
                  <a:lnTo>
                    <a:pt x="1213" y="567"/>
                  </a:lnTo>
                  <a:lnTo>
                    <a:pt x="1206" y="552"/>
                  </a:lnTo>
                  <a:lnTo>
                    <a:pt x="1204" y="547"/>
                  </a:lnTo>
                  <a:lnTo>
                    <a:pt x="1204" y="543"/>
                  </a:lnTo>
                  <a:lnTo>
                    <a:pt x="1204" y="543"/>
                  </a:lnTo>
                  <a:lnTo>
                    <a:pt x="1206" y="541"/>
                  </a:lnTo>
                  <a:lnTo>
                    <a:pt x="1214" y="538"/>
                  </a:lnTo>
                  <a:lnTo>
                    <a:pt x="1224" y="536"/>
                  </a:lnTo>
                  <a:lnTo>
                    <a:pt x="1236" y="533"/>
                  </a:lnTo>
                  <a:lnTo>
                    <a:pt x="1248" y="533"/>
                  </a:lnTo>
                  <a:lnTo>
                    <a:pt x="1262" y="535"/>
                  </a:lnTo>
                  <a:lnTo>
                    <a:pt x="1273" y="538"/>
                  </a:lnTo>
                  <a:lnTo>
                    <a:pt x="1278" y="541"/>
                  </a:lnTo>
                  <a:lnTo>
                    <a:pt x="1281" y="544"/>
                  </a:lnTo>
                  <a:lnTo>
                    <a:pt x="1281" y="544"/>
                  </a:lnTo>
                  <a:lnTo>
                    <a:pt x="1290" y="552"/>
                  </a:lnTo>
                  <a:lnTo>
                    <a:pt x="1298" y="556"/>
                  </a:lnTo>
                  <a:lnTo>
                    <a:pt x="1314" y="563"/>
                  </a:lnTo>
                  <a:lnTo>
                    <a:pt x="1321" y="567"/>
                  </a:lnTo>
                  <a:lnTo>
                    <a:pt x="1325" y="570"/>
                  </a:lnTo>
                  <a:lnTo>
                    <a:pt x="1327" y="573"/>
                  </a:lnTo>
                  <a:lnTo>
                    <a:pt x="1328" y="575"/>
                  </a:lnTo>
                  <a:lnTo>
                    <a:pt x="1328" y="579"/>
                  </a:lnTo>
                  <a:lnTo>
                    <a:pt x="1328" y="583"/>
                  </a:lnTo>
                  <a:lnTo>
                    <a:pt x="1328" y="583"/>
                  </a:lnTo>
                  <a:lnTo>
                    <a:pt x="1327" y="591"/>
                  </a:lnTo>
                  <a:lnTo>
                    <a:pt x="1328" y="600"/>
                  </a:lnTo>
                  <a:lnTo>
                    <a:pt x="1329" y="607"/>
                  </a:lnTo>
                  <a:lnTo>
                    <a:pt x="1332" y="613"/>
                  </a:lnTo>
                  <a:lnTo>
                    <a:pt x="1335" y="618"/>
                  </a:lnTo>
                  <a:lnTo>
                    <a:pt x="1339" y="622"/>
                  </a:lnTo>
                  <a:lnTo>
                    <a:pt x="1345" y="623"/>
                  </a:lnTo>
                  <a:lnTo>
                    <a:pt x="1351" y="622"/>
                  </a:lnTo>
                  <a:lnTo>
                    <a:pt x="1351" y="622"/>
                  </a:lnTo>
                  <a:lnTo>
                    <a:pt x="1359" y="619"/>
                  </a:lnTo>
                  <a:lnTo>
                    <a:pt x="1365" y="616"/>
                  </a:lnTo>
                  <a:lnTo>
                    <a:pt x="1377" y="606"/>
                  </a:lnTo>
                  <a:lnTo>
                    <a:pt x="1387" y="596"/>
                  </a:lnTo>
                  <a:lnTo>
                    <a:pt x="1394" y="589"/>
                  </a:lnTo>
                  <a:lnTo>
                    <a:pt x="1394" y="589"/>
                  </a:lnTo>
                  <a:lnTo>
                    <a:pt x="1397" y="586"/>
                  </a:lnTo>
                  <a:lnTo>
                    <a:pt x="1398" y="589"/>
                  </a:lnTo>
                  <a:lnTo>
                    <a:pt x="1398" y="597"/>
                  </a:lnTo>
                  <a:lnTo>
                    <a:pt x="1399" y="605"/>
                  </a:lnTo>
                  <a:lnTo>
                    <a:pt x="1400" y="612"/>
                  </a:lnTo>
                  <a:lnTo>
                    <a:pt x="1403" y="619"/>
                  </a:lnTo>
                  <a:lnTo>
                    <a:pt x="1408" y="625"/>
                  </a:lnTo>
                  <a:lnTo>
                    <a:pt x="1408" y="625"/>
                  </a:lnTo>
                  <a:lnTo>
                    <a:pt x="1421" y="637"/>
                  </a:lnTo>
                  <a:lnTo>
                    <a:pt x="1432" y="645"/>
                  </a:lnTo>
                  <a:lnTo>
                    <a:pt x="1436" y="650"/>
                  </a:lnTo>
                  <a:lnTo>
                    <a:pt x="1438" y="656"/>
                  </a:lnTo>
                  <a:lnTo>
                    <a:pt x="1440" y="662"/>
                  </a:lnTo>
                  <a:lnTo>
                    <a:pt x="1437" y="670"/>
                  </a:lnTo>
                  <a:lnTo>
                    <a:pt x="1437" y="670"/>
                  </a:lnTo>
                  <a:lnTo>
                    <a:pt x="1435" y="677"/>
                  </a:lnTo>
                  <a:lnTo>
                    <a:pt x="1433" y="683"/>
                  </a:lnTo>
                  <a:lnTo>
                    <a:pt x="1435" y="688"/>
                  </a:lnTo>
                  <a:lnTo>
                    <a:pt x="1437" y="693"/>
                  </a:lnTo>
                  <a:lnTo>
                    <a:pt x="1442" y="697"/>
                  </a:lnTo>
                  <a:lnTo>
                    <a:pt x="1448" y="702"/>
                  </a:lnTo>
                  <a:lnTo>
                    <a:pt x="1472" y="713"/>
                  </a:lnTo>
                  <a:lnTo>
                    <a:pt x="1472" y="713"/>
                  </a:lnTo>
                  <a:lnTo>
                    <a:pt x="1496" y="724"/>
                  </a:lnTo>
                  <a:lnTo>
                    <a:pt x="1505" y="730"/>
                  </a:lnTo>
                  <a:lnTo>
                    <a:pt x="1512" y="735"/>
                  </a:lnTo>
                  <a:lnTo>
                    <a:pt x="1517" y="741"/>
                  </a:lnTo>
                  <a:lnTo>
                    <a:pt x="1518" y="746"/>
                  </a:lnTo>
                  <a:lnTo>
                    <a:pt x="1517" y="752"/>
                  </a:lnTo>
                  <a:lnTo>
                    <a:pt x="1513" y="757"/>
                  </a:lnTo>
                  <a:lnTo>
                    <a:pt x="1513" y="757"/>
                  </a:lnTo>
                  <a:lnTo>
                    <a:pt x="1507" y="762"/>
                  </a:lnTo>
                  <a:lnTo>
                    <a:pt x="1502" y="764"/>
                  </a:lnTo>
                  <a:lnTo>
                    <a:pt x="1490" y="767"/>
                  </a:lnTo>
                  <a:lnTo>
                    <a:pt x="1485" y="768"/>
                  </a:lnTo>
                  <a:lnTo>
                    <a:pt x="1480" y="770"/>
                  </a:lnTo>
                  <a:lnTo>
                    <a:pt x="1475" y="775"/>
                  </a:lnTo>
                  <a:lnTo>
                    <a:pt x="1470" y="781"/>
                  </a:lnTo>
                  <a:lnTo>
                    <a:pt x="1470" y="781"/>
                  </a:lnTo>
                  <a:lnTo>
                    <a:pt x="1468" y="789"/>
                  </a:lnTo>
                  <a:lnTo>
                    <a:pt x="1468" y="795"/>
                  </a:lnTo>
                  <a:lnTo>
                    <a:pt x="1469" y="801"/>
                  </a:lnTo>
                  <a:lnTo>
                    <a:pt x="1468" y="803"/>
                  </a:lnTo>
                  <a:lnTo>
                    <a:pt x="1463" y="803"/>
                  </a:lnTo>
                  <a:lnTo>
                    <a:pt x="1437" y="802"/>
                  </a:lnTo>
                  <a:lnTo>
                    <a:pt x="1437" y="802"/>
                  </a:lnTo>
                  <a:lnTo>
                    <a:pt x="1403" y="800"/>
                  </a:lnTo>
                  <a:lnTo>
                    <a:pt x="1377" y="799"/>
                  </a:lnTo>
                  <a:lnTo>
                    <a:pt x="1367" y="799"/>
                  </a:lnTo>
                  <a:lnTo>
                    <a:pt x="1360" y="799"/>
                  </a:lnTo>
                  <a:lnTo>
                    <a:pt x="1355" y="801"/>
                  </a:lnTo>
                  <a:lnTo>
                    <a:pt x="1352" y="803"/>
                  </a:lnTo>
                  <a:lnTo>
                    <a:pt x="1352" y="803"/>
                  </a:lnTo>
                  <a:lnTo>
                    <a:pt x="1352" y="805"/>
                  </a:lnTo>
                  <a:lnTo>
                    <a:pt x="1352" y="806"/>
                  </a:lnTo>
                  <a:lnTo>
                    <a:pt x="1355" y="808"/>
                  </a:lnTo>
                  <a:lnTo>
                    <a:pt x="1366" y="811"/>
                  </a:lnTo>
                  <a:lnTo>
                    <a:pt x="1378" y="812"/>
                  </a:lnTo>
                  <a:lnTo>
                    <a:pt x="1383" y="815"/>
                  </a:lnTo>
                  <a:lnTo>
                    <a:pt x="1387" y="817"/>
                  </a:lnTo>
                  <a:lnTo>
                    <a:pt x="1387" y="817"/>
                  </a:lnTo>
                  <a:lnTo>
                    <a:pt x="1389" y="819"/>
                  </a:lnTo>
                  <a:lnTo>
                    <a:pt x="1389" y="821"/>
                  </a:lnTo>
                  <a:lnTo>
                    <a:pt x="1388" y="826"/>
                  </a:lnTo>
                  <a:lnTo>
                    <a:pt x="1388" y="829"/>
                  </a:lnTo>
                  <a:lnTo>
                    <a:pt x="1388" y="835"/>
                  </a:lnTo>
                  <a:lnTo>
                    <a:pt x="1388" y="843"/>
                  </a:lnTo>
                  <a:lnTo>
                    <a:pt x="1391" y="853"/>
                  </a:lnTo>
                  <a:lnTo>
                    <a:pt x="1391" y="853"/>
                  </a:lnTo>
                  <a:lnTo>
                    <a:pt x="1394" y="864"/>
                  </a:lnTo>
                  <a:lnTo>
                    <a:pt x="1398" y="872"/>
                  </a:lnTo>
                  <a:lnTo>
                    <a:pt x="1403" y="880"/>
                  </a:lnTo>
                  <a:lnTo>
                    <a:pt x="1408" y="886"/>
                  </a:lnTo>
                  <a:lnTo>
                    <a:pt x="1411" y="891"/>
                  </a:lnTo>
                  <a:lnTo>
                    <a:pt x="1416" y="892"/>
                  </a:lnTo>
                  <a:lnTo>
                    <a:pt x="1422" y="893"/>
                  </a:lnTo>
                  <a:lnTo>
                    <a:pt x="1427" y="892"/>
                  </a:lnTo>
                  <a:lnTo>
                    <a:pt x="1427" y="892"/>
                  </a:lnTo>
                  <a:lnTo>
                    <a:pt x="1432" y="888"/>
                  </a:lnTo>
                  <a:lnTo>
                    <a:pt x="1436" y="886"/>
                  </a:lnTo>
                  <a:lnTo>
                    <a:pt x="1445" y="877"/>
                  </a:lnTo>
                  <a:lnTo>
                    <a:pt x="1448" y="875"/>
                  </a:lnTo>
                  <a:lnTo>
                    <a:pt x="1452" y="873"/>
                  </a:lnTo>
                  <a:lnTo>
                    <a:pt x="1454" y="873"/>
                  </a:lnTo>
                  <a:lnTo>
                    <a:pt x="1457" y="875"/>
                  </a:lnTo>
                  <a:lnTo>
                    <a:pt x="1457" y="875"/>
                  </a:lnTo>
                  <a:lnTo>
                    <a:pt x="1458" y="880"/>
                  </a:lnTo>
                  <a:lnTo>
                    <a:pt x="1459" y="883"/>
                  </a:lnTo>
                  <a:lnTo>
                    <a:pt x="1459" y="888"/>
                  </a:lnTo>
                  <a:lnTo>
                    <a:pt x="1458" y="893"/>
                  </a:lnTo>
                  <a:lnTo>
                    <a:pt x="1456" y="897"/>
                  </a:lnTo>
                  <a:lnTo>
                    <a:pt x="1452" y="902"/>
                  </a:lnTo>
                  <a:lnTo>
                    <a:pt x="1447" y="905"/>
                  </a:lnTo>
                  <a:lnTo>
                    <a:pt x="1441" y="908"/>
                  </a:lnTo>
                  <a:lnTo>
                    <a:pt x="1441" y="908"/>
                  </a:lnTo>
                  <a:lnTo>
                    <a:pt x="1427" y="914"/>
                  </a:lnTo>
                  <a:lnTo>
                    <a:pt x="1415" y="920"/>
                  </a:lnTo>
                  <a:lnTo>
                    <a:pt x="1405" y="926"/>
                  </a:lnTo>
                  <a:lnTo>
                    <a:pt x="1398" y="932"/>
                  </a:lnTo>
                  <a:lnTo>
                    <a:pt x="1398" y="932"/>
                  </a:lnTo>
                  <a:lnTo>
                    <a:pt x="1394" y="936"/>
                  </a:lnTo>
                  <a:lnTo>
                    <a:pt x="1389" y="937"/>
                  </a:lnTo>
                  <a:lnTo>
                    <a:pt x="1384" y="938"/>
                  </a:lnTo>
                  <a:lnTo>
                    <a:pt x="1378" y="938"/>
                  </a:lnTo>
                  <a:lnTo>
                    <a:pt x="1373" y="937"/>
                  </a:lnTo>
                  <a:lnTo>
                    <a:pt x="1370" y="936"/>
                  </a:lnTo>
                  <a:lnTo>
                    <a:pt x="1367" y="935"/>
                  </a:lnTo>
                  <a:lnTo>
                    <a:pt x="1367" y="932"/>
                  </a:lnTo>
                  <a:lnTo>
                    <a:pt x="1367" y="932"/>
                  </a:lnTo>
                  <a:lnTo>
                    <a:pt x="1368" y="929"/>
                  </a:lnTo>
                  <a:lnTo>
                    <a:pt x="1367" y="925"/>
                  </a:lnTo>
                  <a:lnTo>
                    <a:pt x="1367" y="921"/>
                  </a:lnTo>
                  <a:lnTo>
                    <a:pt x="1366" y="918"/>
                  </a:lnTo>
                  <a:lnTo>
                    <a:pt x="1364" y="915"/>
                  </a:lnTo>
                  <a:lnTo>
                    <a:pt x="1361" y="914"/>
                  </a:lnTo>
                  <a:lnTo>
                    <a:pt x="1357" y="914"/>
                  </a:lnTo>
                  <a:lnTo>
                    <a:pt x="1354" y="918"/>
                  </a:lnTo>
                  <a:lnTo>
                    <a:pt x="1354" y="918"/>
                  </a:lnTo>
                  <a:lnTo>
                    <a:pt x="1350" y="920"/>
                  </a:lnTo>
                  <a:lnTo>
                    <a:pt x="1345" y="923"/>
                  </a:lnTo>
                  <a:lnTo>
                    <a:pt x="1335" y="927"/>
                  </a:lnTo>
                  <a:lnTo>
                    <a:pt x="1329" y="931"/>
                  </a:lnTo>
                  <a:lnTo>
                    <a:pt x="1324" y="935"/>
                  </a:lnTo>
                  <a:lnTo>
                    <a:pt x="1318" y="941"/>
                  </a:lnTo>
                  <a:lnTo>
                    <a:pt x="1312" y="951"/>
                  </a:lnTo>
                  <a:lnTo>
                    <a:pt x="1312" y="951"/>
                  </a:lnTo>
                  <a:lnTo>
                    <a:pt x="1306" y="959"/>
                  </a:lnTo>
                  <a:lnTo>
                    <a:pt x="1300" y="965"/>
                  </a:lnTo>
                  <a:lnTo>
                    <a:pt x="1295" y="970"/>
                  </a:lnTo>
                  <a:lnTo>
                    <a:pt x="1290" y="974"/>
                  </a:lnTo>
                  <a:lnTo>
                    <a:pt x="1280" y="981"/>
                  </a:lnTo>
                  <a:lnTo>
                    <a:pt x="1276" y="986"/>
                  </a:lnTo>
                  <a:lnTo>
                    <a:pt x="1271" y="992"/>
                  </a:lnTo>
                  <a:lnTo>
                    <a:pt x="1271" y="992"/>
                  </a:lnTo>
                  <a:lnTo>
                    <a:pt x="1265" y="1000"/>
                  </a:lnTo>
                  <a:lnTo>
                    <a:pt x="1258" y="1006"/>
                  </a:lnTo>
                  <a:lnTo>
                    <a:pt x="1240" y="1017"/>
                  </a:lnTo>
                  <a:lnTo>
                    <a:pt x="1232" y="1022"/>
                  </a:lnTo>
                  <a:lnTo>
                    <a:pt x="1226" y="1027"/>
                  </a:lnTo>
                  <a:lnTo>
                    <a:pt x="1224" y="1031"/>
                  </a:lnTo>
                  <a:lnTo>
                    <a:pt x="1224" y="1032"/>
                  </a:lnTo>
                  <a:lnTo>
                    <a:pt x="1225" y="1034"/>
                  </a:lnTo>
                  <a:lnTo>
                    <a:pt x="1225" y="1034"/>
                  </a:lnTo>
                  <a:lnTo>
                    <a:pt x="1229" y="1039"/>
                  </a:lnTo>
                  <a:lnTo>
                    <a:pt x="1231" y="1046"/>
                  </a:lnTo>
                  <a:lnTo>
                    <a:pt x="1233" y="1056"/>
                  </a:lnTo>
                  <a:lnTo>
                    <a:pt x="1236" y="1066"/>
                  </a:lnTo>
                  <a:lnTo>
                    <a:pt x="1236" y="1077"/>
                  </a:lnTo>
                  <a:lnTo>
                    <a:pt x="1233" y="1088"/>
                  </a:lnTo>
                  <a:lnTo>
                    <a:pt x="1231" y="1094"/>
                  </a:lnTo>
                  <a:lnTo>
                    <a:pt x="1229" y="1099"/>
                  </a:lnTo>
                  <a:lnTo>
                    <a:pt x="1225" y="1103"/>
                  </a:lnTo>
                  <a:lnTo>
                    <a:pt x="1220" y="1108"/>
                  </a:lnTo>
                  <a:lnTo>
                    <a:pt x="1220" y="1108"/>
                  </a:lnTo>
                  <a:lnTo>
                    <a:pt x="1203" y="1121"/>
                  </a:lnTo>
                  <a:lnTo>
                    <a:pt x="1190" y="1134"/>
                  </a:lnTo>
                  <a:lnTo>
                    <a:pt x="1181" y="1145"/>
                  </a:lnTo>
                  <a:lnTo>
                    <a:pt x="1178" y="1150"/>
                  </a:lnTo>
                  <a:lnTo>
                    <a:pt x="1177" y="1154"/>
                  </a:lnTo>
                  <a:lnTo>
                    <a:pt x="1177" y="1154"/>
                  </a:lnTo>
                  <a:lnTo>
                    <a:pt x="1173" y="1167"/>
                  </a:lnTo>
                  <a:lnTo>
                    <a:pt x="1168" y="1181"/>
                  </a:lnTo>
                  <a:lnTo>
                    <a:pt x="1167" y="1189"/>
                  </a:lnTo>
                  <a:lnTo>
                    <a:pt x="1166" y="1196"/>
                  </a:lnTo>
                  <a:lnTo>
                    <a:pt x="1167" y="1204"/>
                  </a:lnTo>
                  <a:lnTo>
                    <a:pt x="1171" y="1211"/>
                  </a:lnTo>
                  <a:lnTo>
                    <a:pt x="1171" y="1211"/>
                  </a:lnTo>
                  <a:lnTo>
                    <a:pt x="1177" y="1223"/>
                  </a:lnTo>
                  <a:lnTo>
                    <a:pt x="1178" y="1233"/>
                  </a:lnTo>
                  <a:lnTo>
                    <a:pt x="1179" y="1240"/>
                  </a:lnTo>
                  <a:lnTo>
                    <a:pt x="1178" y="1248"/>
                  </a:lnTo>
                  <a:lnTo>
                    <a:pt x="1178" y="1248"/>
                  </a:lnTo>
                  <a:lnTo>
                    <a:pt x="1181" y="1256"/>
                  </a:lnTo>
                  <a:lnTo>
                    <a:pt x="1183" y="1266"/>
                  </a:lnTo>
                  <a:lnTo>
                    <a:pt x="1183" y="1270"/>
                  </a:lnTo>
                  <a:lnTo>
                    <a:pt x="1181" y="1272"/>
                  </a:lnTo>
                  <a:lnTo>
                    <a:pt x="1178" y="1272"/>
                  </a:lnTo>
                  <a:lnTo>
                    <a:pt x="1172" y="1269"/>
                  </a:lnTo>
                  <a:lnTo>
                    <a:pt x="1172" y="1269"/>
                  </a:lnTo>
                  <a:lnTo>
                    <a:pt x="1166" y="1262"/>
                  </a:lnTo>
                  <a:lnTo>
                    <a:pt x="1160" y="1258"/>
                  </a:lnTo>
                  <a:lnTo>
                    <a:pt x="1156" y="1251"/>
                  </a:lnTo>
                  <a:lnTo>
                    <a:pt x="1154" y="1247"/>
                  </a:lnTo>
                  <a:lnTo>
                    <a:pt x="1149" y="1234"/>
                  </a:lnTo>
                  <a:lnTo>
                    <a:pt x="1148" y="1224"/>
                  </a:lnTo>
                  <a:lnTo>
                    <a:pt x="1148" y="1224"/>
                  </a:lnTo>
                  <a:lnTo>
                    <a:pt x="1146" y="1212"/>
                  </a:lnTo>
                  <a:lnTo>
                    <a:pt x="1145" y="1201"/>
                  </a:lnTo>
                  <a:lnTo>
                    <a:pt x="1145" y="1197"/>
                  </a:lnTo>
                  <a:lnTo>
                    <a:pt x="1143" y="1194"/>
                  </a:lnTo>
                  <a:lnTo>
                    <a:pt x="1139" y="1191"/>
                  </a:lnTo>
                  <a:lnTo>
                    <a:pt x="1134" y="1191"/>
                  </a:lnTo>
                  <a:lnTo>
                    <a:pt x="1134" y="1191"/>
                  </a:lnTo>
                  <a:lnTo>
                    <a:pt x="1124" y="1195"/>
                  </a:lnTo>
                  <a:lnTo>
                    <a:pt x="1118" y="1196"/>
                  </a:lnTo>
                  <a:lnTo>
                    <a:pt x="1114" y="1195"/>
                  </a:lnTo>
                  <a:lnTo>
                    <a:pt x="1111" y="1194"/>
                  </a:lnTo>
                  <a:lnTo>
                    <a:pt x="1102" y="1186"/>
                  </a:lnTo>
                  <a:lnTo>
                    <a:pt x="1102" y="1186"/>
                  </a:lnTo>
                  <a:lnTo>
                    <a:pt x="1096" y="1181"/>
                  </a:lnTo>
                  <a:lnTo>
                    <a:pt x="1090" y="1178"/>
                  </a:lnTo>
                  <a:lnTo>
                    <a:pt x="1082" y="1175"/>
                  </a:lnTo>
                  <a:lnTo>
                    <a:pt x="1075" y="1173"/>
                  </a:lnTo>
                  <a:lnTo>
                    <a:pt x="1068" y="1173"/>
                  </a:lnTo>
                  <a:lnTo>
                    <a:pt x="1060" y="1174"/>
                  </a:lnTo>
                  <a:lnTo>
                    <a:pt x="1054" y="1177"/>
                  </a:lnTo>
                  <a:lnTo>
                    <a:pt x="1048" y="1181"/>
                  </a:lnTo>
                  <a:lnTo>
                    <a:pt x="1048" y="1181"/>
                  </a:lnTo>
                  <a:lnTo>
                    <a:pt x="1043" y="1186"/>
                  </a:lnTo>
                  <a:lnTo>
                    <a:pt x="1041" y="1191"/>
                  </a:lnTo>
                  <a:lnTo>
                    <a:pt x="1036" y="1199"/>
                  </a:lnTo>
                  <a:lnTo>
                    <a:pt x="1033" y="1201"/>
                  </a:lnTo>
                  <a:lnTo>
                    <a:pt x="1031" y="1201"/>
                  </a:lnTo>
                  <a:lnTo>
                    <a:pt x="1026" y="1201"/>
                  </a:lnTo>
                  <a:lnTo>
                    <a:pt x="1021" y="1199"/>
                  </a:lnTo>
                  <a:lnTo>
                    <a:pt x="1021" y="1199"/>
                  </a:lnTo>
                  <a:lnTo>
                    <a:pt x="1013" y="1196"/>
                  </a:lnTo>
                  <a:lnTo>
                    <a:pt x="1004" y="1195"/>
                  </a:lnTo>
                  <a:lnTo>
                    <a:pt x="994" y="1194"/>
                  </a:lnTo>
                  <a:lnTo>
                    <a:pt x="986" y="1195"/>
                  </a:lnTo>
                  <a:lnTo>
                    <a:pt x="976" y="1196"/>
                  </a:lnTo>
                  <a:lnTo>
                    <a:pt x="967" y="1199"/>
                  </a:lnTo>
                  <a:lnTo>
                    <a:pt x="960" y="1202"/>
                  </a:lnTo>
                  <a:lnTo>
                    <a:pt x="954" y="1207"/>
                  </a:lnTo>
                  <a:lnTo>
                    <a:pt x="954" y="1207"/>
                  </a:lnTo>
                  <a:lnTo>
                    <a:pt x="950" y="1212"/>
                  </a:lnTo>
                  <a:lnTo>
                    <a:pt x="947" y="1217"/>
                  </a:lnTo>
                  <a:lnTo>
                    <a:pt x="946" y="1222"/>
                  </a:lnTo>
                  <a:lnTo>
                    <a:pt x="945" y="1228"/>
                  </a:lnTo>
                  <a:lnTo>
                    <a:pt x="946" y="1239"/>
                  </a:lnTo>
                  <a:lnTo>
                    <a:pt x="946" y="1254"/>
                  </a:lnTo>
                  <a:lnTo>
                    <a:pt x="946" y="1254"/>
                  </a:lnTo>
                  <a:lnTo>
                    <a:pt x="946" y="1260"/>
                  </a:lnTo>
                  <a:lnTo>
                    <a:pt x="945" y="1266"/>
                  </a:lnTo>
                  <a:lnTo>
                    <a:pt x="943" y="1277"/>
                  </a:lnTo>
                  <a:lnTo>
                    <a:pt x="941" y="1288"/>
                  </a:lnTo>
                  <a:lnTo>
                    <a:pt x="941" y="1294"/>
                  </a:lnTo>
                  <a:lnTo>
                    <a:pt x="943" y="1303"/>
                  </a:lnTo>
                  <a:lnTo>
                    <a:pt x="943" y="1303"/>
                  </a:lnTo>
                  <a:lnTo>
                    <a:pt x="944" y="1312"/>
                  </a:lnTo>
                  <a:lnTo>
                    <a:pt x="944" y="1320"/>
                  </a:lnTo>
                  <a:lnTo>
                    <a:pt x="941" y="1337"/>
                  </a:lnTo>
                  <a:lnTo>
                    <a:pt x="941" y="1346"/>
                  </a:lnTo>
                  <a:lnTo>
                    <a:pt x="943" y="1353"/>
                  </a:lnTo>
                  <a:lnTo>
                    <a:pt x="945" y="1362"/>
                  </a:lnTo>
                  <a:lnTo>
                    <a:pt x="951" y="1369"/>
                  </a:lnTo>
                  <a:lnTo>
                    <a:pt x="951" y="1369"/>
                  </a:lnTo>
                  <a:lnTo>
                    <a:pt x="965" y="1383"/>
                  </a:lnTo>
                  <a:lnTo>
                    <a:pt x="971" y="1389"/>
                  </a:lnTo>
                  <a:lnTo>
                    <a:pt x="976" y="1394"/>
                  </a:lnTo>
                  <a:lnTo>
                    <a:pt x="982" y="1398"/>
                  </a:lnTo>
                  <a:lnTo>
                    <a:pt x="989" y="1399"/>
                  </a:lnTo>
                  <a:lnTo>
                    <a:pt x="997" y="1400"/>
                  </a:lnTo>
                  <a:lnTo>
                    <a:pt x="1005" y="1399"/>
                  </a:lnTo>
                  <a:lnTo>
                    <a:pt x="1005" y="1399"/>
                  </a:lnTo>
                  <a:lnTo>
                    <a:pt x="1020" y="1395"/>
                  </a:lnTo>
                  <a:lnTo>
                    <a:pt x="1030" y="1393"/>
                  </a:lnTo>
                  <a:lnTo>
                    <a:pt x="1033" y="1391"/>
                  </a:lnTo>
                  <a:lnTo>
                    <a:pt x="1036" y="1389"/>
                  </a:lnTo>
                  <a:lnTo>
                    <a:pt x="1038" y="1386"/>
                  </a:lnTo>
                  <a:lnTo>
                    <a:pt x="1040" y="1382"/>
                  </a:lnTo>
                  <a:lnTo>
                    <a:pt x="1040" y="1382"/>
                  </a:lnTo>
                  <a:lnTo>
                    <a:pt x="1042" y="1369"/>
                  </a:lnTo>
                  <a:lnTo>
                    <a:pt x="1043" y="1358"/>
                  </a:lnTo>
                  <a:lnTo>
                    <a:pt x="1046" y="1353"/>
                  </a:lnTo>
                  <a:lnTo>
                    <a:pt x="1049" y="1348"/>
                  </a:lnTo>
                  <a:lnTo>
                    <a:pt x="1054" y="1345"/>
                  </a:lnTo>
                  <a:lnTo>
                    <a:pt x="1063" y="1342"/>
                  </a:lnTo>
                  <a:lnTo>
                    <a:pt x="1063" y="1342"/>
                  </a:lnTo>
                  <a:lnTo>
                    <a:pt x="1078" y="1337"/>
                  </a:lnTo>
                  <a:lnTo>
                    <a:pt x="1082" y="1337"/>
                  </a:lnTo>
                  <a:lnTo>
                    <a:pt x="1085" y="1339"/>
                  </a:lnTo>
                  <a:lnTo>
                    <a:pt x="1086" y="1341"/>
                  </a:lnTo>
                  <a:lnTo>
                    <a:pt x="1086" y="1344"/>
                  </a:lnTo>
                  <a:lnTo>
                    <a:pt x="1085" y="1356"/>
                  </a:lnTo>
                  <a:lnTo>
                    <a:pt x="1085" y="1356"/>
                  </a:lnTo>
                  <a:lnTo>
                    <a:pt x="1080" y="1388"/>
                  </a:lnTo>
                  <a:lnTo>
                    <a:pt x="1076" y="1402"/>
                  </a:lnTo>
                  <a:lnTo>
                    <a:pt x="1073" y="1409"/>
                  </a:lnTo>
                  <a:lnTo>
                    <a:pt x="1069" y="1413"/>
                  </a:lnTo>
                  <a:lnTo>
                    <a:pt x="1069" y="1413"/>
                  </a:lnTo>
                  <a:lnTo>
                    <a:pt x="1067" y="1417"/>
                  </a:lnTo>
                  <a:lnTo>
                    <a:pt x="1064" y="1422"/>
                  </a:lnTo>
                  <a:lnTo>
                    <a:pt x="1063" y="1427"/>
                  </a:lnTo>
                  <a:lnTo>
                    <a:pt x="1064" y="1432"/>
                  </a:lnTo>
                  <a:lnTo>
                    <a:pt x="1065" y="1436"/>
                  </a:lnTo>
                  <a:lnTo>
                    <a:pt x="1069" y="1439"/>
                  </a:lnTo>
                  <a:lnTo>
                    <a:pt x="1073" y="1440"/>
                  </a:lnTo>
                  <a:lnTo>
                    <a:pt x="1079" y="1440"/>
                  </a:lnTo>
                  <a:lnTo>
                    <a:pt x="1079" y="1440"/>
                  </a:lnTo>
                  <a:lnTo>
                    <a:pt x="1095" y="1437"/>
                  </a:lnTo>
                  <a:lnTo>
                    <a:pt x="1103" y="1436"/>
                  </a:lnTo>
                  <a:lnTo>
                    <a:pt x="1112" y="1434"/>
                  </a:lnTo>
                  <a:lnTo>
                    <a:pt x="1121" y="1436"/>
                  </a:lnTo>
                  <a:lnTo>
                    <a:pt x="1124" y="1437"/>
                  </a:lnTo>
                  <a:lnTo>
                    <a:pt x="1127" y="1438"/>
                  </a:lnTo>
                  <a:lnTo>
                    <a:pt x="1129" y="1440"/>
                  </a:lnTo>
                  <a:lnTo>
                    <a:pt x="1132" y="1444"/>
                  </a:lnTo>
                  <a:lnTo>
                    <a:pt x="1133" y="1448"/>
                  </a:lnTo>
                  <a:lnTo>
                    <a:pt x="1133" y="1454"/>
                  </a:lnTo>
                  <a:lnTo>
                    <a:pt x="1133" y="1454"/>
                  </a:lnTo>
                  <a:lnTo>
                    <a:pt x="1130" y="1476"/>
                  </a:lnTo>
                  <a:lnTo>
                    <a:pt x="1130" y="1497"/>
                  </a:lnTo>
                  <a:lnTo>
                    <a:pt x="1130" y="1507"/>
                  </a:lnTo>
                  <a:lnTo>
                    <a:pt x="1132" y="1515"/>
                  </a:lnTo>
                  <a:lnTo>
                    <a:pt x="1133" y="1524"/>
                  </a:lnTo>
                  <a:lnTo>
                    <a:pt x="1136" y="1531"/>
                  </a:lnTo>
                  <a:lnTo>
                    <a:pt x="1136" y="1531"/>
                  </a:lnTo>
                  <a:lnTo>
                    <a:pt x="1143" y="1544"/>
                  </a:lnTo>
                  <a:lnTo>
                    <a:pt x="1146" y="1550"/>
                  </a:lnTo>
                  <a:lnTo>
                    <a:pt x="1150" y="1555"/>
                  </a:lnTo>
                  <a:lnTo>
                    <a:pt x="1155" y="1558"/>
                  </a:lnTo>
                  <a:lnTo>
                    <a:pt x="1161" y="1560"/>
                  </a:lnTo>
                  <a:lnTo>
                    <a:pt x="1168" y="1557"/>
                  </a:lnTo>
                  <a:lnTo>
                    <a:pt x="1177" y="1552"/>
                  </a:lnTo>
                  <a:lnTo>
                    <a:pt x="1177" y="1552"/>
                  </a:lnTo>
                  <a:lnTo>
                    <a:pt x="1186" y="1547"/>
                  </a:lnTo>
                  <a:lnTo>
                    <a:pt x="1194" y="1544"/>
                  </a:lnTo>
                  <a:lnTo>
                    <a:pt x="1200" y="1544"/>
                  </a:lnTo>
                  <a:lnTo>
                    <a:pt x="1205" y="1545"/>
                  </a:lnTo>
                  <a:lnTo>
                    <a:pt x="1209" y="1548"/>
                  </a:lnTo>
                  <a:lnTo>
                    <a:pt x="1213" y="1552"/>
                  </a:lnTo>
                  <a:lnTo>
                    <a:pt x="1219" y="1563"/>
                  </a:lnTo>
                  <a:lnTo>
                    <a:pt x="1219" y="1563"/>
                  </a:lnTo>
                  <a:lnTo>
                    <a:pt x="1221" y="1567"/>
                  </a:lnTo>
                  <a:lnTo>
                    <a:pt x="1224" y="1569"/>
                  </a:lnTo>
                  <a:lnTo>
                    <a:pt x="1225" y="1569"/>
                  </a:lnTo>
                  <a:lnTo>
                    <a:pt x="1227" y="1568"/>
                  </a:lnTo>
                  <a:lnTo>
                    <a:pt x="1231" y="1561"/>
                  </a:lnTo>
                  <a:lnTo>
                    <a:pt x="1236" y="1550"/>
                  </a:lnTo>
                  <a:lnTo>
                    <a:pt x="1236" y="1550"/>
                  </a:lnTo>
                  <a:lnTo>
                    <a:pt x="1240" y="1544"/>
                  </a:lnTo>
                  <a:lnTo>
                    <a:pt x="1243" y="1539"/>
                  </a:lnTo>
                  <a:lnTo>
                    <a:pt x="1248" y="1534"/>
                  </a:lnTo>
                  <a:lnTo>
                    <a:pt x="1254" y="1530"/>
                  </a:lnTo>
                  <a:lnTo>
                    <a:pt x="1267" y="1521"/>
                  </a:lnTo>
                  <a:lnTo>
                    <a:pt x="1271" y="1518"/>
                  </a:lnTo>
                  <a:lnTo>
                    <a:pt x="1278" y="1513"/>
                  </a:lnTo>
                  <a:lnTo>
                    <a:pt x="1278" y="1513"/>
                  </a:lnTo>
                  <a:lnTo>
                    <a:pt x="1281" y="1509"/>
                  </a:lnTo>
                  <a:lnTo>
                    <a:pt x="1286" y="1506"/>
                  </a:lnTo>
                  <a:lnTo>
                    <a:pt x="1291" y="1503"/>
                  </a:lnTo>
                  <a:lnTo>
                    <a:pt x="1294" y="1502"/>
                  </a:lnTo>
                  <a:lnTo>
                    <a:pt x="1297" y="1503"/>
                  </a:lnTo>
                  <a:lnTo>
                    <a:pt x="1298" y="1504"/>
                  </a:lnTo>
                  <a:lnTo>
                    <a:pt x="1300" y="1507"/>
                  </a:lnTo>
                  <a:lnTo>
                    <a:pt x="1300" y="1510"/>
                  </a:lnTo>
                  <a:lnTo>
                    <a:pt x="1300" y="1510"/>
                  </a:lnTo>
                  <a:lnTo>
                    <a:pt x="1297" y="1521"/>
                  </a:lnTo>
                  <a:lnTo>
                    <a:pt x="1295" y="1534"/>
                  </a:lnTo>
                  <a:lnTo>
                    <a:pt x="1295" y="1540"/>
                  </a:lnTo>
                  <a:lnTo>
                    <a:pt x="1295" y="1545"/>
                  </a:lnTo>
                  <a:lnTo>
                    <a:pt x="1297" y="1547"/>
                  </a:lnTo>
                  <a:lnTo>
                    <a:pt x="1300" y="1548"/>
                  </a:lnTo>
                  <a:lnTo>
                    <a:pt x="1300" y="1548"/>
                  </a:lnTo>
                  <a:lnTo>
                    <a:pt x="1306" y="1550"/>
                  </a:lnTo>
                  <a:lnTo>
                    <a:pt x="1311" y="1551"/>
                  </a:lnTo>
                  <a:lnTo>
                    <a:pt x="1312" y="1551"/>
                  </a:lnTo>
                  <a:lnTo>
                    <a:pt x="1312" y="1548"/>
                  </a:lnTo>
                  <a:lnTo>
                    <a:pt x="1308" y="1541"/>
                  </a:lnTo>
                  <a:lnTo>
                    <a:pt x="1308" y="1541"/>
                  </a:lnTo>
                  <a:lnTo>
                    <a:pt x="1306" y="1535"/>
                  </a:lnTo>
                  <a:lnTo>
                    <a:pt x="1305" y="1530"/>
                  </a:lnTo>
                  <a:lnTo>
                    <a:pt x="1305" y="1524"/>
                  </a:lnTo>
                  <a:lnTo>
                    <a:pt x="1306" y="1519"/>
                  </a:lnTo>
                  <a:lnTo>
                    <a:pt x="1307" y="1515"/>
                  </a:lnTo>
                  <a:lnTo>
                    <a:pt x="1311" y="1513"/>
                  </a:lnTo>
                  <a:lnTo>
                    <a:pt x="1314" y="1512"/>
                  </a:lnTo>
                  <a:lnTo>
                    <a:pt x="1319" y="1512"/>
                  </a:lnTo>
                  <a:lnTo>
                    <a:pt x="1319" y="1512"/>
                  </a:lnTo>
                  <a:lnTo>
                    <a:pt x="1324" y="1514"/>
                  </a:lnTo>
                  <a:lnTo>
                    <a:pt x="1329" y="1518"/>
                  </a:lnTo>
                  <a:lnTo>
                    <a:pt x="1338" y="1525"/>
                  </a:lnTo>
                  <a:lnTo>
                    <a:pt x="1341" y="1529"/>
                  </a:lnTo>
                  <a:lnTo>
                    <a:pt x="1345" y="1531"/>
                  </a:lnTo>
                  <a:lnTo>
                    <a:pt x="1350" y="1533"/>
                  </a:lnTo>
                  <a:lnTo>
                    <a:pt x="1354" y="1531"/>
                  </a:lnTo>
                  <a:lnTo>
                    <a:pt x="1354" y="1531"/>
                  </a:lnTo>
                  <a:lnTo>
                    <a:pt x="1359" y="1530"/>
                  </a:lnTo>
                  <a:lnTo>
                    <a:pt x="1362" y="1531"/>
                  </a:lnTo>
                  <a:lnTo>
                    <a:pt x="1368" y="1536"/>
                  </a:lnTo>
                  <a:lnTo>
                    <a:pt x="1371" y="1539"/>
                  </a:lnTo>
                  <a:lnTo>
                    <a:pt x="1375" y="1540"/>
                  </a:lnTo>
                  <a:lnTo>
                    <a:pt x="1379" y="1541"/>
                  </a:lnTo>
                  <a:lnTo>
                    <a:pt x="1386" y="1539"/>
                  </a:lnTo>
                  <a:lnTo>
                    <a:pt x="1386" y="1539"/>
                  </a:lnTo>
                  <a:lnTo>
                    <a:pt x="1398" y="1533"/>
                  </a:lnTo>
                  <a:lnTo>
                    <a:pt x="1410" y="1528"/>
                  </a:lnTo>
                  <a:lnTo>
                    <a:pt x="1415" y="1528"/>
                  </a:lnTo>
                  <a:lnTo>
                    <a:pt x="1420" y="1528"/>
                  </a:lnTo>
                  <a:lnTo>
                    <a:pt x="1425" y="1530"/>
                  </a:lnTo>
                  <a:lnTo>
                    <a:pt x="1429" y="1535"/>
                  </a:lnTo>
                  <a:lnTo>
                    <a:pt x="1429" y="1535"/>
                  </a:lnTo>
                  <a:lnTo>
                    <a:pt x="1432" y="1540"/>
                  </a:lnTo>
                  <a:lnTo>
                    <a:pt x="1433" y="1545"/>
                  </a:lnTo>
                  <a:lnTo>
                    <a:pt x="1432" y="1553"/>
                  </a:lnTo>
                  <a:lnTo>
                    <a:pt x="1432" y="1557"/>
                  </a:lnTo>
                  <a:lnTo>
                    <a:pt x="1433" y="1561"/>
                  </a:lnTo>
                  <a:lnTo>
                    <a:pt x="1436" y="1562"/>
                  </a:lnTo>
                  <a:lnTo>
                    <a:pt x="1440" y="1563"/>
                  </a:lnTo>
                  <a:lnTo>
                    <a:pt x="1440" y="1563"/>
                  </a:lnTo>
                  <a:lnTo>
                    <a:pt x="1446" y="1564"/>
                  </a:lnTo>
                  <a:lnTo>
                    <a:pt x="1449" y="1567"/>
                  </a:lnTo>
                  <a:lnTo>
                    <a:pt x="1457" y="1573"/>
                  </a:lnTo>
                  <a:lnTo>
                    <a:pt x="1464" y="1582"/>
                  </a:lnTo>
                  <a:lnTo>
                    <a:pt x="1470" y="1585"/>
                  </a:lnTo>
                  <a:lnTo>
                    <a:pt x="1476" y="1589"/>
                  </a:lnTo>
                  <a:lnTo>
                    <a:pt x="1476" y="1589"/>
                  </a:lnTo>
                  <a:lnTo>
                    <a:pt x="1491" y="1595"/>
                  </a:lnTo>
                  <a:lnTo>
                    <a:pt x="1505" y="1602"/>
                  </a:lnTo>
                  <a:lnTo>
                    <a:pt x="1513" y="1605"/>
                  </a:lnTo>
                  <a:lnTo>
                    <a:pt x="1522" y="1607"/>
                  </a:lnTo>
                  <a:lnTo>
                    <a:pt x="1530" y="1609"/>
                  </a:lnTo>
                  <a:lnTo>
                    <a:pt x="1540" y="1607"/>
                  </a:lnTo>
                  <a:lnTo>
                    <a:pt x="1540" y="1607"/>
                  </a:lnTo>
                  <a:lnTo>
                    <a:pt x="1546" y="1607"/>
                  </a:lnTo>
                  <a:lnTo>
                    <a:pt x="1550" y="1607"/>
                  </a:lnTo>
                  <a:lnTo>
                    <a:pt x="1555" y="1610"/>
                  </a:lnTo>
                  <a:lnTo>
                    <a:pt x="1559" y="1611"/>
                  </a:lnTo>
                  <a:lnTo>
                    <a:pt x="1566" y="1617"/>
                  </a:lnTo>
                  <a:lnTo>
                    <a:pt x="1572" y="1626"/>
                  </a:lnTo>
                  <a:lnTo>
                    <a:pt x="1577" y="1634"/>
                  </a:lnTo>
                  <a:lnTo>
                    <a:pt x="1582" y="1645"/>
                  </a:lnTo>
                  <a:lnTo>
                    <a:pt x="1584" y="1655"/>
                  </a:lnTo>
                  <a:lnTo>
                    <a:pt x="1587" y="1665"/>
                  </a:lnTo>
                  <a:lnTo>
                    <a:pt x="1587" y="1665"/>
                  </a:lnTo>
                  <a:lnTo>
                    <a:pt x="1587" y="1675"/>
                  </a:lnTo>
                  <a:lnTo>
                    <a:pt x="1587" y="1682"/>
                  </a:lnTo>
                  <a:lnTo>
                    <a:pt x="1586" y="1688"/>
                  </a:lnTo>
                  <a:lnTo>
                    <a:pt x="1584" y="1693"/>
                  </a:lnTo>
                  <a:lnTo>
                    <a:pt x="1581" y="1702"/>
                  </a:lnTo>
                  <a:lnTo>
                    <a:pt x="1581" y="1704"/>
                  </a:lnTo>
                  <a:lnTo>
                    <a:pt x="1581" y="1707"/>
                  </a:lnTo>
                  <a:lnTo>
                    <a:pt x="1581" y="1707"/>
                  </a:lnTo>
                  <a:lnTo>
                    <a:pt x="1582" y="1709"/>
                  </a:lnTo>
                  <a:lnTo>
                    <a:pt x="1584" y="1709"/>
                  </a:lnTo>
                  <a:lnTo>
                    <a:pt x="1589" y="1707"/>
                  </a:lnTo>
                  <a:lnTo>
                    <a:pt x="1597" y="1704"/>
                  </a:lnTo>
                  <a:lnTo>
                    <a:pt x="1600" y="1704"/>
                  </a:lnTo>
                  <a:lnTo>
                    <a:pt x="1604" y="1704"/>
                  </a:lnTo>
                  <a:lnTo>
                    <a:pt x="1604" y="1704"/>
                  </a:lnTo>
                  <a:lnTo>
                    <a:pt x="1615" y="1710"/>
                  </a:lnTo>
                  <a:lnTo>
                    <a:pt x="1626" y="1719"/>
                  </a:lnTo>
                  <a:lnTo>
                    <a:pt x="1641" y="1730"/>
                  </a:lnTo>
                  <a:lnTo>
                    <a:pt x="1641" y="1730"/>
                  </a:lnTo>
                  <a:lnTo>
                    <a:pt x="1645" y="1733"/>
                  </a:lnTo>
                  <a:lnTo>
                    <a:pt x="1656" y="1739"/>
                  </a:lnTo>
                  <a:lnTo>
                    <a:pt x="1663" y="1742"/>
                  </a:lnTo>
                  <a:lnTo>
                    <a:pt x="1672" y="1745"/>
                  </a:lnTo>
                  <a:lnTo>
                    <a:pt x="1681" y="1747"/>
                  </a:lnTo>
                  <a:lnTo>
                    <a:pt x="1691" y="1749"/>
                  </a:lnTo>
                  <a:lnTo>
                    <a:pt x="1691" y="1749"/>
                  </a:lnTo>
                  <a:lnTo>
                    <a:pt x="1703" y="1750"/>
                  </a:lnTo>
                  <a:lnTo>
                    <a:pt x="1715" y="1752"/>
                  </a:lnTo>
                  <a:lnTo>
                    <a:pt x="1727" y="1757"/>
                  </a:lnTo>
                  <a:lnTo>
                    <a:pt x="1739" y="1764"/>
                  </a:lnTo>
                  <a:lnTo>
                    <a:pt x="1751" y="1772"/>
                  </a:lnTo>
                  <a:lnTo>
                    <a:pt x="1764" y="1780"/>
                  </a:lnTo>
                  <a:lnTo>
                    <a:pt x="1773" y="1789"/>
                  </a:lnTo>
                  <a:lnTo>
                    <a:pt x="1783" y="1799"/>
                  </a:lnTo>
                  <a:lnTo>
                    <a:pt x="1783" y="1799"/>
                  </a:lnTo>
                  <a:lnTo>
                    <a:pt x="1792" y="1809"/>
                  </a:lnTo>
                  <a:lnTo>
                    <a:pt x="1797" y="1818"/>
                  </a:lnTo>
                  <a:lnTo>
                    <a:pt x="1798" y="1828"/>
                  </a:lnTo>
                  <a:lnTo>
                    <a:pt x="1797" y="1838"/>
                  </a:lnTo>
                  <a:lnTo>
                    <a:pt x="1794" y="1848"/>
                  </a:lnTo>
                  <a:lnTo>
                    <a:pt x="1789" y="1858"/>
                  </a:lnTo>
                  <a:lnTo>
                    <a:pt x="1783" y="1868"/>
                  </a:lnTo>
                  <a:lnTo>
                    <a:pt x="1775" y="1876"/>
                  </a:lnTo>
                  <a:lnTo>
                    <a:pt x="1775" y="1876"/>
                  </a:lnTo>
                  <a:lnTo>
                    <a:pt x="1759" y="1893"/>
                  </a:lnTo>
                  <a:lnTo>
                    <a:pt x="1751" y="1902"/>
                  </a:lnTo>
                  <a:lnTo>
                    <a:pt x="1745" y="1911"/>
                  </a:lnTo>
                  <a:lnTo>
                    <a:pt x="1740" y="1920"/>
                  </a:lnTo>
                  <a:lnTo>
                    <a:pt x="1737" y="1930"/>
                  </a:lnTo>
                  <a:lnTo>
                    <a:pt x="1734" y="1940"/>
                  </a:lnTo>
                  <a:lnTo>
                    <a:pt x="1733" y="1950"/>
                  </a:lnTo>
                  <a:lnTo>
                    <a:pt x="1733" y="1950"/>
                  </a:lnTo>
                  <a:lnTo>
                    <a:pt x="1734" y="1961"/>
                  </a:lnTo>
                  <a:lnTo>
                    <a:pt x="1735" y="1971"/>
                  </a:lnTo>
                  <a:lnTo>
                    <a:pt x="1737" y="1979"/>
                  </a:lnTo>
                  <a:lnTo>
                    <a:pt x="1738" y="1989"/>
                  </a:lnTo>
                  <a:lnTo>
                    <a:pt x="1738" y="1998"/>
                  </a:lnTo>
                  <a:lnTo>
                    <a:pt x="1734" y="2007"/>
                  </a:lnTo>
                  <a:lnTo>
                    <a:pt x="1728" y="2019"/>
                  </a:lnTo>
                  <a:lnTo>
                    <a:pt x="1718" y="2031"/>
                  </a:lnTo>
                  <a:lnTo>
                    <a:pt x="1718" y="2031"/>
                  </a:lnTo>
                  <a:lnTo>
                    <a:pt x="1712" y="2037"/>
                  </a:lnTo>
                  <a:lnTo>
                    <a:pt x="1708" y="2042"/>
                  </a:lnTo>
                  <a:lnTo>
                    <a:pt x="1706" y="2048"/>
                  </a:lnTo>
                  <a:lnTo>
                    <a:pt x="1703" y="2052"/>
                  </a:lnTo>
                  <a:lnTo>
                    <a:pt x="1701" y="2060"/>
                  </a:lnTo>
                  <a:lnTo>
                    <a:pt x="1701" y="2069"/>
                  </a:lnTo>
                  <a:lnTo>
                    <a:pt x="1701" y="2076"/>
                  </a:lnTo>
                  <a:lnTo>
                    <a:pt x="1699" y="2082"/>
                  </a:lnTo>
                  <a:lnTo>
                    <a:pt x="1696" y="2086"/>
                  </a:lnTo>
                  <a:lnTo>
                    <a:pt x="1692" y="2090"/>
                  </a:lnTo>
                  <a:lnTo>
                    <a:pt x="1681" y="2097"/>
                  </a:lnTo>
                  <a:lnTo>
                    <a:pt x="1681" y="2097"/>
                  </a:lnTo>
                  <a:lnTo>
                    <a:pt x="1668" y="2104"/>
                  </a:lnTo>
                  <a:lnTo>
                    <a:pt x="1654" y="2111"/>
                  </a:lnTo>
                  <a:lnTo>
                    <a:pt x="1627" y="2120"/>
                  </a:lnTo>
                  <a:lnTo>
                    <a:pt x="1618" y="2127"/>
                  </a:lnTo>
                  <a:lnTo>
                    <a:pt x="1608" y="2133"/>
                  </a:lnTo>
                  <a:lnTo>
                    <a:pt x="1605" y="2136"/>
                  </a:lnTo>
                  <a:lnTo>
                    <a:pt x="1602" y="2140"/>
                  </a:lnTo>
                  <a:lnTo>
                    <a:pt x="1600" y="2145"/>
                  </a:lnTo>
                  <a:lnTo>
                    <a:pt x="1599" y="2150"/>
                  </a:lnTo>
                  <a:lnTo>
                    <a:pt x="1599" y="2150"/>
                  </a:lnTo>
                  <a:lnTo>
                    <a:pt x="1598" y="2171"/>
                  </a:lnTo>
                  <a:lnTo>
                    <a:pt x="1597" y="2189"/>
                  </a:lnTo>
                  <a:lnTo>
                    <a:pt x="1595" y="2198"/>
                  </a:lnTo>
                  <a:lnTo>
                    <a:pt x="1594" y="2205"/>
                  </a:lnTo>
                  <a:lnTo>
                    <a:pt x="1592" y="2212"/>
                  </a:lnTo>
                  <a:lnTo>
                    <a:pt x="1588" y="2219"/>
                  </a:lnTo>
                  <a:lnTo>
                    <a:pt x="1588" y="2219"/>
                  </a:lnTo>
                  <a:lnTo>
                    <a:pt x="1581" y="2231"/>
                  </a:lnTo>
                  <a:lnTo>
                    <a:pt x="1572" y="2244"/>
                  </a:lnTo>
                  <a:lnTo>
                    <a:pt x="1566" y="2251"/>
                  </a:lnTo>
                  <a:lnTo>
                    <a:pt x="1560" y="2255"/>
                  </a:lnTo>
                  <a:lnTo>
                    <a:pt x="1554" y="2260"/>
                  </a:lnTo>
                  <a:lnTo>
                    <a:pt x="1545" y="2264"/>
                  </a:lnTo>
                  <a:lnTo>
                    <a:pt x="1545" y="2264"/>
                  </a:lnTo>
                  <a:lnTo>
                    <a:pt x="1541" y="2266"/>
                  </a:lnTo>
                  <a:lnTo>
                    <a:pt x="1539" y="2268"/>
                  </a:lnTo>
                  <a:lnTo>
                    <a:pt x="1538" y="2270"/>
                  </a:lnTo>
                  <a:lnTo>
                    <a:pt x="1537" y="2274"/>
                  </a:lnTo>
                  <a:lnTo>
                    <a:pt x="1537" y="2279"/>
                  </a:lnTo>
                  <a:lnTo>
                    <a:pt x="1538" y="2285"/>
                  </a:lnTo>
                  <a:lnTo>
                    <a:pt x="1539" y="2290"/>
                  </a:lnTo>
                  <a:lnTo>
                    <a:pt x="1538" y="2291"/>
                  </a:lnTo>
                  <a:lnTo>
                    <a:pt x="1538" y="2293"/>
                  </a:lnTo>
                  <a:lnTo>
                    <a:pt x="1535" y="2295"/>
                  </a:lnTo>
                  <a:lnTo>
                    <a:pt x="1533" y="2295"/>
                  </a:lnTo>
                  <a:lnTo>
                    <a:pt x="1524" y="2295"/>
                  </a:lnTo>
                  <a:lnTo>
                    <a:pt x="1524" y="2295"/>
                  </a:lnTo>
                  <a:lnTo>
                    <a:pt x="1501" y="2291"/>
                  </a:lnTo>
                  <a:lnTo>
                    <a:pt x="1481" y="2287"/>
                  </a:lnTo>
                  <a:lnTo>
                    <a:pt x="1464" y="2284"/>
                  </a:lnTo>
                  <a:lnTo>
                    <a:pt x="1464" y="2284"/>
                  </a:lnTo>
                  <a:lnTo>
                    <a:pt x="1472" y="2287"/>
                  </a:lnTo>
                  <a:lnTo>
                    <a:pt x="1479" y="2291"/>
                  </a:lnTo>
                  <a:lnTo>
                    <a:pt x="1486" y="2297"/>
                  </a:lnTo>
                  <a:lnTo>
                    <a:pt x="1494" y="2305"/>
                  </a:lnTo>
                  <a:lnTo>
                    <a:pt x="1496" y="2308"/>
                  </a:lnTo>
                  <a:lnTo>
                    <a:pt x="1499" y="2313"/>
                  </a:lnTo>
                  <a:lnTo>
                    <a:pt x="1500" y="2319"/>
                  </a:lnTo>
                  <a:lnTo>
                    <a:pt x="1499" y="2325"/>
                  </a:lnTo>
                  <a:lnTo>
                    <a:pt x="1497" y="2332"/>
                  </a:lnTo>
                  <a:lnTo>
                    <a:pt x="1495" y="2338"/>
                  </a:lnTo>
                  <a:lnTo>
                    <a:pt x="1495" y="2338"/>
                  </a:lnTo>
                  <a:lnTo>
                    <a:pt x="1487" y="2351"/>
                  </a:lnTo>
                  <a:lnTo>
                    <a:pt x="1481" y="2360"/>
                  </a:lnTo>
                  <a:lnTo>
                    <a:pt x="1475" y="2367"/>
                  </a:lnTo>
                  <a:lnTo>
                    <a:pt x="1470" y="2371"/>
                  </a:lnTo>
                  <a:lnTo>
                    <a:pt x="1467" y="2373"/>
                  </a:lnTo>
                  <a:lnTo>
                    <a:pt x="1462" y="2374"/>
                  </a:lnTo>
                  <a:lnTo>
                    <a:pt x="1453" y="2376"/>
                  </a:lnTo>
                  <a:lnTo>
                    <a:pt x="1453" y="2376"/>
                  </a:lnTo>
                  <a:lnTo>
                    <a:pt x="1447" y="2374"/>
                  </a:lnTo>
                  <a:lnTo>
                    <a:pt x="1442" y="2373"/>
                  </a:lnTo>
                  <a:lnTo>
                    <a:pt x="1430" y="2371"/>
                  </a:lnTo>
                  <a:lnTo>
                    <a:pt x="1425" y="2371"/>
                  </a:lnTo>
                  <a:lnTo>
                    <a:pt x="1422" y="2372"/>
                  </a:lnTo>
                  <a:lnTo>
                    <a:pt x="1421" y="2374"/>
                  </a:lnTo>
                  <a:lnTo>
                    <a:pt x="1421" y="2379"/>
                  </a:lnTo>
                  <a:lnTo>
                    <a:pt x="1421" y="2379"/>
                  </a:lnTo>
                  <a:lnTo>
                    <a:pt x="1425" y="2393"/>
                  </a:lnTo>
                  <a:lnTo>
                    <a:pt x="1425" y="2399"/>
                  </a:lnTo>
                  <a:lnTo>
                    <a:pt x="1425" y="2405"/>
                  </a:lnTo>
                  <a:lnTo>
                    <a:pt x="1425" y="2411"/>
                  </a:lnTo>
                  <a:lnTo>
                    <a:pt x="1422" y="2416"/>
                  </a:lnTo>
                  <a:lnTo>
                    <a:pt x="1419" y="2420"/>
                  </a:lnTo>
                  <a:lnTo>
                    <a:pt x="1414" y="2422"/>
                  </a:lnTo>
                  <a:lnTo>
                    <a:pt x="1414" y="2422"/>
                  </a:lnTo>
                  <a:lnTo>
                    <a:pt x="1403" y="2426"/>
                  </a:lnTo>
                  <a:lnTo>
                    <a:pt x="1398" y="2428"/>
                  </a:lnTo>
                  <a:lnTo>
                    <a:pt x="1395" y="2431"/>
                  </a:lnTo>
                  <a:lnTo>
                    <a:pt x="1393" y="2435"/>
                  </a:lnTo>
                  <a:lnTo>
                    <a:pt x="1391" y="2438"/>
                  </a:lnTo>
                  <a:lnTo>
                    <a:pt x="1391" y="2443"/>
                  </a:lnTo>
                  <a:lnTo>
                    <a:pt x="1392" y="2447"/>
                  </a:lnTo>
                  <a:lnTo>
                    <a:pt x="1392" y="2447"/>
                  </a:lnTo>
                  <a:lnTo>
                    <a:pt x="1393" y="2452"/>
                  </a:lnTo>
                  <a:lnTo>
                    <a:pt x="1393" y="2458"/>
                  </a:lnTo>
                  <a:lnTo>
                    <a:pt x="1391" y="2467"/>
                  </a:lnTo>
                  <a:lnTo>
                    <a:pt x="1387" y="2474"/>
                  </a:lnTo>
                  <a:lnTo>
                    <a:pt x="1382" y="2481"/>
                  </a:lnTo>
                  <a:lnTo>
                    <a:pt x="1377" y="2489"/>
                  </a:lnTo>
                  <a:lnTo>
                    <a:pt x="1372" y="2495"/>
                  </a:lnTo>
                  <a:lnTo>
                    <a:pt x="1366" y="2500"/>
                  </a:lnTo>
                  <a:lnTo>
                    <a:pt x="1366" y="2500"/>
                  </a:lnTo>
                  <a:lnTo>
                    <a:pt x="1360" y="2502"/>
                  </a:lnTo>
                  <a:lnTo>
                    <a:pt x="1354" y="2503"/>
                  </a:lnTo>
                  <a:lnTo>
                    <a:pt x="1348" y="2506"/>
                  </a:lnTo>
                  <a:lnTo>
                    <a:pt x="1343" y="2507"/>
                  </a:lnTo>
                  <a:lnTo>
                    <a:pt x="1339" y="2509"/>
                  </a:lnTo>
                  <a:lnTo>
                    <a:pt x="1339" y="2511"/>
                  </a:lnTo>
                  <a:lnTo>
                    <a:pt x="1340" y="2513"/>
                  </a:lnTo>
                  <a:lnTo>
                    <a:pt x="1344" y="2518"/>
                  </a:lnTo>
                  <a:lnTo>
                    <a:pt x="1352" y="2525"/>
                  </a:lnTo>
                  <a:lnTo>
                    <a:pt x="1352" y="2525"/>
                  </a:lnTo>
                  <a:lnTo>
                    <a:pt x="1371" y="2539"/>
                  </a:lnTo>
                  <a:lnTo>
                    <a:pt x="1376" y="2544"/>
                  </a:lnTo>
                  <a:lnTo>
                    <a:pt x="1378" y="2548"/>
                  </a:lnTo>
                  <a:lnTo>
                    <a:pt x="1379" y="2551"/>
                  </a:lnTo>
                  <a:lnTo>
                    <a:pt x="1378" y="2554"/>
                  </a:lnTo>
                  <a:lnTo>
                    <a:pt x="1373" y="2560"/>
                  </a:lnTo>
                  <a:lnTo>
                    <a:pt x="1373" y="2560"/>
                  </a:lnTo>
                  <a:lnTo>
                    <a:pt x="1366" y="2567"/>
                  </a:lnTo>
                  <a:lnTo>
                    <a:pt x="1360" y="2576"/>
                  </a:lnTo>
                  <a:lnTo>
                    <a:pt x="1354" y="2584"/>
                  </a:lnTo>
                  <a:lnTo>
                    <a:pt x="1354" y="2584"/>
                  </a:lnTo>
                  <a:close/>
                </a:path>
              </a:pathLst>
            </a:custGeom>
            <a:solidFill>
              <a:schemeClr val="bg1"/>
            </a:solidFill>
            <a:ln>
              <a:noFill/>
            </a:ln>
          </p:spPr>
          <p:txBody>
            <a:bodyPr/>
            <a:lstStyle/>
            <a:p>
              <a:pPr fontAlgn="auto">
                <a:spcBef>
                  <a:spcPts val="0"/>
                </a:spcBef>
                <a:spcAft>
                  <a:spcPts val="0"/>
                </a:spcAft>
                <a:defRPr/>
              </a:pPr>
              <a:endParaRPr lang="en-US">
                <a:latin typeface="+mn-lt"/>
                <a:cs typeface="+mn-cs"/>
              </a:endParaRPr>
            </a:p>
          </p:txBody>
        </p:sp>
        <p:sp>
          <p:nvSpPr>
            <p:cNvPr id="29" name="Freeform 29">
              <a:extLst>
                <a:ext uri="{FF2B5EF4-FFF2-40B4-BE49-F238E27FC236}">
                  <a16:creationId xmlns:a16="http://schemas.microsoft.com/office/drawing/2014/main" id="{924C58AC-A684-43DD-9698-D6A215496E77}"/>
                </a:ext>
              </a:extLst>
            </p:cNvPr>
            <p:cNvSpPr>
              <a:spLocks/>
            </p:cNvSpPr>
            <p:nvPr/>
          </p:nvSpPr>
          <p:spPr bwMode="auto">
            <a:xfrm>
              <a:off x="2547938" y="3525838"/>
              <a:ext cx="349250" cy="149225"/>
            </a:xfrm>
            <a:custGeom>
              <a:avLst/>
              <a:gdLst>
                <a:gd name="T0" fmla="*/ 0 w 220"/>
                <a:gd name="T1" fmla="*/ 29 h 94"/>
                <a:gd name="T2" fmla="*/ 1 w 220"/>
                <a:gd name="T3" fmla="*/ 35 h 94"/>
                <a:gd name="T4" fmla="*/ 6 w 220"/>
                <a:gd name="T5" fmla="*/ 32 h 94"/>
                <a:gd name="T6" fmla="*/ 16 w 220"/>
                <a:gd name="T7" fmla="*/ 21 h 94"/>
                <a:gd name="T8" fmla="*/ 26 w 220"/>
                <a:gd name="T9" fmla="*/ 16 h 94"/>
                <a:gd name="T10" fmla="*/ 34 w 220"/>
                <a:gd name="T11" fmla="*/ 16 h 94"/>
                <a:gd name="T12" fmla="*/ 38 w 220"/>
                <a:gd name="T13" fmla="*/ 18 h 94"/>
                <a:gd name="T14" fmla="*/ 83 w 220"/>
                <a:gd name="T15" fmla="*/ 44 h 94"/>
                <a:gd name="T16" fmla="*/ 87 w 220"/>
                <a:gd name="T17" fmla="*/ 49 h 94"/>
                <a:gd name="T18" fmla="*/ 86 w 220"/>
                <a:gd name="T19" fmla="*/ 50 h 94"/>
                <a:gd name="T20" fmla="*/ 77 w 220"/>
                <a:gd name="T21" fmla="*/ 52 h 94"/>
                <a:gd name="T22" fmla="*/ 76 w 220"/>
                <a:gd name="T23" fmla="*/ 56 h 94"/>
                <a:gd name="T24" fmla="*/ 83 w 220"/>
                <a:gd name="T25" fmla="*/ 64 h 94"/>
                <a:gd name="T26" fmla="*/ 91 w 220"/>
                <a:gd name="T27" fmla="*/ 67 h 94"/>
                <a:gd name="T28" fmla="*/ 103 w 220"/>
                <a:gd name="T29" fmla="*/ 67 h 94"/>
                <a:gd name="T30" fmla="*/ 119 w 220"/>
                <a:gd name="T31" fmla="*/ 64 h 94"/>
                <a:gd name="T32" fmla="*/ 131 w 220"/>
                <a:gd name="T33" fmla="*/ 64 h 94"/>
                <a:gd name="T34" fmla="*/ 142 w 220"/>
                <a:gd name="T35" fmla="*/ 67 h 94"/>
                <a:gd name="T36" fmla="*/ 157 w 220"/>
                <a:gd name="T37" fmla="*/ 76 h 94"/>
                <a:gd name="T38" fmla="*/ 161 w 220"/>
                <a:gd name="T39" fmla="*/ 83 h 94"/>
                <a:gd name="T40" fmla="*/ 166 w 220"/>
                <a:gd name="T41" fmla="*/ 91 h 94"/>
                <a:gd name="T42" fmla="*/ 172 w 220"/>
                <a:gd name="T43" fmla="*/ 93 h 94"/>
                <a:gd name="T44" fmla="*/ 183 w 220"/>
                <a:gd name="T45" fmla="*/ 89 h 94"/>
                <a:gd name="T46" fmla="*/ 184 w 220"/>
                <a:gd name="T47" fmla="*/ 89 h 94"/>
                <a:gd name="T48" fmla="*/ 194 w 220"/>
                <a:gd name="T49" fmla="*/ 92 h 94"/>
                <a:gd name="T50" fmla="*/ 204 w 220"/>
                <a:gd name="T51" fmla="*/ 93 h 94"/>
                <a:gd name="T52" fmla="*/ 206 w 220"/>
                <a:gd name="T53" fmla="*/ 92 h 94"/>
                <a:gd name="T54" fmla="*/ 216 w 220"/>
                <a:gd name="T55" fmla="*/ 84 h 94"/>
                <a:gd name="T56" fmla="*/ 220 w 220"/>
                <a:gd name="T57" fmla="*/ 81 h 94"/>
                <a:gd name="T58" fmla="*/ 217 w 220"/>
                <a:gd name="T59" fmla="*/ 76 h 94"/>
                <a:gd name="T60" fmla="*/ 213 w 220"/>
                <a:gd name="T61" fmla="*/ 73 h 94"/>
                <a:gd name="T62" fmla="*/ 199 w 220"/>
                <a:gd name="T63" fmla="*/ 72 h 94"/>
                <a:gd name="T64" fmla="*/ 179 w 220"/>
                <a:gd name="T65" fmla="*/ 71 h 94"/>
                <a:gd name="T66" fmla="*/ 173 w 220"/>
                <a:gd name="T67" fmla="*/ 68 h 94"/>
                <a:gd name="T68" fmla="*/ 162 w 220"/>
                <a:gd name="T69" fmla="*/ 64 h 94"/>
                <a:gd name="T70" fmla="*/ 155 w 220"/>
                <a:gd name="T71" fmla="*/ 61 h 94"/>
                <a:gd name="T72" fmla="*/ 142 w 220"/>
                <a:gd name="T73" fmla="*/ 61 h 94"/>
                <a:gd name="T74" fmla="*/ 130 w 220"/>
                <a:gd name="T75" fmla="*/ 52 h 94"/>
                <a:gd name="T76" fmla="*/ 124 w 220"/>
                <a:gd name="T77" fmla="*/ 48 h 94"/>
                <a:gd name="T78" fmla="*/ 99 w 220"/>
                <a:gd name="T79" fmla="*/ 32 h 94"/>
                <a:gd name="T80" fmla="*/ 65 w 220"/>
                <a:gd name="T81" fmla="*/ 14 h 94"/>
                <a:gd name="T82" fmla="*/ 42 w 220"/>
                <a:gd name="T83" fmla="*/ 3 h 94"/>
                <a:gd name="T84" fmla="*/ 31 w 220"/>
                <a:gd name="T85" fmla="*/ 0 h 94"/>
                <a:gd name="T86" fmla="*/ 20 w 220"/>
                <a:gd name="T87" fmla="*/ 0 h 94"/>
                <a:gd name="T88" fmla="*/ 15 w 220"/>
                <a:gd name="T89" fmla="*/ 2 h 94"/>
                <a:gd name="T90" fmla="*/ 7 w 220"/>
                <a:gd name="T91" fmla="*/ 8 h 94"/>
                <a:gd name="T92" fmla="*/ 1 w 220"/>
                <a:gd name="T93" fmla="*/ 22 h 94"/>
                <a:gd name="T94" fmla="*/ 0 w 220"/>
                <a:gd name="T95" fmla="*/ 29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20" h="94">
                  <a:moveTo>
                    <a:pt x="0" y="29"/>
                  </a:moveTo>
                  <a:lnTo>
                    <a:pt x="0" y="29"/>
                  </a:lnTo>
                  <a:lnTo>
                    <a:pt x="1" y="34"/>
                  </a:lnTo>
                  <a:lnTo>
                    <a:pt x="1" y="35"/>
                  </a:lnTo>
                  <a:lnTo>
                    <a:pt x="2" y="34"/>
                  </a:lnTo>
                  <a:lnTo>
                    <a:pt x="6" y="32"/>
                  </a:lnTo>
                  <a:lnTo>
                    <a:pt x="11" y="27"/>
                  </a:lnTo>
                  <a:lnTo>
                    <a:pt x="16" y="21"/>
                  </a:lnTo>
                  <a:lnTo>
                    <a:pt x="22" y="17"/>
                  </a:lnTo>
                  <a:lnTo>
                    <a:pt x="26" y="16"/>
                  </a:lnTo>
                  <a:lnTo>
                    <a:pt x="29" y="16"/>
                  </a:lnTo>
                  <a:lnTo>
                    <a:pt x="34" y="16"/>
                  </a:lnTo>
                  <a:lnTo>
                    <a:pt x="38" y="18"/>
                  </a:lnTo>
                  <a:lnTo>
                    <a:pt x="38" y="18"/>
                  </a:lnTo>
                  <a:lnTo>
                    <a:pt x="71" y="37"/>
                  </a:lnTo>
                  <a:lnTo>
                    <a:pt x="83" y="44"/>
                  </a:lnTo>
                  <a:lnTo>
                    <a:pt x="86" y="46"/>
                  </a:lnTo>
                  <a:lnTo>
                    <a:pt x="87" y="49"/>
                  </a:lnTo>
                  <a:lnTo>
                    <a:pt x="87" y="49"/>
                  </a:lnTo>
                  <a:lnTo>
                    <a:pt x="86" y="50"/>
                  </a:lnTo>
                  <a:lnTo>
                    <a:pt x="83" y="51"/>
                  </a:lnTo>
                  <a:lnTo>
                    <a:pt x="77" y="52"/>
                  </a:lnTo>
                  <a:lnTo>
                    <a:pt x="76" y="55"/>
                  </a:lnTo>
                  <a:lnTo>
                    <a:pt x="76" y="56"/>
                  </a:lnTo>
                  <a:lnTo>
                    <a:pt x="78" y="60"/>
                  </a:lnTo>
                  <a:lnTo>
                    <a:pt x="83" y="64"/>
                  </a:lnTo>
                  <a:lnTo>
                    <a:pt x="83" y="64"/>
                  </a:lnTo>
                  <a:lnTo>
                    <a:pt x="91" y="67"/>
                  </a:lnTo>
                  <a:lnTo>
                    <a:pt x="98" y="68"/>
                  </a:lnTo>
                  <a:lnTo>
                    <a:pt x="103" y="67"/>
                  </a:lnTo>
                  <a:lnTo>
                    <a:pt x="109" y="66"/>
                  </a:lnTo>
                  <a:lnTo>
                    <a:pt x="119" y="64"/>
                  </a:lnTo>
                  <a:lnTo>
                    <a:pt x="125" y="62"/>
                  </a:lnTo>
                  <a:lnTo>
                    <a:pt x="131" y="64"/>
                  </a:lnTo>
                  <a:lnTo>
                    <a:pt x="131" y="64"/>
                  </a:lnTo>
                  <a:lnTo>
                    <a:pt x="142" y="67"/>
                  </a:lnTo>
                  <a:lnTo>
                    <a:pt x="151" y="71"/>
                  </a:lnTo>
                  <a:lnTo>
                    <a:pt x="157" y="76"/>
                  </a:lnTo>
                  <a:lnTo>
                    <a:pt x="161" y="83"/>
                  </a:lnTo>
                  <a:lnTo>
                    <a:pt x="161" y="83"/>
                  </a:lnTo>
                  <a:lnTo>
                    <a:pt x="163" y="87"/>
                  </a:lnTo>
                  <a:lnTo>
                    <a:pt x="166" y="91"/>
                  </a:lnTo>
                  <a:lnTo>
                    <a:pt x="169" y="92"/>
                  </a:lnTo>
                  <a:lnTo>
                    <a:pt x="172" y="93"/>
                  </a:lnTo>
                  <a:lnTo>
                    <a:pt x="178" y="92"/>
                  </a:lnTo>
                  <a:lnTo>
                    <a:pt x="183" y="89"/>
                  </a:lnTo>
                  <a:lnTo>
                    <a:pt x="183" y="89"/>
                  </a:lnTo>
                  <a:lnTo>
                    <a:pt x="184" y="89"/>
                  </a:lnTo>
                  <a:lnTo>
                    <a:pt x="186" y="89"/>
                  </a:lnTo>
                  <a:lnTo>
                    <a:pt x="194" y="92"/>
                  </a:lnTo>
                  <a:lnTo>
                    <a:pt x="200" y="94"/>
                  </a:lnTo>
                  <a:lnTo>
                    <a:pt x="204" y="93"/>
                  </a:lnTo>
                  <a:lnTo>
                    <a:pt x="206" y="92"/>
                  </a:lnTo>
                  <a:lnTo>
                    <a:pt x="206" y="92"/>
                  </a:lnTo>
                  <a:lnTo>
                    <a:pt x="211" y="88"/>
                  </a:lnTo>
                  <a:lnTo>
                    <a:pt x="216" y="84"/>
                  </a:lnTo>
                  <a:lnTo>
                    <a:pt x="218" y="83"/>
                  </a:lnTo>
                  <a:lnTo>
                    <a:pt x="220" y="81"/>
                  </a:lnTo>
                  <a:lnTo>
                    <a:pt x="218" y="78"/>
                  </a:lnTo>
                  <a:lnTo>
                    <a:pt x="217" y="76"/>
                  </a:lnTo>
                  <a:lnTo>
                    <a:pt x="217" y="76"/>
                  </a:lnTo>
                  <a:lnTo>
                    <a:pt x="213" y="73"/>
                  </a:lnTo>
                  <a:lnTo>
                    <a:pt x="209" y="72"/>
                  </a:lnTo>
                  <a:lnTo>
                    <a:pt x="199" y="72"/>
                  </a:lnTo>
                  <a:lnTo>
                    <a:pt x="186" y="71"/>
                  </a:lnTo>
                  <a:lnTo>
                    <a:pt x="179" y="71"/>
                  </a:lnTo>
                  <a:lnTo>
                    <a:pt x="179" y="71"/>
                  </a:lnTo>
                  <a:lnTo>
                    <a:pt x="173" y="68"/>
                  </a:lnTo>
                  <a:lnTo>
                    <a:pt x="168" y="66"/>
                  </a:lnTo>
                  <a:lnTo>
                    <a:pt x="162" y="64"/>
                  </a:lnTo>
                  <a:lnTo>
                    <a:pt x="155" y="61"/>
                  </a:lnTo>
                  <a:lnTo>
                    <a:pt x="155" y="61"/>
                  </a:lnTo>
                  <a:lnTo>
                    <a:pt x="147" y="61"/>
                  </a:lnTo>
                  <a:lnTo>
                    <a:pt x="142" y="61"/>
                  </a:lnTo>
                  <a:lnTo>
                    <a:pt x="137" y="59"/>
                  </a:lnTo>
                  <a:lnTo>
                    <a:pt x="130" y="52"/>
                  </a:lnTo>
                  <a:lnTo>
                    <a:pt x="130" y="52"/>
                  </a:lnTo>
                  <a:lnTo>
                    <a:pt x="124" y="48"/>
                  </a:lnTo>
                  <a:lnTo>
                    <a:pt x="116" y="43"/>
                  </a:lnTo>
                  <a:lnTo>
                    <a:pt x="99" y="32"/>
                  </a:lnTo>
                  <a:lnTo>
                    <a:pt x="81" y="22"/>
                  </a:lnTo>
                  <a:lnTo>
                    <a:pt x="65" y="14"/>
                  </a:lnTo>
                  <a:lnTo>
                    <a:pt x="65" y="14"/>
                  </a:lnTo>
                  <a:lnTo>
                    <a:pt x="42" y="3"/>
                  </a:lnTo>
                  <a:lnTo>
                    <a:pt x="37" y="1"/>
                  </a:lnTo>
                  <a:lnTo>
                    <a:pt x="31" y="0"/>
                  </a:lnTo>
                  <a:lnTo>
                    <a:pt x="26" y="0"/>
                  </a:lnTo>
                  <a:lnTo>
                    <a:pt x="20" y="0"/>
                  </a:lnTo>
                  <a:lnTo>
                    <a:pt x="20" y="0"/>
                  </a:lnTo>
                  <a:lnTo>
                    <a:pt x="15" y="2"/>
                  </a:lnTo>
                  <a:lnTo>
                    <a:pt x="11" y="5"/>
                  </a:lnTo>
                  <a:lnTo>
                    <a:pt x="7" y="8"/>
                  </a:lnTo>
                  <a:lnTo>
                    <a:pt x="5" y="12"/>
                  </a:lnTo>
                  <a:lnTo>
                    <a:pt x="1" y="22"/>
                  </a:lnTo>
                  <a:lnTo>
                    <a:pt x="0" y="29"/>
                  </a:lnTo>
                  <a:lnTo>
                    <a:pt x="0" y="29"/>
                  </a:lnTo>
                  <a:close/>
                </a:path>
              </a:pathLst>
            </a:custGeom>
            <a:solidFill>
              <a:schemeClr val="bg1"/>
            </a:solidFill>
            <a:ln>
              <a:noFill/>
            </a:ln>
          </p:spPr>
          <p:txBody>
            <a:bodyPr/>
            <a:lstStyle/>
            <a:p>
              <a:pPr fontAlgn="auto">
                <a:spcBef>
                  <a:spcPts val="0"/>
                </a:spcBef>
                <a:spcAft>
                  <a:spcPts val="0"/>
                </a:spcAft>
                <a:defRPr/>
              </a:pPr>
              <a:endParaRPr lang="en-US">
                <a:latin typeface="+mn-lt"/>
                <a:cs typeface="+mn-cs"/>
              </a:endParaRPr>
            </a:p>
          </p:txBody>
        </p:sp>
        <p:sp>
          <p:nvSpPr>
            <p:cNvPr id="30" name="Freeform 30">
              <a:extLst>
                <a:ext uri="{FF2B5EF4-FFF2-40B4-BE49-F238E27FC236}">
                  <a16:creationId xmlns:a16="http://schemas.microsoft.com/office/drawing/2014/main" id="{CC648CBD-B220-424E-8BA0-DA1FC23DE9A3}"/>
                </a:ext>
              </a:extLst>
            </p:cNvPr>
            <p:cNvSpPr>
              <a:spLocks/>
            </p:cNvSpPr>
            <p:nvPr/>
          </p:nvSpPr>
          <p:spPr bwMode="auto">
            <a:xfrm>
              <a:off x="3082925" y="2671763"/>
              <a:ext cx="174625" cy="161925"/>
            </a:xfrm>
            <a:custGeom>
              <a:avLst/>
              <a:gdLst>
                <a:gd name="T0" fmla="*/ 2 w 110"/>
                <a:gd name="T1" fmla="*/ 85 h 102"/>
                <a:gd name="T2" fmla="*/ 15 w 110"/>
                <a:gd name="T3" fmla="*/ 82 h 102"/>
                <a:gd name="T4" fmla="*/ 41 w 110"/>
                <a:gd name="T5" fmla="*/ 80 h 102"/>
                <a:gd name="T6" fmla="*/ 49 w 110"/>
                <a:gd name="T7" fmla="*/ 80 h 102"/>
                <a:gd name="T8" fmla="*/ 72 w 110"/>
                <a:gd name="T9" fmla="*/ 76 h 102"/>
                <a:gd name="T10" fmla="*/ 76 w 110"/>
                <a:gd name="T11" fmla="*/ 76 h 102"/>
                <a:gd name="T12" fmla="*/ 72 w 110"/>
                <a:gd name="T13" fmla="*/ 82 h 102"/>
                <a:gd name="T14" fmla="*/ 57 w 110"/>
                <a:gd name="T15" fmla="*/ 97 h 102"/>
                <a:gd name="T16" fmla="*/ 57 w 110"/>
                <a:gd name="T17" fmla="*/ 100 h 102"/>
                <a:gd name="T18" fmla="*/ 62 w 110"/>
                <a:gd name="T19" fmla="*/ 98 h 102"/>
                <a:gd name="T20" fmla="*/ 79 w 110"/>
                <a:gd name="T21" fmla="*/ 88 h 102"/>
                <a:gd name="T22" fmla="*/ 86 w 110"/>
                <a:gd name="T23" fmla="*/ 86 h 102"/>
                <a:gd name="T24" fmla="*/ 90 w 110"/>
                <a:gd name="T25" fmla="*/ 88 h 102"/>
                <a:gd name="T26" fmla="*/ 94 w 110"/>
                <a:gd name="T27" fmla="*/ 96 h 102"/>
                <a:gd name="T28" fmla="*/ 99 w 110"/>
                <a:gd name="T29" fmla="*/ 102 h 102"/>
                <a:gd name="T30" fmla="*/ 102 w 110"/>
                <a:gd name="T31" fmla="*/ 102 h 102"/>
                <a:gd name="T32" fmla="*/ 103 w 110"/>
                <a:gd name="T33" fmla="*/ 100 h 102"/>
                <a:gd name="T34" fmla="*/ 110 w 110"/>
                <a:gd name="T35" fmla="*/ 91 h 102"/>
                <a:gd name="T36" fmla="*/ 110 w 110"/>
                <a:gd name="T37" fmla="*/ 86 h 102"/>
                <a:gd name="T38" fmla="*/ 103 w 110"/>
                <a:gd name="T39" fmla="*/ 81 h 102"/>
                <a:gd name="T40" fmla="*/ 100 w 110"/>
                <a:gd name="T41" fmla="*/ 79 h 102"/>
                <a:gd name="T42" fmla="*/ 99 w 110"/>
                <a:gd name="T43" fmla="*/ 75 h 102"/>
                <a:gd name="T44" fmla="*/ 100 w 110"/>
                <a:gd name="T45" fmla="*/ 69 h 102"/>
                <a:gd name="T46" fmla="*/ 99 w 110"/>
                <a:gd name="T47" fmla="*/ 64 h 102"/>
                <a:gd name="T48" fmla="*/ 95 w 110"/>
                <a:gd name="T49" fmla="*/ 60 h 102"/>
                <a:gd name="T50" fmla="*/ 86 w 110"/>
                <a:gd name="T51" fmla="*/ 58 h 102"/>
                <a:gd name="T52" fmla="*/ 76 w 110"/>
                <a:gd name="T53" fmla="*/ 57 h 102"/>
                <a:gd name="T54" fmla="*/ 74 w 110"/>
                <a:gd name="T55" fmla="*/ 53 h 102"/>
                <a:gd name="T56" fmla="*/ 74 w 110"/>
                <a:gd name="T57" fmla="*/ 49 h 102"/>
                <a:gd name="T58" fmla="*/ 70 w 110"/>
                <a:gd name="T59" fmla="*/ 44 h 102"/>
                <a:gd name="T60" fmla="*/ 63 w 110"/>
                <a:gd name="T61" fmla="*/ 46 h 102"/>
                <a:gd name="T62" fmla="*/ 49 w 110"/>
                <a:gd name="T63" fmla="*/ 47 h 102"/>
                <a:gd name="T64" fmla="*/ 47 w 110"/>
                <a:gd name="T65" fmla="*/ 44 h 102"/>
                <a:gd name="T66" fmla="*/ 41 w 110"/>
                <a:gd name="T67" fmla="*/ 34 h 102"/>
                <a:gd name="T68" fmla="*/ 40 w 110"/>
                <a:gd name="T69" fmla="*/ 30 h 102"/>
                <a:gd name="T70" fmla="*/ 43 w 110"/>
                <a:gd name="T71" fmla="*/ 22 h 102"/>
                <a:gd name="T72" fmla="*/ 51 w 110"/>
                <a:gd name="T73" fmla="*/ 4 h 102"/>
                <a:gd name="T74" fmla="*/ 51 w 110"/>
                <a:gd name="T75" fmla="*/ 0 h 102"/>
                <a:gd name="T76" fmla="*/ 45 w 110"/>
                <a:gd name="T77" fmla="*/ 4 h 102"/>
                <a:gd name="T78" fmla="*/ 41 w 110"/>
                <a:gd name="T79" fmla="*/ 7 h 102"/>
                <a:gd name="T80" fmla="*/ 30 w 110"/>
                <a:gd name="T81" fmla="*/ 14 h 102"/>
                <a:gd name="T82" fmla="*/ 26 w 110"/>
                <a:gd name="T83" fmla="*/ 19 h 102"/>
                <a:gd name="T84" fmla="*/ 25 w 110"/>
                <a:gd name="T85" fmla="*/ 28 h 102"/>
                <a:gd name="T86" fmla="*/ 25 w 110"/>
                <a:gd name="T87" fmla="*/ 48 h 102"/>
                <a:gd name="T88" fmla="*/ 19 w 110"/>
                <a:gd name="T89" fmla="*/ 59 h 102"/>
                <a:gd name="T90" fmla="*/ 11 w 110"/>
                <a:gd name="T91" fmla="*/ 68 h 102"/>
                <a:gd name="T92" fmla="*/ 0 w 110"/>
                <a:gd name="T93" fmla="*/ 82 h 102"/>
                <a:gd name="T94" fmla="*/ 2 w 110"/>
                <a:gd name="T95" fmla="*/ 8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10" h="102">
                  <a:moveTo>
                    <a:pt x="2" y="85"/>
                  </a:moveTo>
                  <a:lnTo>
                    <a:pt x="2" y="85"/>
                  </a:lnTo>
                  <a:lnTo>
                    <a:pt x="9" y="85"/>
                  </a:lnTo>
                  <a:lnTo>
                    <a:pt x="15" y="82"/>
                  </a:lnTo>
                  <a:lnTo>
                    <a:pt x="25" y="81"/>
                  </a:lnTo>
                  <a:lnTo>
                    <a:pt x="41" y="80"/>
                  </a:lnTo>
                  <a:lnTo>
                    <a:pt x="41" y="80"/>
                  </a:lnTo>
                  <a:lnTo>
                    <a:pt x="49" y="80"/>
                  </a:lnTo>
                  <a:lnTo>
                    <a:pt x="58" y="79"/>
                  </a:lnTo>
                  <a:lnTo>
                    <a:pt x="72" y="76"/>
                  </a:lnTo>
                  <a:lnTo>
                    <a:pt x="75" y="76"/>
                  </a:lnTo>
                  <a:lnTo>
                    <a:pt x="76" y="76"/>
                  </a:lnTo>
                  <a:lnTo>
                    <a:pt x="75" y="79"/>
                  </a:lnTo>
                  <a:lnTo>
                    <a:pt x="72" y="82"/>
                  </a:lnTo>
                  <a:lnTo>
                    <a:pt x="72" y="82"/>
                  </a:lnTo>
                  <a:lnTo>
                    <a:pt x="57" y="97"/>
                  </a:lnTo>
                  <a:lnTo>
                    <a:pt x="57" y="100"/>
                  </a:lnTo>
                  <a:lnTo>
                    <a:pt x="57" y="100"/>
                  </a:lnTo>
                  <a:lnTo>
                    <a:pt x="62" y="98"/>
                  </a:lnTo>
                  <a:lnTo>
                    <a:pt x="62" y="98"/>
                  </a:lnTo>
                  <a:lnTo>
                    <a:pt x="70" y="93"/>
                  </a:lnTo>
                  <a:lnTo>
                    <a:pt x="79" y="88"/>
                  </a:lnTo>
                  <a:lnTo>
                    <a:pt x="83" y="86"/>
                  </a:lnTo>
                  <a:lnTo>
                    <a:pt x="86" y="86"/>
                  </a:lnTo>
                  <a:lnTo>
                    <a:pt x="89" y="86"/>
                  </a:lnTo>
                  <a:lnTo>
                    <a:pt x="90" y="88"/>
                  </a:lnTo>
                  <a:lnTo>
                    <a:pt x="90" y="88"/>
                  </a:lnTo>
                  <a:lnTo>
                    <a:pt x="94" y="96"/>
                  </a:lnTo>
                  <a:lnTo>
                    <a:pt x="97" y="101"/>
                  </a:lnTo>
                  <a:lnTo>
                    <a:pt x="99" y="102"/>
                  </a:lnTo>
                  <a:lnTo>
                    <a:pt x="101" y="102"/>
                  </a:lnTo>
                  <a:lnTo>
                    <a:pt x="102" y="102"/>
                  </a:lnTo>
                  <a:lnTo>
                    <a:pt x="103" y="100"/>
                  </a:lnTo>
                  <a:lnTo>
                    <a:pt x="103" y="100"/>
                  </a:lnTo>
                  <a:lnTo>
                    <a:pt x="107" y="96"/>
                  </a:lnTo>
                  <a:lnTo>
                    <a:pt x="110" y="91"/>
                  </a:lnTo>
                  <a:lnTo>
                    <a:pt x="110" y="88"/>
                  </a:lnTo>
                  <a:lnTo>
                    <a:pt x="110" y="86"/>
                  </a:lnTo>
                  <a:lnTo>
                    <a:pt x="107" y="84"/>
                  </a:lnTo>
                  <a:lnTo>
                    <a:pt x="103" y="81"/>
                  </a:lnTo>
                  <a:lnTo>
                    <a:pt x="103" y="81"/>
                  </a:lnTo>
                  <a:lnTo>
                    <a:pt x="100" y="79"/>
                  </a:lnTo>
                  <a:lnTo>
                    <a:pt x="99" y="77"/>
                  </a:lnTo>
                  <a:lnTo>
                    <a:pt x="99" y="75"/>
                  </a:lnTo>
                  <a:lnTo>
                    <a:pt x="100" y="71"/>
                  </a:lnTo>
                  <a:lnTo>
                    <a:pt x="100" y="69"/>
                  </a:lnTo>
                  <a:lnTo>
                    <a:pt x="100" y="66"/>
                  </a:lnTo>
                  <a:lnTo>
                    <a:pt x="99" y="64"/>
                  </a:lnTo>
                  <a:lnTo>
                    <a:pt x="95" y="60"/>
                  </a:lnTo>
                  <a:lnTo>
                    <a:pt x="95" y="60"/>
                  </a:lnTo>
                  <a:lnTo>
                    <a:pt x="90" y="59"/>
                  </a:lnTo>
                  <a:lnTo>
                    <a:pt x="86" y="58"/>
                  </a:lnTo>
                  <a:lnTo>
                    <a:pt x="79" y="57"/>
                  </a:lnTo>
                  <a:lnTo>
                    <a:pt x="76" y="57"/>
                  </a:lnTo>
                  <a:lnTo>
                    <a:pt x="75" y="55"/>
                  </a:lnTo>
                  <a:lnTo>
                    <a:pt x="74" y="53"/>
                  </a:lnTo>
                  <a:lnTo>
                    <a:pt x="74" y="49"/>
                  </a:lnTo>
                  <a:lnTo>
                    <a:pt x="74" y="49"/>
                  </a:lnTo>
                  <a:lnTo>
                    <a:pt x="73" y="46"/>
                  </a:lnTo>
                  <a:lnTo>
                    <a:pt x="70" y="44"/>
                  </a:lnTo>
                  <a:lnTo>
                    <a:pt x="67" y="44"/>
                  </a:lnTo>
                  <a:lnTo>
                    <a:pt x="63" y="46"/>
                  </a:lnTo>
                  <a:lnTo>
                    <a:pt x="53" y="48"/>
                  </a:lnTo>
                  <a:lnTo>
                    <a:pt x="49" y="47"/>
                  </a:lnTo>
                  <a:lnTo>
                    <a:pt x="47" y="44"/>
                  </a:lnTo>
                  <a:lnTo>
                    <a:pt x="47" y="44"/>
                  </a:lnTo>
                  <a:lnTo>
                    <a:pt x="43" y="38"/>
                  </a:lnTo>
                  <a:lnTo>
                    <a:pt x="41" y="34"/>
                  </a:lnTo>
                  <a:lnTo>
                    <a:pt x="40" y="32"/>
                  </a:lnTo>
                  <a:lnTo>
                    <a:pt x="40" y="30"/>
                  </a:lnTo>
                  <a:lnTo>
                    <a:pt x="43" y="22"/>
                  </a:lnTo>
                  <a:lnTo>
                    <a:pt x="43" y="22"/>
                  </a:lnTo>
                  <a:lnTo>
                    <a:pt x="47" y="12"/>
                  </a:lnTo>
                  <a:lnTo>
                    <a:pt x="51" y="4"/>
                  </a:lnTo>
                  <a:lnTo>
                    <a:pt x="51" y="1"/>
                  </a:lnTo>
                  <a:lnTo>
                    <a:pt x="51" y="0"/>
                  </a:lnTo>
                  <a:lnTo>
                    <a:pt x="48" y="1"/>
                  </a:lnTo>
                  <a:lnTo>
                    <a:pt x="45" y="4"/>
                  </a:lnTo>
                  <a:lnTo>
                    <a:pt x="45" y="4"/>
                  </a:lnTo>
                  <a:lnTo>
                    <a:pt x="41" y="7"/>
                  </a:lnTo>
                  <a:lnTo>
                    <a:pt x="37" y="10"/>
                  </a:lnTo>
                  <a:lnTo>
                    <a:pt x="30" y="14"/>
                  </a:lnTo>
                  <a:lnTo>
                    <a:pt x="27" y="16"/>
                  </a:lnTo>
                  <a:lnTo>
                    <a:pt x="26" y="19"/>
                  </a:lnTo>
                  <a:lnTo>
                    <a:pt x="25" y="22"/>
                  </a:lnTo>
                  <a:lnTo>
                    <a:pt x="25" y="28"/>
                  </a:lnTo>
                  <a:lnTo>
                    <a:pt x="25" y="28"/>
                  </a:lnTo>
                  <a:lnTo>
                    <a:pt x="25" y="48"/>
                  </a:lnTo>
                  <a:lnTo>
                    <a:pt x="24" y="54"/>
                  </a:lnTo>
                  <a:lnTo>
                    <a:pt x="19" y="59"/>
                  </a:lnTo>
                  <a:lnTo>
                    <a:pt x="19" y="59"/>
                  </a:lnTo>
                  <a:lnTo>
                    <a:pt x="11" y="68"/>
                  </a:lnTo>
                  <a:lnTo>
                    <a:pt x="5" y="75"/>
                  </a:lnTo>
                  <a:lnTo>
                    <a:pt x="0" y="82"/>
                  </a:lnTo>
                  <a:lnTo>
                    <a:pt x="0" y="85"/>
                  </a:lnTo>
                  <a:lnTo>
                    <a:pt x="2" y="85"/>
                  </a:lnTo>
                  <a:lnTo>
                    <a:pt x="2" y="85"/>
                  </a:lnTo>
                  <a:close/>
                </a:path>
              </a:pathLst>
            </a:custGeom>
            <a:solidFill>
              <a:schemeClr val="bg1"/>
            </a:solidFill>
            <a:ln>
              <a:noFill/>
            </a:ln>
          </p:spPr>
          <p:txBody>
            <a:bodyPr/>
            <a:lstStyle/>
            <a:p>
              <a:pPr fontAlgn="auto">
                <a:spcBef>
                  <a:spcPts val="0"/>
                </a:spcBef>
                <a:spcAft>
                  <a:spcPts val="0"/>
                </a:spcAft>
                <a:defRPr/>
              </a:pPr>
              <a:endParaRPr lang="en-US">
                <a:latin typeface="+mn-lt"/>
                <a:cs typeface="+mn-cs"/>
              </a:endParaRPr>
            </a:p>
          </p:txBody>
        </p:sp>
      </p:grpSp>
      <p:sp>
        <p:nvSpPr>
          <p:cNvPr id="31" name="Oval 30">
            <a:extLst>
              <a:ext uri="{FF2B5EF4-FFF2-40B4-BE49-F238E27FC236}">
                <a16:creationId xmlns:a16="http://schemas.microsoft.com/office/drawing/2014/main" id="{C2C12208-C441-4EEA-9382-18CBE38FD9DB}"/>
              </a:ext>
            </a:extLst>
          </p:cNvPr>
          <p:cNvSpPr/>
          <p:nvPr/>
        </p:nvSpPr>
        <p:spPr>
          <a:xfrm>
            <a:off x="4621213" y="2636838"/>
            <a:ext cx="165100" cy="163512"/>
          </a:xfrm>
          <a:prstGeom prst="ellipse">
            <a:avLst/>
          </a:prstGeom>
          <a:noFill/>
          <a:ln w="34925">
            <a:solidFill>
              <a:schemeClr val="accent1">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2" name="TextBox 43">
            <a:extLst>
              <a:ext uri="{FF2B5EF4-FFF2-40B4-BE49-F238E27FC236}">
                <a16:creationId xmlns:a16="http://schemas.microsoft.com/office/drawing/2014/main" id="{3FA6A9F7-62AE-48F2-8AB8-A66FED99A83B}"/>
              </a:ext>
            </a:extLst>
          </p:cNvPr>
          <p:cNvSpPr txBox="1">
            <a:spLocks noChangeArrowheads="1"/>
          </p:cNvSpPr>
          <p:nvPr/>
        </p:nvSpPr>
        <p:spPr bwMode="auto">
          <a:xfrm>
            <a:off x="4414838" y="1565275"/>
            <a:ext cx="8731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defRPr/>
            </a:pPr>
            <a:r>
              <a:rPr lang="en-US" altLang="en-US" sz="1400">
                <a:cs typeface="Arial" charset="0"/>
              </a:rPr>
              <a:t>Brussels</a:t>
            </a:r>
          </a:p>
        </p:txBody>
      </p:sp>
      <p:cxnSp>
        <p:nvCxnSpPr>
          <p:cNvPr id="33" name="Straight Connector 32">
            <a:extLst>
              <a:ext uri="{FF2B5EF4-FFF2-40B4-BE49-F238E27FC236}">
                <a16:creationId xmlns:a16="http://schemas.microsoft.com/office/drawing/2014/main" id="{A456BAAC-D015-4370-BB9C-D778603DBF40}"/>
              </a:ext>
            </a:extLst>
          </p:cNvPr>
          <p:cNvCxnSpPr>
            <a:stCxn id="42" idx="0"/>
          </p:cNvCxnSpPr>
          <p:nvPr/>
        </p:nvCxnSpPr>
        <p:spPr>
          <a:xfrm flipH="1" flipV="1">
            <a:off x="4530725" y="1862138"/>
            <a:ext cx="7938" cy="674687"/>
          </a:xfrm>
          <a:prstGeom prst="line">
            <a:avLst/>
          </a:prstGeom>
          <a:ln w="9525">
            <a:solidFill>
              <a:schemeClr val="tx2"/>
            </a:solidFill>
          </a:ln>
        </p:spPr>
        <p:style>
          <a:lnRef idx="2">
            <a:schemeClr val="accent1"/>
          </a:lnRef>
          <a:fillRef idx="0">
            <a:schemeClr val="accent1"/>
          </a:fillRef>
          <a:effectRef idx="1">
            <a:schemeClr val="accent1"/>
          </a:effectRef>
          <a:fontRef idx="minor">
            <a:schemeClr val="tx1"/>
          </a:fontRef>
        </p:style>
      </p:cxnSp>
      <p:sp>
        <p:nvSpPr>
          <p:cNvPr id="34" name="TextBox 45">
            <a:extLst>
              <a:ext uri="{FF2B5EF4-FFF2-40B4-BE49-F238E27FC236}">
                <a16:creationId xmlns:a16="http://schemas.microsoft.com/office/drawing/2014/main" id="{E988BC2E-5EC8-48C9-8CE3-667BEB6EFFCE}"/>
              </a:ext>
            </a:extLst>
          </p:cNvPr>
          <p:cNvSpPr txBox="1">
            <a:spLocks noChangeArrowheads="1"/>
          </p:cNvSpPr>
          <p:nvPr/>
        </p:nvSpPr>
        <p:spPr bwMode="auto">
          <a:xfrm>
            <a:off x="4200525" y="1046163"/>
            <a:ext cx="7810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defRPr/>
            </a:pPr>
            <a:r>
              <a:rPr lang="en-US" altLang="en-US" sz="1400">
                <a:cs typeface="Arial" charset="0"/>
              </a:rPr>
              <a:t>London</a:t>
            </a:r>
          </a:p>
        </p:txBody>
      </p:sp>
      <p:cxnSp>
        <p:nvCxnSpPr>
          <p:cNvPr id="35" name="Straight Connector 34">
            <a:extLst>
              <a:ext uri="{FF2B5EF4-FFF2-40B4-BE49-F238E27FC236}">
                <a16:creationId xmlns:a16="http://schemas.microsoft.com/office/drawing/2014/main" id="{B158E7D3-57B4-40E7-9B84-6EFE915F63F0}"/>
              </a:ext>
            </a:extLst>
          </p:cNvPr>
          <p:cNvCxnSpPr/>
          <p:nvPr/>
        </p:nvCxnSpPr>
        <p:spPr>
          <a:xfrm flipV="1">
            <a:off x="4324350" y="1358900"/>
            <a:ext cx="0" cy="1095375"/>
          </a:xfrm>
          <a:prstGeom prst="line">
            <a:avLst/>
          </a:prstGeom>
          <a:ln w="9525">
            <a:solidFill>
              <a:schemeClr val="tx2"/>
            </a:solidFill>
          </a:ln>
        </p:spPr>
        <p:style>
          <a:lnRef idx="2">
            <a:schemeClr val="accent1"/>
          </a:lnRef>
          <a:fillRef idx="0">
            <a:schemeClr val="accent1"/>
          </a:fillRef>
          <a:effectRef idx="1">
            <a:schemeClr val="accent1"/>
          </a:effectRef>
          <a:fontRef idx="minor">
            <a:schemeClr val="tx1"/>
          </a:fontRef>
        </p:style>
      </p:cxnSp>
      <p:sp>
        <p:nvSpPr>
          <p:cNvPr id="36" name="TextBox 47">
            <a:extLst>
              <a:ext uri="{FF2B5EF4-FFF2-40B4-BE49-F238E27FC236}">
                <a16:creationId xmlns:a16="http://schemas.microsoft.com/office/drawing/2014/main" id="{F59B4FB7-FE11-4A91-A275-EFF5124AE20A}"/>
              </a:ext>
            </a:extLst>
          </p:cNvPr>
          <p:cNvSpPr txBox="1">
            <a:spLocks noChangeArrowheads="1"/>
          </p:cNvSpPr>
          <p:nvPr/>
        </p:nvSpPr>
        <p:spPr bwMode="auto">
          <a:xfrm>
            <a:off x="6811963" y="1162050"/>
            <a:ext cx="9413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defRPr/>
            </a:pPr>
            <a:r>
              <a:rPr lang="en-US" altLang="en-US" sz="1400">
                <a:cs typeface="Arial" charset="0"/>
              </a:rPr>
              <a:t>Shanghai</a:t>
            </a:r>
          </a:p>
        </p:txBody>
      </p:sp>
      <p:sp>
        <p:nvSpPr>
          <p:cNvPr id="37" name="Oval 36">
            <a:extLst>
              <a:ext uri="{FF2B5EF4-FFF2-40B4-BE49-F238E27FC236}">
                <a16:creationId xmlns:a16="http://schemas.microsoft.com/office/drawing/2014/main" id="{2CE56467-9F84-43B2-85E7-4A98D1F98B10}"/>
              </a:ext>
            </a:extLst>
          </p:cNvPr>
          <p:cNvSpPr/>
          <p:nvPr/>
        </p:nvSpPr>
        <p:spPr>
          <a:xfrm>
            <a:off x="4456113" y="2536825"/>
            <a:ext cx="165100" cy="165100"/>
          </a:xfrm>
          <a:prstGeom prst="ellipse">
            <a:avLst/>
          </a:prstGeom>
          <a:noFill/>
          <a:ln w="34925"/>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8" name="Oval 37">
            <a:extLst>
              <a:ext uri="{FF2B5EF4-FFF2-40B4-BE49-F238E27FC236}">
                <a16:creationId xmlns:a16="http://schemas.microsoft.com/office/drawing/2014/main" id="{5DC8E2CE-6B5D-4AE3-848C-3B054DA51373}"/>
              </a:ext>
            </a:extLst>
          </p:cNvPr>
          <p:cNvSpPr/>
          <p:nvPr/>
        </p:nvSpPr>
        <p:spPr>
          <a:xfrm>
            <a:off x="4241800" y="2463800"/>
            <a:ext cx="165100" cy="163513"/>
          </a:xfrm>
          <a:prstGeom prst="ellipse">
            <a:avLst/>
          </a:prstGeom>
          <a:noFill/>
          <a:ln w="34925">
            <a:solidFill>
              <a:srgbClr val="C000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39" name="Straight Connector 38">
            <a:extLst>
              <a:ext uri="{FF2B5EF4-FFF2-40B4-BE49-F238E27FC236}">
                <a16:creationId xmlns:a16="http://schemas.microsoft.com/office/drawing/2014/main" id="{3EC2F7ED-32FF-48FE-A11B-04FADF09E7CC}"/>
              </a:ext>
            </a:extLst>
          </p:cNvPr>
          <p:cNvCxnSpPr/>
          <p:nvPr/>
        </p:nvCxnSpPr>
        <p:spPr>
          <a:xfrm flipV="1">
            <a:off x="6935788" y="1498600"/>
            <a:ext cx="0" cy="1706563"/>
          </a:xfrm>
          <a:prstGeom prst="line">
            <a:avLst/>
          </a:prstGeom>
          <a:ln w="9525">
            <a:solidFill>
              <a:schemeClr val="tx2"/>
            </a:solidFill>
          </a:ln>
        </p:spPr>
        <p:style>
          <a:lnRef idx="2">
            <a:schemeClr val="accent1"/>
          </a:lnRef>
          <a:fillRef idx="0">
            <a:schemeClr val="accent1"/>
          </a:fillRef>
          <a:effectRef idx="1">
            <a:schemeClr val="accent1"/>
          </a:effectRef>
          <a:fontRef idx="minor">
            <a:schemeClr val="tx1"/>
          </a:fontRef>
        </p:style>
      </p:cxnSp>
      <p:sp>
        <p:nvSpPr>
          <p:cNvPr id="40" name="Oval 39">
            <a:extLst>
              <a:ext uri="{FF2B5EF4-FFF2-40B4-BE49-F238E27FC236}">
                <a16:creationId xmlns:a16="http://schemas.microsoft.com/office/drawing/2014/main" id="{8B89ADC9-D434-4215-992F-17DFB54D9B5A}"/>
              </a:ext>
            </a:extLst>
          </p:cNvPr>
          <p:cNvSpPr/>
          <p:nvPr/>
        </p:nvSpPr>
        <p:spPr>
          <a:xfrm>
            <a:off x="6862763" y="3205163"/>
            <a:ext cx="163512" cy="163512"/>
          </a:xfrm>
          <a:prstGeom prst="ellipse">
            <a:avLst/>
          </a:prstGeom>
          <a:noFill/>
          <a:ln w="34925">
            <a:solidFill>
              <a:srgbClr val="FFC0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41" name="Straight Connector 40">
            <a:extLst>
              <a:ext uri="{FF2B5EF4-FFF2-40B4-BE49-F238E27FC236}">
                <a16:creationId xmlns:a16="http://schemas.microsoft.com/office/drawing/2014/main" id="{0FD6740C-E2A3-42A3-829F-8880D974D298}"/>
              </a:ext>
            </a:extLst>
          </p:cNvPr>
          <p:cNvCxnSpPr/>
          <p:nvPr/>
        </p:nvCxnSpPr>
        <p:spPr>
          <a:xfrm flipV="1">
            <a:off x="4703763" y="2809875"/>
            <a:ext cx="0" cy="2355850"/>
          </a:xfrm>
          <a:prstGeom prst="line">
            <a:avLst/>
          </a:prstGeom>
          <a:ln w="9525">
            <a:solidFill>
              <a:schemeClr val="tx2"/>
            </a:solidFill>
          </a:ln>
        </p:spPr>
        <p:style>
          <a:lnRef idx="2">
            <a:schemeClr val="accent1"/>
          </a:lnRef>
          <a:fillRef idx="0">
            <a:schemeClr val="accent1"/>
          </a:fillRef>
          <a:effectRef idx="1">
            <a:schemeClr val="accent1"/>
          </a:effectRef>
          <a:fontRef idx="minor">
            <a:schemeClr val="tx1"/>
          </a:fontRef>
        </p:style>
      </p:cxnSp>
      <p:sp>
        <p:nvSpPr>
          <p:cNvPr id="42" name="TextBox 53">
            <a:extLst>
              <a:ext uri="{FF2B5EF4-FFF2-40B4-BE49-F238E27FC236}">
                <a16:creationId xmlns:a16="http://schemas.microsoft.com/office/drawing/2014/main" id="{81711645-8ECA-4D11-86FB-3115FB4D2B22}"/>
              </a:ext>
            </a:extLst>
          </p:cNvPr>
          <p:cNvSpPr txBox="1">
            <a:spLocks noChangeArrowheads="1"/>
          </p:cNvSpPr>
          <p:nvPr/>
        </p:nvSpPr>
        <p:spPr bwMode="auto">
          <a:xfrm>
            <a:off x="4572000" y="5114925"/>
            <a:ext cx="9001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defRPr/>
            </a:pPr>
            <a:r>
              <a:rPr lang="en-US" altLang="en-US" sz="1400">
                <a:cs typeface="Arial" charset="0"/>
              </a:rPr>
              <a:t>Frankfurt</a:t>
            </a:r>
          </a:p>
        </p:txBody>
      </p:sp>
      <p:cxnSp>
        <p:nvCxnSpPr>
          <p:cNvPr id="43" name="Straight Connector 42">
            <a:extLst>
              <a:ext uri="{FF2B5EF4-FFF2-40B4-BE49-F238E27FC236}">
                <a16:creationId xmlns:a16="http://schemas.microsoft.com/office/drawing/2014/main" id="{2701C484-5D2F-4FF2-B042-B9EFCBDA7ADE}"/>
              </a:ext>
            </a:extLst>
          </p:cNvPr>
          <p:cNvCxnSpPr/>
          <p:nvPr/>
        </p:nvCxnSpPr>
        <p:spPr>
          <a:xfrm flipV="1">
            <a:off x="2784475" y="1185863"/>
            <a:ext cx="0" cy="1565275"/>
          </a:xfrm>
          <a:prstGeom prst="line">
            <a:avLst/>
          </a:prstGeom>
          <a:ln w="9525">
            <a:solidFill>
              <a:schemeClr val="tx2"/>
            </a:solidFill>
          </a:ln>
        </p:spPr>
        <p:style>
          <a:lnRef idx="2">
            <a:schemeClr val="accent1"/>
          </a:lnRef>
          <a:fillRef idx="0">
            <a:schemeClr val="accent1"/>
          </a:fillRef>
          <a:effectRef idx="1">
            <a:schemeClr val="accent1"/>
          </a:effectRef>
          <a:fontRef idx="minor">
            <a:schemeClr val="tx1"/>
          </a:fontRef>
        </p:style>
      </p:cxnSp>
      <p:cxnSp>
        <p:nvCxnSpPr>
          <p:cNvPr id="44" name="Straight Connector 43">
            <a:extLst>
              <a:ext uri="{FF2B5EF4-FFF2-40B4-BE49-F238E27FC236}">
                <a16:creationId xmlns:a16="http://schemas.microsoft.com/office/drawing/2014/main" id="{5FA00239-3AD6-4D83-9BE0-8491E3261CC7}"/>
              </a:ext>
            </a:extLst>
          </p:cNvPr>
          <p:cNvCxnSpPr/>
          <p:nvPr/>
        </p:nvCxnSpPr>
        <p:spPr>
          <a:xfrm flipV="1">
            <a:off x="2644775" y="823913"/>
            <a:ext cx="0" cy="2058987"/>
          </a:xfrm>
          <a:prstGeom prst="line">
            <a:avLst/>
          </a:prstGeom>
          <a:ln w="9525">
            <a:solidFill>
              <a:schemeClr val="tx2"/>
            </a:solidFill>
          </a:ln>
        </p:spPr>
        <p:style>
          <a:lnRef idx="2">
            <a:schemeClr val="accent1"/>
          </a:lnRef>
          <a:fillRef idx="0">
            <a:schemeClr val="accent1"/>
          </a:fillRef>
          <a:effectRef idx="1">
            <a:schemeClr val="accent1"/>
          </a:effectRef>
          <a:fontRef idx="minor">
            <a:schemeClr val="tx1"/>
          </a:fontRef>
        </p:style>
      </p:cxnSp>
      <p:sp>
        <p:nvSpPr>
          <p:cNvPr id="45" name="TextBox 56">
            <a:extLst>
              <a:ext uri="{FF2B5EF4-FFF2-40B4-BE49-F238E27FC236}">
                <a16:creationId xmlns:a16="http://schemas.microsoft.com/office/drawing/2014/main" id="{C2F5B4EB-392D-42D8-B39D-A0559F13EA95}"/>
              </a:ext>
            </a:extLst>
          </p:cNvPr>
          <p:cNvSpPr txBox="1">
            <a:spLocks noChangeArrowheads="1"/>
          </p:cNvSpPr>
          <p:nvPr/>
        </p:nvSpPr>
        <p:spPr bwMode="auto">
          <a:xfrm>
            <a:off x="2668588" y="865188"/>
            <a:ext cx="9429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defRPr/>
            </a:pPr>
            <a:r>
              <a:rPr lang="en-US" altLang="en-US" sz="1400">
                <a:cs typeface="Arial" charset="0"/>
              </a:rPr>
              <a:t>New York</a:t>
            </a:r>
          </a:p>
        </p:txBody>
      </p:sp>
      <p:sp>
        <p:nvSpPr>
          <p:cNvPr id="46" name="TextBox 57">
            <a:extLst>
              <a:ext uri="{FF2B5EF4-FFF2-40B4-BE49-F238E27FC236}">
                <a16:creationId xmlns:a16="http://schemas.microsoft.com/office/drawing/2014/main" id="{1FB0543B-59FC-4632-981C-5F8BD34ED259}"/>
              </a:ext>
            </a:extLst>
          </p:cNvPr>
          <p:cNvSpPr txBox="1">
            <a:spLocks noChangeArrowheads="1"/>
          </p:cNvSpPr>
          <p:nvPr/>
        </p:nvSpPr>
        <p:spPr bwMode="auto">
          <a:xfrm>
            <a:off x="2528888" y="542925"/>
            <a:ext cx="14827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defRPr/>
            </a:pPr>
            <a:r>
              <a:rPr lang="en-US" altLang="en-US" sz="1400">
                <a:cs typeface="Arial" charset="0"/>
              </a:rPr>
              <a:t>Washington, DC</a:t>
            </a:r>
          </a:p>
        </p:txBody>
      </p:sp>
      <p:sp>
        <p:nvSpPr>
          <p:cNvPr id="47" name="Oval 46">
            <a:extLst>
              <a:ext uri="{FF2B5EF4-FFF2-40B4-BE49-F238E27FC236}">
                <a16:creationId xmlns:a16="http://schemas.microsoft.com/office/drawing/2014/main" id="{D23589D2-1876-41EF-AD2A-4932CA9FE5D7}"/>
              </a:ext>
            </a:extLst>
          </p:cNvPr>
          <p:cNvSpPr/>
          <p:nvPr/>
        </p:nvSpPr>
        <p:spPr>
          <a:xfrm>
            <a:off x="2709863" y="2743200"/>
            <a:ext cx="165100" cy="165100"/>
          </a:xfrm>
          <a:prstGeom prst="ellipse">
            <a:avLst/>
          </a:prstGeom>
          <a:noFill/>
          <a:ln w="34925">
            <a:solidFill>
              <a:srgbClr val="C000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8" name="Oval 47">
            <a:extLst>
              <a:ext uri="{FF2B5EF4-FFF2-40B4-BE49-F238E27FC236}">
                <a16:creationId xmlns:a16="http://schemas.microsoft.com/office/drawing/2014/main" id="{6A0C2399-03F3-45E2-8EA3-824DD75274A8}"/>
              </a:ext>
            </a:extLst>
          </p:cNvPr>
          <p:cNvSpPr/>
          <p:nvPr/>
        </p:nvSpPr>
        <p:spPr>
          <a:xfrm>
            <a:off x="2570163" y="2882900"/>
            <a:ext cx="165100" cy="165100"/>
          </a:xfrm>
          <a:prstGeom prst="ellipse">
            <a:avLst/>
          </a:prstGeom>
          <a:noFill/>
          <a:ln w="34925"/>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49" name="Straight Connector 48">
            <a:extLst>
              <a:ext uri="{FF2B5EF4-FFF2-40B4-BE49-F238E27FC236}">
                <a16:creationId xmlns:a16="http://schemas.microsoft.com/office/drawing/2014/main" id="{52CC165A-0533-425C-9BB3-14121EFB10A0}"/>
              </a:ext>
            </a:extLst>
          </p:cNvPr>
          <p:cNvCxnSpPr/>
          <p:nvPr/>
        </p:nvCxnSpPr>
        <p:spPr>
          <a:xfrm flipV="1">
            <a:off x="2355850" y="831850"/>
            <a:ext cx="0" cy="1820863"/>
          </a:xfrm>
          <a:prstGeom prst="line">
            <a:avLst/>
          </a:prstGeom>
          <a:ln w="9525">
            <a:solidFill>
              <a:schemeClr val="tx2"/>
            </a:solidFill>
          </a:ln>
        </p:spPr>
        <p:style>
          <a:lnRef idx="2">
            <a:schemeClr val="accent1"/>
          </a:lnRef>
          <a:fillRef idx="0">
            <a:schemeClr val="accent1"/>
          </a:fillRef>
          <a:effectRef idx="1">
            <a:schemeClr val="accent1"/>
          </a:effectRef>
          <a:fontRef idx="minor">
            <a:schemeClr val="tx1"/>
          </a:fontRef>
        </p:style>
      </p:cxnSp>
      <p:sp>
        <p:nvSpPr>
          <p:cNvPr id="50" name="TextBox 61">
            <a:extLst>
              <a:ext uri="{FF2B5EF4-FFF2-40B4-BE49-F238E27FC236}">
                <a16:creationId xmlns:a16="http://schemas.microsoft.com/office/drawing/2014/main" id="{5EDE6F83-AD84-4316-9231-AC11B242CA91}"/>
              </a:ext>
            </a:extLst>
          </p:cNvPr>
          <p:cNvSpPr txBox="1">
            <a:spLocks noChangeArrowheads="1"/>
          </p:cNvSpPr>
          <p:nvPr/>
        </p:nvSpPr>
        <p:spPr bwMode="auto">
          <a:xfrm>
            <a:off x="1663700" y="542925"/>
            <a:ext cx="8429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defRPr/>
            </a:pPr>
            <a:r>
              <a:rPr lang="en-US" altLang="en-US" sz="1400">
                <a:cs typeface="Arial" charset="0"/>
              </a:rPr>
              <a:t>Chicago</a:t>
            </a:r>
          </a:p>
        </p:txBody>
      </p:sp>
      <p:cxnSp>
        <p:nvCxnSpPr>
          <p:cNvPr id="51" name="Straight Connector 50">
            <a:extLst>
              <a:ext uri="{FF2B5EF4-FFF2-40B4-BE49-F238E27FC236}">
                <a16:creationId xmlns:a16="http://schemas.microsoft.com/office/drawing/2014/main" id="{97EB11BB-2D17-4F6A-B79F-E98DE20BB031}"/>
              </a:ext>
            </a:extLst>
          </p:cNvPr>
          <p:cNvCxnSpPr>
            <a:stCxn id="40" idx="0"/>
          </p:cNvCxnSpPr>
          <p:nvPr/>
        </p:nvCxnSpPr>
        <p:spPr>
          <a:xfrm flipH="1" flipV="1">
            <a:off x="2084388" y="1293813"/>
            <a:ext cx="7937" cy="1589087"/>
          </a:xfrm>
          <a:prstGeom prst="line">
            <a:avLst/>
          </a:prstGeom>
          <a:ln w="9525">
            <a:solidFill>
              <a:schemeClr val="tx2"/>
            </a:solidFill>
          </a:ln>
        </p:spPr>
        <p:style>
          <a:lnRef idx="2">
            <a:schemeClr val="accent1"/>
          </a:lnRef>
          <a:fillRef idx="0">
            <a:schemeClr val="accent1"/>
          </a:fillRef>
          <a:effectRef idx="1">
            <a:schemeClr val="accent1"/>
          </a:effectRef>
          <a:fontRef idx="minor">
            <a:schemeClr val="tx1"/>
          </a:fontRef>
        </p:style>
      </p:cxnSp>
      <p:sp>
        <p:nvSpPr>
          <p:cNvPr id="52" name="TextBox 63">
            <a:extLst>
              <a:ext uri="{FF2B5EF4-FFF2-40B4-BE49-F238E27FC236}">
                <a16:creationId xmlns:a16="http://schemas.microsoft.com/office/drawing/2014/main" id="{5E6521D7-E77B-4028-B64D-09355B41AE3C}"/>
              </a:ext>
            </a:extLst>
          </p:cNvPr>
          <p:cNvSpPr txBox="1">
            <a:spLocks noChangeArrowheads="1"/>
          </p:cNvSpPr>
          <p:nvPr/>
        </p:nvSpPr>
        <p:spPr bwMode="auto">
          <a:xfrm>
            <a:off x="1457325" y="1012825"/>
            <a:ext cx="7620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defRPr/>
            </a:pPr>
            <a:r>
              <a:rPr lang="en-US" altLang="en-US" sz="1400">
                <a:cs typeface="Arial" charset="0"/>
              </a:rPr>
              <a:t>Denver</a:t>
            </a:r>
          </a:p>
        </p:txBody>
      </p:sp>
      <p:sp>
        <p:nvSpPr>
          <p:cNvPr id="53" name="Oval 52">
            <a:extLst>
              <a:ext uri="{FF2B5EF4-FFF2-40B4-BE49-F238E27FC236}">
                <a16:creationId xmlns:a16="http://schemas.microsoft.com/office/drawing/2014/main" id="{AEC51C45-E05B-4C54-B817-73DA4325D525}"/>
              </a:ext>
            </a:extLst>
          </p:cNvPr>
          <p:cNvSpPr/>
          <p:nvPr/>
        </p:nvSpPr>
        <p:spPr>
          <a:xfrm>
            <a:off x="2009775" y="2882900"/>
            <a:ext cx="165100" cy="165100"/>
          </a:xfrm>
          <a:prstGeom prst="ellipse">
            <a:avLst/>
          </a:prstGeom>
          <a:noFill/>
          <a:ln w="34925">
            <a:solidFill>
              <a:srgbClr val="C000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4" name="Oval 53">
            <a:extLst>
              <a:ext uri="{FF2B5EF4-FFF2-40B4-BE49-F238E27FC236}">
                <a16:creationId xmlns:a16="http://schemas.microsoft.com/office/drawing/2014/main" id="{3D5C5380-9510-412C-B3FD-9B66E62E4F1B}"/>
              </a:ext>
            </a:extLst>
          </p:cNvPr>
          <p:cNvSpPr/>
          <p:nvPr/>
        </p:nvSpPr>
        <p:spPr>
          <a:xfrm>
            <a:off x="2273300" y="2644775"/>
            <a:ext cx="165100" cy="165100"/>
          </a:xfrm>
          <a:prstGeom prst="ellipse">
            <a:avLst/>
          </a:prstGeom>
          <a:noFill/>
          <a:ln w="34925">
            <a:solidFill>
              <a:schemeClr val="accent1">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55" name="Straight Connector 54">
            <a:extLst>
              <a:ext uri="{FF2B5EF4-FFF2-40B4-BE49-F238E27FC236}">
                <a16:creationId xmlns:a16="http://schemas.microsoft.com/office/drawing/2014/main" id="{2246FA93-BF68-49E2-8A01-CA353FB83847}"/>
              </a:ext>
            </a:extLst>
          </p:cNvPr>
          <p:cNvCxnSpPr/>
          <p:nvPr/>
        </p:nvCxnSpPr>
        <p:spPr>
          <a:xfrm flipV="1">
            <a:off x="2611438" y="3402013"/>
            <a:ext cx="0" cy="1919287"/>
          </a:xfrm>
          <a:prstGeom prst="line">
            <a:avLst/>
          </a:prstGeom>
          <a:ln w="9525">
            <a:solidFill>
              <a:schemeClr val="tx2"/>
            </a:solidFill>
          </a:ln>
        </p:spPr>
        <p:style>
          <a:lnRef idx="2">
            <a:schemeClr val="accent1"/>
          </a:lnRef>
          <a:fillRef idx="0">
            <a:schemeClr val="accent1"/>
          </a:fillRef>
          <a:effectRef idx="1">
            <a:schemeClr val="accent1"/>
          </a:effectRef>
          <a:fontRef idx="minor">
            <a:schemeClr val="tx1"/>
          </a:fontRef>
        </p:style>
      </p:cxnSp>
      <p:sp>
        <p:nvSpPr>
          <p:cNvPr id="56" name="TextBox 67">
            <a:extLst>
              <a:ext uri="{FF2B5EF4-FFF2-40B4-BE49-F238E27FC236}">
                <a16:creationId xmlns:a16="http://schemas.microsoft.com/office/drawing/2014/main" id="{C88CEDF8-65A7-44FF-9517-0CF4411873DC}"/>
              </a:ext>
            </a:extLst>
          </p:cNvPr>
          <p:cNvSpPr txBox="1">
            <a:spLocks noChangeArrowheads="1"/>
          </p:cNvSpPr>
          <p:nvPr/>
        </p:nvSpPr>
        <p:spPr bwMode="auto">
          <a:xfrm>
            <a:off x="1120775" y="5272088"/>
            <a:ext cx="16065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defRPr/>
            </a:pPr>
            <a:r>
              <a:rPr lang="en-US" altLang="en-US" sz="1400">
                <a:cs typeface="Arial" charset="0"/>
              </a:rPr>
              <a:t>West Palm Beach</a:t>
            </a:r>
          </a:p>
        </p:txBody>
      </p:sp>
      <p:cxnSp>
        <p:nvCxnSpPr>
          <p:cNvPr id="57" name="Straight Connector 56">
            <a:extLst>
              <a:ext uri="{FF2B5EF4-FFF2-40B4-BE49-F238E27FC236}">
                <a16:creationId xmlns:a16="http://schemas.microsoft.com/office/drawing/2014/main" id="{89F8AFDD-A557-40B8-9150-B0D811EF66E3}"/>
              </a:ext>
            </a:extLst>
          </p:cNvPr>
          <p:cNvCxnSpPr/>
          <p:nvPr/>
        </p:nvCxnSpPr>
        <p:spPr>
          <a:xfrm flipV="1">
            <a:off x="2200275" y="3254375"/>
            <a:ext cx="0" cy="1573213"/>
          </a:xfrm>
          <a:prstGeom prst="line">
            <a:avLst/>
          </a:prstGeom>
          <a:ln w="9525">
            <a:solidFill>
              <a:schemeClr val="tx2"/>
            </a:solidFill>
          </a:ln>
        </p:spPr>
        <p:style>
          <a:lnRef idx="2">
            <a:schemeClr val="accent1"/>
          </a:lnRef>
          <a:fillRef idx="0">
            <a:schemeClr val="accent1"/>
          </a:fillRef>
          <a:effectRef idx="1">
            <a:schemeClr val="accent1"/>
          </a:effectRef>
          <a:fontRef idx="minor">
            <a:schemeClr val="tx1"/>
          </a:fontRef>
        </p:style>
      </p:cxnSp>
      <p:sp>
        <p:nvSpPr>
          <p:cNvPr id="58" name="TextBox 69">
            <a:extLst>
              <a:ext uri="{FF2B5EF4-FFF2-40B4-BE49-F238E27FC236}">
                <a16:creationId xmlns:a16="http://schemas.microsoft.com/office/drawing/2014/main" id="{258B1DCB-798A-436D-883D-505CC250BD40}"/>
              </a:ext>
            </a:extLst>
          </p:cNvPr>
          <p:cNvSpPr txBox="1">
            <a:spLocks noChangeArrowheads="1"/>
          </p:cNvSpPr>
          <p:nvPr/>
        </p:nvSpPr>
        <p:spPr bwMode="auto">
          <a:xfrm>
            <a:off x="1487488" y="4775200"/>
            <a:ext cx="8524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defRPr/>
            </a:pPr>
            <a:r>
              <a:rPr lang="en-US" altLang="en-US" sz="1400">
                <a:cs typeface="Arial" charset="0"/>
              </a:rPr>
              <a:t>Houston</a:t>
            </a:r>
          </a:p>
        </p:txBody>
      </p:sp>
      <p:cxnSp>
        <p:nvCxnSpPr>
          <p:cNvPr id="59" name="Straight Connector 58">
            <a:extLst>
              <a:ext uri="{FF2B5EF4-FFF2-40B4-BE49-F238E27FC236}">
                <a16:creationId xmlns:a16="http://schemas.microsoft.com/office/drawing/2014/main" id="{5DA0D673-7AAB-43AF-A8F1-223338332E3D}"/>
              </a:ext>
            </a:extLst>
          </p:cNvPr>
          <p:cNvCxnSpPr/>
          <p:nvPr/>
        </p:nvCxnSpPr>
        <p:spPr>
          <a:xfrm flipV="1">
            <a:off x="1854200" y="3213100"/>
            <a:ext cx="0" cy="1128713"/>
          </a:xfrm>
          <a:prstGeom prst="line">
            <a:avLst/>
          </a:prstGeom>
          <a:ln w="9525">
            <a:solidFill>
              <a:schemeClr val="tx2"/>
            </a:solidFill>
          </a:ln>
        </p:spPr>
        <p:style>
          <a:lnRef idx="2">
            <a:schemeClr val="accent1"/>
          </a:lnRef>
          <a:fillRef idx="0">
            <a:schemeClr val="accent1"/>
          </a:fillRef>
          <a:effectRef idx="1">
            <a:schemeClr val="accent1"/>
          </a:effectRef>
          <a:fontRef idx="minor">
            <a:schemeClr val="tx1"/>
          </a:fontRef>
        </p:style>
      </p:cxnSp>
      <p:sp>
        <p:nvSpPr>
          <p:cNvPr id="60" name="TextBox 71">
            <a:extLst>
              <a:ext uri="{FF2B5EF4-FFF2-40B4-BE49-F238E27FC236}">
                <a16:creationId xmlns:a16="http://schemas.microsoft.com/office/drawing/2014/main" id="{11691E16-D20E-445A-9A08-621A926BC802}"/>
              </a:ext>
            </a:extLst>
          </p:cNvPr>
          <p:cNvSpPr txBox="1">
            <a:spLocks noChangeArrowheads="1"/>
          </p:cNvSpPr>
          <p:nvPr/>
        </p:nvSpPr>
        <p:spPr bwMode="auto">
          <a:xfrm>
            <a:off x="833438" y="4311650"/>
            <a:ext cx="11604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defRPr/>
            </a:pPr>
            <a:r>
              <a:rPr lang="en-US" altLang="en-US" sz="1400">
                <a:cs typeface="Arial" charset="0"/>
              </a:rPr>
              <a:t>Los Angeles</a:t>
            </a:r>
          </a:p>
        </p:txBody>
      </p:sp>
      <p:cxnSp>
        <p:nvCxnSpPr>
          <p:cNvPr id="61" name="Straight Connector 60">
            <a:extLst>
              <a:ext uri="{FF2B5EF4-FFF2-40B4-BE49-F238E27FC236}">
                <a16:creationId xmlns:a16="http://schemas.microsoft.com/office/drawing/2014/main" id="{113C9AE3-00D3-48E2-B7B0-F3A3DC2C01AC}"/>
              </a:ext>
            </a:extLst>
          </p:cNvPr>
          <p:cNvCxnSpPr/>
          <p:nvPr/>
        </p:nvCxnSpPr>
        <p:spPr>
          <a:xfrm flipV="1">
            <a:off x="1746250" y="3097213"/>
            <a:ext cx="0" cy="790575"/>
          </a:xfrm>
          <a:prstGeom prst="line">
            <a:avLst/>
          </a:prstGeom>
          <a:ln w="9525">
            <a:solidFill>
              <a:schemeClr val="tx2"/>
            </a:solidFill>
          </a:ln>
        </p:spPr>
        <p:style>
          <a:lnRef idx="2">
            <a:schemeClr val="accent1"/>
          </a:lnRef>
          <a:fillRef idx="0">
            <a:schemeClr val="accent1"/>
          </a:fillRef>
          <a:effectRef idx="1">
            <a:schemeClr val="accent1"/>
          </a:effectRef>
          <a:fontRef idx="minor">
            <a:schemeClr val="tx1"/>
          </a:fontRef>
        </p:style>
      </p:cxnSp>
      <p:sp>
        <p:nvSpPr>
          <p:cNvPr id="62" name="TextBox 73">
            <a:extLst>
              <a:ext uri="{FF2B5EF4-FFF2-40B4-BE49-F238E27FC236}">
                <a16:creationId xmlns:a16="http://schemas.microsoft.com/office/drawing/2014/main" id="{A7DB39DF-78F7-4319-A81A-10870B7F20FF}"/>
              </a:ext>
            </a:extLst>
          </p:cNvPr>
          <p:cNvSpPr txBox="1">
            <a:spLocks noChangeArrowheads="1"/>
          </p:cNvSpPr>
          <p:nvPr/>
        </p:nvSpPr>
        <p:spPr bwMode="auto">
          <a:xfrm>
            <a:off x="549275" y="3846513"/>
            <a:ext cx="13287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defRPr/>
            </a:pPr>
            <a:r>
              <a:rPr lang="en-US" altLang="en-US" sz="1400">
                <a:cs typeface="Arial" charset="0"/>
              </a:rPr>
              <a:t>San Francisco</a:t>
            </a:r>
          </a:p>
        </p:txBody>
      </p:sp>
      <p:sp>
        <p:nvSpPr>
          <p:cNvPr id="63" name="TextBox 74">
            <a:extLst>
              <a:ext uri="{FF2B5EF4-FFF2-40B4-BE49-F238E27FC236}">
                <a16:creationId xmlns:a16="http://schemas.microsoft.com/office/drawing/2014/main" id="{51B43465-5BAB-499D-9056-BE23658C5CFA}"/>
              </a:ext>
            </a:extLst>
          </p:cNvPr>
          <p:cNvSpPr txBox="1">
            <a:spLocks noChangeArrowheads="1"/>
          </p:cNvSpPr>
          <p:nvPr/>
        </p:nvSpPr>
        <p:spPr bwMode="auto">
          <a:xfrm>
            <a:off x="490538" y="3533775"/>
            <a:ext cx="12398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defRPr/>
            </a:pPr>
            <a:r>
              <a:rPr lang="en-US" altLang="en-US" sz="1400">
                <a:cs typeface="Arial" charset="0"/>
              </a:rPr>
              <a:t>Silicon Valley</a:t>
            </a:r>
          </a:p>
        </p:txBody>
      </p:sp>
      <p:cxnSp>
        <p:nvCxnSpPr>
          <p:cNvPr id="64" name="Straight Connector 63">
            <a:extLst>
              <a:ext uri="{FF2B5EF4-FFF2-40B4-BE49-F238E27FC236}">
                <a16:creationId xmlns:a16="http://schemas.microsoft.com/office/drawing/2014/main" id="{C0E8EE98-B5BF-49A9-89FB-9D949A0BC533}"/>
              </a:ext>
            </a:extLst>
          </p:cNvPr>
          <p:cNvCxnSpPr/>
          <p:nvPr/>
        </p:nvCxnSpPr>
        <p:spPr>
          <a:xfrm flipV="1">
            <a:off x="1598613" y="3090863"/>
            <a:ext cx="120650" cy="509587"/>
          </a:xfrm>
          <a:prstGeom prst="line">
            <a:avLst/>
          </a:prstGeom>
          <a:ln w="9525">
            <a:solidFill>
              <a:schemeClr val="tx2"/>
            </a:solidFill>
          </a:ln>
        </p:spPr>
        <p:style>
          <a:lnRef idx="2">
            <a:schemeClr val="accent1"/>
          </a:lnRef>
          <a:fillRef idx="0">
            <a:schemeClr val="accent1"/>
          </a:fillRef>
          <a:effectRef idx="1">
            <a:schemeClr val="accent1"/>
          </a:effectRef>
          <a:fontRef idx="minor">
            <a:schemeClr val="tx1"/>
          </a:fontRef>
        </p:style>
      </p:cxnSp>
      <p:sp>
        <p:nvSpPr>
          <p:cNvPr id="65" name="Oval 64">
            <a:extLst>
              <a:ext uri="{FF2B5EF4-FFF2-40B4-BE49-F238E27FC236}">
                <a16:creationId xmlns:a16="http://schemas.microsoft.com/office/drawing/2014/main" id="{52606FF8-60BB-4271-B1A9-453B0C621D9D}"/>
              </a:ext>
            </a:extLst>
          </p:cNvPr>
          <p:cNvSpPr/>
          <p:nvPr/>
        </p:nvSpPr>
        <p:spPr>
          <a:xfrm>
            <a:off x="1771650" y="3048000"/>
            <a:ext cx="163513" cy="165100"/>
          </a:xfrm>
          <a:prstGeom prst="ellipse">
            <a:avLst/>
          </a:prstGeom>
          <a:noFill/>
          <a:ln w="34925"/>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6" name="Oval 65">
            <a:extLst>
              <a:ext uri="{FF2B5EF4-FFF2-40B4-BE49-F238E27FC236}">
                <a16:creationId xmlns:a16="http://schemas.microsoft.com/office/drawing/2014/main" id="{659A2DB5-A884-4541-B8F1-255D432ECFDA}"/>
              </a:ext>
            </a:extLst>
          </p:cNvPr>
          <p:cNvSpPr/>
          <p:nvPr/>
        </p:nvSpPr>
        <p:spPr>
          <a:xfrm>
            <a:off x="1681163" y="2916238"/>
            <a:ext cx="163512" cy="165100"/>
          </a:xfrm>
          <a:prstGeom prst="ellipse">
            <a:avLst/>
          </a:prstGeom>
          <a:noFill/>
          <a:ln w="34925">
            <a:solidFill>
              <a:srgbClr val="FFC0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7" name="Oval 66">
            <a:extLst>
              <a:ext uri="{FF2B5EF4-FFF2-40B4-BE49-F238E27FC236}">
                <a16:creationId xmlns:a16="http://schemas.microsoft.com/office/drawing/2014/main" id="{5C3859A6-E52F-4D6E-8774-7176AD936F68}"/>
              </a:ext>
            </a:extLst>
          </p:cNvPr>
          <p:cNvSpPr/>
          <p:nvPr/>
        </p:nvSpPr>
        <p:spPr>
          <a:xfrm>
            <a:off x="2536825" y="3228975"/>
            <a:ext cx="165100" cy="165100"/>
          </a:xfrm>
          <a:prstGeom prst="ellipse">
            <a:avLst/>
          </a:prstGeom>
          <a:noFill/>
          <a:ln w="34925">
            <a:solidFill>
              <a:srgbClr val="FFC0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8" name="Oval 67">
            <a:extLst>
              <a:ext uri="{FF2B5EF4-FFF2-40B4-BE49-F238E27FC236}">
                <a16:creationId xmlns:a16="http://schemas.microsoft.com/office/drawing/2014/main" id="{C6D44F82-7A7A-4AA2-A5A7-C59E994FE641}"/>
              </a:ext>
            </a:extLst>
          </p:cNvPr>
          <p:cNvSpPr/>
          <p:nvPr/>
        </p:nvSpPr>
        <p:spPr>
          <a:xfrm>
            <a:off x="2117725" y="3089275"/>
            <a:ext cx="163513" cy="165100"/>
          </a:xfrm>
          <a:prstGeom prst="ellipse">
            <a:avLst/>
          </a:prstGeom>
          <a:noFill/>
          <a:ln w="34925">
            <a:solidFill>
              <a:schemeClr val="accent1">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9" name="Date Placeholder 2">
            <a:extLst>
              <a:ext uri="{FF2B5EF4-FFF2-40B4-BE49-F238E27FC236}">
                <a16:creationId xmlns:a16="http://schemas.microsoft.com/office/drawing/2014/main" id="{75187E80-6DE2-457E-8F1B-4DBB5B6053D0}"/>
              </a:ext>
            </a:extLst>
          </p:cNvPr>
          <p:cNvSpPr>
            <a:spLocks noGrp="1"/>
          </p:cNvSpPr>
          <p:nvPr>
            <p:ph type="dt" sz="half" idx="10"/>
          </p:nvPr>
        </p:nvSpPr>
        <p:spPr/>
        <p:txBody>
          <a:bodyPr/>
          <a:lstStyle>
            <a:lvl1pPr>
              <a:defRPr/>
            </a:lvl1pPr>
          </a:lstStyle>
          <a:p>
            <a:pPr>
              <a:defRPr/>
            </a:pPr>
            <a:fld id="{03E968E1-2615-4B2A-9B27-0CE6C8CE7F68}" type="datetime1">
              <a:rPr lang="en-US"/>
              <a:pPr>
                <a:defRPr/>
              </a:pPr>
              <a:t>1/14/2020</a:t>
            </a:fld>
            <a:endParaRPr lang="en-US"/>
          </a:p>
        </p:txBody>
      </p:sp>
      <p:sp>
        <p:nvSpPr>
          <p:cNvPr id="70" name="Footer Placeholder 3">
            <a:extLst>
              <a:ext uri="{FF2B5EF4-FFF2-40B4-BE49-F238E27FC236}">
                <a16:creationId xmlns:a16="http://schemas.microsoft.com/office/drawing/2014/main" id="{C37562A6-CA69-4CD4-B9EC-E7B65F983C70}"/>
              </a:ext>
            </a:extLst>
          </p:cNvPr>
          <p:cNvSpPr>
            <a:spLocks noGrp="1"/>
          </p:cNvSpPr>
          <p:nvPr>
            <p:ph type="ftr" sz="quarter" idx="11"/>
          </p:nvPr>
        </p:nvSpPr>
        <p:spPr/>
        <p:txBody>
          <a:bodyPr/>
          <a:lstStyle>
            <a:lvl1pPr>
              <a:defRPr/>
            </a:lvl1pPr>
          </a:lstStyle>
          <a:p>
            <a:pPr>
              <a:defRPr/>
            </a:pPr>
            <a:endParaRPr lang="en-US"/>
          </a:p>
        </p:txBody>
      </p:sp>
      <p:sp>
        <p:nvSpPr>
          <p:cNvPr id="71" name="Slide Number Placeholder 4">
            <a:extLst>
              <a:ext uri="{FF2B5EF4-FFF2-40B4-BE49-F238E27FC236}">
                <a16:creationId xmlns:a16="http://schemas.microsoft.com/office/drawing/2014/main" id="{A7FAE032-B7D1-47CF-A738-043356C2685A}"/>
              </a:ext>
            </a:extLst>
          </p:cNvPr>
          <p:cNvSpPr>
            <a:spLocks noGrp="1"/>
          </p:cNvSpPr>
          <p:nvPr>
            <p:ph type="sldNum" sz="quarter" idx="12"/>
          </p:nvPr>
        </p:nvSpPr>
        <p:spPr/>
        <p:txBody>
          <a:bodyPr/>
          <a:lstStyle>
            <a:lvl1pPr>
              <a:defRPr/>
            </a:lvl1pPr>
          </a:lstStyle>
          <a:p>
            <a:fld id="{65EEE4DB-562D-43B9-BE11-FF46A0C837A8}" type="slidenum">
              <a:rPr lang="en-US" altLang="en-US"/>
              <a:pPr/>
              <a:t>‹#›</a:t>
            </a:fld>
            <a:endParaRPr lang="en-US" altLang="en-US"/>
          </a:p>
        </p:txBody>
      </p:sp>
    </p:spTree>
    <p:extLst>
      <p:ext uri="{BB962C8B-B14F-4D97-AF65-F5344CB8AC3E}">
        <p14:creationId xmlns:p14="http://schemas.microsoft.com/office/powerpoint/2010/main" val="1702401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F6F2231-1AC5-42BA-9F9F-497FEA54DD6F}"/>
              </a:ext>
            </a:extLst>
          </p:cNvPr>
          <p:cNvSpPr/>
          <p:nvPr/>
        </p:nvSpPr>
        <p:spPr bwMode="white">
          <a:xfrm>
            <a:off x="0" y="0"/>
            <a:ext cx="9144000" cy="1143000"/>
          </a:xfrm>
          <a:prstGeom prst="rect">
            <a:avLst/>
          </a:prstGeom>
          <a:solidFill>
            <a:srgbClr val="002F6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TextBox 8">
            <a:extLst>
              <a:ext uri="{FF2B5EF4-FFF2-40B4-BE49-F238E27FC236}">
                <a16:creationId xmlns:a16="http://schemas.microsoft.com/office/drawing/2014/main" id="{990F8877-24B2-4D58-B233-F43E62164F8D}"/>
              </a:ext>
            </a:extLst>
          </p:cNvPr>
          <p:cNvSpPr txBox="1"/>
          <p:nvPr/>
        </p:nvSpPr>
        <p:spPr>
          <a:xfrm>
            <a:off x="0" y="6456363"/>
            <a:ext cx="7315200" cy="401637"/>
          </a:xfrm>
          <a:prstGeom prst="rect">
            <a:avLst/>
          </a:prstGeom>
          <a:solidFill>
            <a:schemeClr val="bg2">
              <a:lumMod val="90000"/>
            </a:schemeClr>
          </a:solidFill>
        </p:spPr>
        <p:txBody>
          <a:bodyPr lIns="0" tIns="0" rIns="0" bIns="0" anchor="ctr">
            <a:spAutoFit/>
          </a:bodyPr>
          <a:lstStyle/>
          <a:p>
            <a:pPr fontAlgn="auto">
              <a:spcBef>
                <a:spcPts val="0"/>
              </a:spcBef>
              <a:spcAft>
                <a:spcPts val="0"/>
              </a:spcAft>
              <a:defRPr/>
            </a:pPr>
            <a:endParaRPr lang="en-US" dirty="0">
              <a:latin typeface="+mn-lt"/>
              <a:cs typeface="+mn-cs"/>
            </a:endParaRPr>
          </a:p>
        </p:txBody>
      </p:sp>
      <p:sp>
        <p:nvSpPr>
          <p:cNvPr id="1028" name="Title Placeholder 1">
            <a:extLst>
              <a:ext uri="{FF2B5EF4-FFF2-40B4-BE49-F238E27FC236}">
                <a16:creationId xmlns:a16="http://schemas.microsoft.com/office/drawing/2014/main" id="{0F33FA2F-C905-4CD5-9A47-B7083C9C9C9D}"/>
              </a:ext>
            </a:extLst>
          </p:cNvPr>
          <p:cNvSpPr>
            <a:spLocks noGrp="1"/>
          </p:cNvSpPr>
          <p:nvPr>
            <p:ph type="title"/>
          </p:nvPr>
        </p:nvSpPr>
        <p:spPr bwMode="auto">
          <a:xfrm>
            <a:off x="446088" y="0"/>
            <a:ext cx="824071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altLang="en-US"/>
              <a:t>Click to edit Master title style</a:t>
            </a:r>
          </a:p>
        </p:txBody>
      </p:sp>
      <p:sp>
        <p:nvSpPr>
          <p:cNvPr id="1029" name="Text Placeholder 2">
            <a:extLst>
              <a:ext uri="{FF2B5EF4-FFF2-40B4-BE49-F238E27FC236}">
                <a16:creationId xmlns:a16="http://schemas.microsoft.com/office/drawing/2014/main" id="{08E9408A-9156-4973-8752-96C1D272190D}"/>
              </a:ext>
            </a:extLst>
          </p:cNvPr>
          <p:cNvSpPr>
            <a:spLocks noGrp="1"/>
          </p:cNvSpPr>
          <p:nvPr>
            <p:ph type="body" idx="1"/>
          </p:nvPr>
        </p:nvSpPr>
        <p:spPr bwMode="auto">
          <a:xfrm>
            <a:off x="457200" y="1279525"/>
            <a:ext cx="8229600" cy="505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28F6E287-16FD-4228-9847-FFB4B45FE578}"/>
              </a:ext>
            </a:extLst>
          </p:cNvPr>
          <p:cNvSpPr>
            <a:spLocks noGrp="1"/>
          </p:cNvSpPr>
          <p:nvPr>
            <p:ph type="dt" sz="half" idx="2"/>
          </p:nvPr>
        </p:nvSpPr>
        <p:spPr>
          <a:xfrm>
            <a:off x="228600" y="6505575"/>
            <a:ext cx="985838" cy="303213"/>
          </a:xfrm>
          <a:prstGeom prst="rect">
            <a:avLst/>
          </a:prstGeom>
        </p:spPr>
        <p:txBody>
          <a:bodyPr vert="horz" lIns="0" tIns="0" rIns="0" bIns="0" rtlCol="0" anchor="ctr"/>
          <a:lstStyle>
            <a:lvl1pPr algn="l" fontAlgn="auto">
              <a:spcBef>
                <a:spcPts val="0"/>
              </a:spcBef>
              <a:spcAft>
                <a:spcPts val="0"/>
              </a:spcAft>
              <a:defRPr sz="1000">
                <a:solidFill>
                  <a:schemeClr val="tx1">
                    <a:tint val="75000"/>
                  </a:schemeClr>
                </a:solidFill>
                <a:latin typeface="+mn-lt"/>
                <a:cs typeface="+mn-cs"/>
              </a:defRPr>
            </a:lvl1pPr>
          </a:lstStyle>
          <a:p>
            <a:pPr>
              <a:defRPr/>
            </a:pPr>
            <a:fld id="{A7DC7D18-ED54-44F3-8A53-62D467EA8009}" type="datetime1">
              <a:rPr lang="en-US"/>
              <a:pPr>
                <a:defRPr/>
              </a:pPr>
              <a:t>1/14/2020</a:t>
            </a:fld>
            <a:endParaRPr lang="en-US" dirty="0"/>
          </a:p>
        </p:txBody>
      </p:sp>
      <p:sp>
        <p:nvSpPr>
          <p:cNvPr id="5" name="Footer Placeholder 4">
            <a:extLst>
              <a:ext uri="{FF2B5EF4-FFF2-40B4-BE49-F238E27FC236}">
                <a16:creationId xmlns:a16="http://schemas.microsoft.com/office/drawing/2014/main" id="{96ABFE04-D9F4-4B4C-9001-F980AAB26A49}"/>
              </a:ext>
            </a:extLst>
          </p:cNvPr>
          <p:cNvSpPr>
            <a:spLocks noGrp="1"/>
          </p:cNvSpPr>
          <p:nvPr>
            <p:ph type="ftr" sz="quarter" idx="3"/>
          </p:nvPr>
        </p:nvSpPr>
        <p:spPr>
          <a:xfrm>
            <a:off x="1214438" y="6511925"/>
            <a:ext cx="1741487" cy="288925"/>
          </a:xfrm>
          <a:prstGeom prst="rect">
            <a:avLst/>
          </a:prstGeom>
        </p:spPr>
        <p:txBody>
          <a:bodyPr vert="horz" lIns="0" tIns="0" rIns="0" bIns="0" rtlCol="0" anchor="ctr"/>
          <a:lstStyle>
            <a:lvl1pPr algn="ctr" fontAlgn="auto">
              <a:spcBef>
                <a:spcPts val="0"/>
              </a:spcBef>
              <a:spcAft>
                <a:spcPts val="0"/>
              </a:spcAft>
              <a:defRPr sz="1000" baseline="0">
                <a:solidFill>
                  <a:schemeClr val="tx1">
                    <a:tint val="75000"/>
                  </a:schemeClr>
                </a:solidFill>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D4EAFBFE-8120-4D00-A69C-8B423C450A4E}"/>
              </a:ext>
            </a:extLst>
          </p:cNvPr>
          <p:cNvSpPr>
            <a:spLocks noGrp="1"/>
          </p:cNvSpPr>
          <p:nvPr>
            <p:ph type="sldNum" sz="quarter" idx="4"/>
          </p:nvPr>
        </p:nvSpPr>
        <p:spPr>
          <a:xfrm>
            <a:off x="6678613" y="6505575"/>
            <a:ext cx="442912" cy="303213"/>
          </a:xfrm>
          <a:prstGeom prst="rect">
            <a:avLst/>
          </a:prstGeom>
        </p:spPr>
        <p:txBody>
          <a:bodyPr vert="horz" wrap="square" lIns="0" tIns="0" rIns="0" bIns="0" numCol="1" anchor="ctr" anchorCtr="0" compatLnSpc="1">
            <a:prstTxWarp prst="textNoShape">
              <a:avLst/>
            </a:prstTxWarp>
          </a:bodyPr>
          <a:lstStyle>
            <a:lvl1pPr algn="r">
              <a:defRPr sz="1000">
                <a:solidFill>
                  <a:srgbClr val="939393"/>
                </a:solidFill>
              </a:defRPr>
            </a:lvl1pPr>
          </a:lstStyle>
          <a:p>
            <a:fld id="{46FAE651-8F03-4F76-9EB1-004BAFFADC0A}" type="slidenum">
              <a:rPr lang="en-US" altLang="en-US"/>
              <a:pPr/>
              <a:t>‹#›</a:t>
            </a:fld>
            <a:endParaRPr lang="en-US" altLang="en-US"/>
          </a:p>
        </p:txBody>
      </p:sp>
      <p:sp>
        <p:nvSpPr>
          <p:cNvPr id="1033" name="TextBox 6">
            <a:extLst>
              <a:ext uri="{FF2B5EF4-FFF2-40B4-BE49-F238E27FC236}">
                <a16:creationId xmlns:a16="http://schemas.microsoft.com/office/drawing/2014/main" id="{145D50D0-EACA-4CF0-918B-08F8ABC8616B}"/>
              </a:ext>
            </a:extLst>
          </p:cNvPr>
          <p:cNvSpPr txBox="1">
            <a:spLocks noChangeArrowheads="1"/>
          </p:cNvSpPr>
          <p:nvPr/>
        </p:nvSpPr>
        <p:spPr bwMode="auto">
          <a:xfrm>
            <a:off x="7315200" y="6456363"/>
            <a:ext cx="1828800" cy="401637"/>
          </a:xfrm>
          <a:prstGeom prst="rect">
            <a:avLst/>
          </a:prstGeom>
          <a:solidFill>
            <a:srgbClr val="E07727"/>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defRPr/>
            </a:pPr>
            <a:endParaRPr lang="en-US" altLang="en-US" dirty="0">
              <a:cs typeface="Arial" charset="0"/>
            </a:endParaRPr>
          </a:p>
        </p:txBody>
      </p:sp>
      <p:sp>
        <p:nvSpPr>
          <p:cNvPr id="8" name="TextBox 7">
            <a:extLst>
              <a:ext uri="{FF2B5EF4-FFF2-40B4-BE49-F238E27FC236}">
                <a16:creationId xmlns:a16="http://schemas.microsoft.com/office/drawing/2014/main" id="{CA810DE1-E2CF-4A28-A374-29426280D0A8}"/>
              </a:ext>
            </a:extLst>
          </p:cNvPr>
          <p:cNvSpPr txBox="1"/>
          <p:nvPr/>
        </p:nvSpPr>
        <p:spPr>
          <a:xfrm>
            <a:off x="7556500" y="6456363"/>
            <a:ext cx="1346200" cy="400050"/>
          </a:xfrm>
          <a:prstGeom prst="rect">
            <a:avLst/>
          </a:prstGeom>
          <a:noFill/>
        </p:spPr>
        <p:txBody>
          <a:bodyPr lIns="0" tIns="0" rIns="0" bIns="0" anchor="ctr"/>
          <a:lstStyle/>
          <a:p>
            <a:pPr algn="ctr" fontAlgn="auto">
              <a:spcBef>
                <a:spcPts val="0"/>
              </a:spcBef>
              <a:spcAft>
                <a:spcPts val="0"/>
              </a:spcAft>
              <a:defRPr/>
            </a:pPr>
            <a:r>
              <a:rPr lang="en-US" sz="1150" b="1" dirty="0">
                <a:solidFill>
                  <a:schemeClr val="bg1"/>
                </a:solidFill>
                <a:latin typeface="+mn-lt"/>
                <a:cs typeface="+mn-cs"/>
              </a:rPr>
              <a:t>arnoldporter.com</a:t>
            </a:r>
          </a:p>
        </p:txBody>
      </p:sp>
      <p:sp>
        <p:nvSpPr>
          <p:cNvPr id="11" name="Rectangle 10">
            <a:extLst>
              <a:ext uri="{FF2B5EF4-FFF2-40B4-BE49-F238E27FC236}">
                <a16:creationId xmlns:a16="http://schemas.microsoft.com/office/drawing/2014/main" id="{7634ECA7-AA1E-4A6E-B6DA-4158A27249A8}"/>
              </a:ext>
            </a:extLst>
          </p:cNvPr>
          <p:cNvSpPr/>
          <p:nvPr/>
        </p:nvSpPr>
        <p:spPr>
          <a:xfrm>
            <a:off x="0" y="0"/>
            <a:ext cx="209550" cy="1143000"/>
          </a:xfrm>
          <a:prstGeom prst="rect">
            <a:avLst/>
          </a:prstGeom>
          <a:solidFill>
            <a:srgbClr val="E0772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 bg1="lt1" tx1="dk1" bg2="lt2" tx2="dk2" accent1="accent1" accent2="accent2" accent3="accent3" accent4="accent4" accent5="accent5" accent6="accent6" hlink="hlink" folHlink="folHlink"/>
  <p:sldLayoutIdLst>
    <p:sldLayoutId id="2147483783" r:id="rId1"/>
    <p:sldLayoutId id="2147483780" r:id="rId2"/>
    <p:sldLayoutId id="2147483781" r:id="rId3"/>
    <p:sldLayoutId id="2147483784" r:id="rId4"/>
    <p:sldLayoutId id="2147483785" r:id="rId5"/>
    <p:sldLayoutId id="2147483786" r:id="rId6"/>
    <p:sldLayoutId id="2147483787" r:id="rId7"/>
    <p:sldLayoutId id="2147483782" r:id="rId8"/>
    <p:sldLayoutId id="2147483788" r:id="rId9"/>
    <p:sldLayoutId id="2147483789" r:id="rId10"/>
  </p:sldLayoutIdLst>
  <p:hf hdr="0" ftr="0" dt="0"/>
  <p:txStyles>
    <p:titleStyle>
      <a:lvl1pPr algn="l" defTabSz="457200" rtl="0" eaLnBrk="0" fontAlgn="base" hangingPunct="0">
        <a:spcBef>
          <a:spcPct val="0"/>
        </a:spcBef>
        <a:spcAft>
          <a:spcPct val="0"/>
        </a:spcAft>
        <a:defRPr sz="2600" kern="1200">
          <a:solidFill>
            <a:schemeClr val="bg1"/>
          </a:solidFill>
          <a:latin typeface="+mj-lt"/>
          <a:ea typeface="+mj-ea"/>
          <a:cs typeface="+mj-cs"/>
        </a:defRPr>
      </a:lvl1pPr>
      <a:lvl2pPr algn="l" defTabSz="457200" rtl="0" eaLnBrk="0" fontAlgn="base" hangingPunct="0">
        <a:spcBef>
          <a:spcPct val="0"/>
        </a:spcBef>
        <a:spcAft>
          <a:spcPct val="0"/>
        </a:spcAft>
        <a:defRPr sz="2600">
          <a:solidFill>
            <a:schemeClr val="bg1"/>
          </a:solidFill>
          <a:latin typeface="Arial" charset="0"/>
        </a:defRPr>
      </a:lvl2pPr>
      <a:lvl3pPr algn="l" defTabSz="457200" rtl="0" eaLnBrk="0" fontAlgn="base" hangingPunct="0">
        <a:spcBef>
          <a:spcPct val="0"/>
        </a:spcBef>
        <a:spcAft>
          <a:spcPct val="0"/>
        </a:spcAft>
        <a:defRPr sz="2600">
          <a:solidFill>
            <a:schemeClr val="bg1"/>
          </a:solidFill>
          <a:latin typeface="Arial" charset="0"/>
        </a:defRPr>
      </a:lvl3pPr>
      <a:lvl4pPr algn="l" defTabSz="457200" rtl="0" eaLnBrk="0" fontAlgn="base" hangingPunct="0">
        <a:spcBef>
          <a:spcPct val="0"/>
        </a:spcBef>
        <a:spcAft>
          <a:spcPct val="0"/>
        </a:spcAft>
        <a:defRPr sz="2600">
          <a:solidFill>
            <a:schemeClr val="bg1"/>
          </a:solidFill>
          <a:latin typeface="Arial" charset="0"/>
        </a:defRPr>
      </a:lvl4pPr>
      <a:lvl5pPr algn="l" defTabSz="457200" rtl="0" eaLnBrk="0" fontAlgn="base" hangingPunct="0">
        <a:spcBef>
          <a:spcPct val="0"/>
        </a:spcBef>
        <a:spcAft>
          <a:spcPct val="0"/>
        </a:spcAft>
        <a:defRPr sz="2600">
          <a:solidFill>
            <a:schemeClr val="bg1"/>
          </a:solidFill>
          <a:latin typeface="Arial" charset="0"/>
        </a:defRPr>
      </a:lvl5pPr>
      <a:lvl6pPr marL="457200" algn="l" defTabSz="457200" rtl="0" fontAlgn="base">
        <a:spcBef>
          <a:spcPct val="0"/>
        </a:spcBef>
        <a:spcAft>
          <a:spcPct val="0"/>
        </a:spcAft>
        <a:defRPr sz="2600">
          <a:solidFill>
            <a:schemeClr val="bg1"/>
          </a:solidFill>
          <a:latin typeface="Arial" charset="0"/>
        </a:defRPr>
      </a:lvl6pPr>
      <a:lvl7pPr marL="914400" algn="l" defTabSz="457200" rtl="0" fontAlgn="base">
        <a:spcBef>
          <a:spcPct val="0"/>
        </a:spcBef>
        <a:spcAft>
          <a:spcPct val="0"/>
        </a:spcAft>
        <a:defRPr sz="2600">
          <a:solidFill>
            <a:schemeClr val="bg1"/>
          </a:solidFill>
          <a:latin typeface="Arial" charset="0"/>
        </a:defRPr>
      </a:lvl7pPr>
      <a:lvl8pPr marL="1371600" algn="l" defTabSz="457200" rtl="0" fontAlgn="base">
        <a:spcBef>
          <a:spcPct val="0"/>
        </a:spcBef>
        <a:spcAft>
          <a:spcPct val="0"/>
        </a:spcAft>
        <a:defRPr sz="2600">
          <a:solidFill>
            <a:schemeClr val="bg1"/>
          </a:solidFill>
          <a:latin typeface="Arial" charset="0"/>
        </a:defRPr>
      </a:lvl8pPr>
      <a:lvl9pPr marL="1828800" algn="l" defTabSz="457200" rtl="0" fontAlgn="base">
        <a:spcBef>
          <a:spcPct val="0"/>
        </a:spcBef>
        <a:spcAft>
          <a:spcPct val="0"/>
        </a:spcAft>
        <a:defRPr sz="2600">
          <a:solidFill>
            <a:schemeClr val="bg1"/>
          </a:solidFill>
          <a:latin typeface="Arial" charset="0"/>
        </a:defRPr>
      </a:lvl9pPr>
    </p:titleStyle>
    <p:bodyStyle>
      <a:lvl1pPr marL="285750" indent="-285750" algn="l" defTabSz="457200" rtl="0" eaLnBrk="0" fontAlgn="base" hangingPunct="0">
        <a:spcBef>
          <a:spcPct val="0"/>
        </a:spcBef>
        <a:spcAft>
          <a:spcPts val="1200"/>
        </a:spcAft>
        <a:buSzPct val="120000"/>
        <a:buFont typeface="Arial" panose="020B0604020202020204" pitchFamily="34" charset="0"/>
        <a:buChar char="•"/>
        <a:defRPr sz="2000" kern="1200">
          <a:solidFill>
            <a:schemeClr val="tx1"/>
          </a:solidFill>
          <a:latin typeface="+mn-lt"/>
          <a:ea typeface="+mn-ea"/>
          <a:cs typeface="+mn-cs"/>
        </a:defRPr>
      </a:lvl1pPr>
      <a:lvl2pPr marL="628650" indent="-285750" algn="l" defTabSz="457200" rtl="0" eaLnBrk="0" fontAlgn="base" hangingPunct="0">
        <a:spcBef>
          <a:spcPct val="0"/>
        </a:spcBef>
        <a:spcAft>
          <a:spcPts val="600"/>
        </a:spcAft>
        <a:buSzPct val="90000"/>
        <a:buFont typeface="Courier New" panose="02070309020205020404" pitchFamily="49" charset="0"/>
        <a:buChar char="o"/>
        <a:defRPr kern="1200">
          <a:solidFill>
            <a:schemeClr val="tx1"/>
          </a:solidFill>
          <a:latin typeface="+mn-lt"/>
          <a:ea typeface="+mn-ea"/>
          <a:cs typeface="+mn-cs"/>
        </a:defRPr>
      </a:lvl2pPr>
      <a:lvl3pPr marL="914400" indent="-228600" algn="l" defTabSz="457200" rtl="0" eaLnBrk="0" fontAlgn="base" hangingPunct="0">
        <a:spcBef>
          <a:spcPct val="0"/>
        </a:spcBef>
        <a:spcAft>
          <a:spcPts val="600"/>
        </a:spcAft>
        <a:buFont typeface="Arial" panose="020B0604020202020204" pitchFamily="34" charset="0"/>
        <a:buChar char="‒"/>
        <a:defRPr sz="1600" kern="1200">
          <a:solidFill>
            <a:schemeClr val="tx1"/>
          </a:solidFill>
          <a:latin typeface="+mn-lt"/>
          <a:ea typeface="+mn-ea"/>
          <a:cs typeface="+mn-cs"/>
        </a:defRPr>
      </a:lvl3pPr>
      <a:lvl4pPr marL="1144588" indent="-228600" algn="l" defTabSz="457200" rtl="0" eaLnBrk="0" fontAlgn="base" hangingPunct="0">
        <a:spcBef>
          <a:spcPct val="0"/>
        </a:spcBef>
        <a:spcAft>
          <a:spcPts val="600"/>
        </a:spcAft>
        <a:buFont typeface="Wingdings" panose="05000000000000000000" pitchFamily="2" charset="2"/>
        <a:buChar char="§"/>
        <a:defRPr sz="1400" kern="1200">
          <a:solidFill>
            <a:schemeClr val="tx1"/>
          </a:solidFill>
          <a:latin typeface="+mn-lt"/>
          <a:ea typeface="+mn-ea"/>
          <a:cs typeface="+mn-cs"/>
        </a:defRPr>
      </a:lvl4pPr>
      <a:lvl5pPr marL="1374775" indent="-228600" algn="l" defTabSz="457200" rtl="0" eaLnBrk="0" fontAlgn="base" hangingPunct="0">
        <a:spcBef>
          <a:spcPct val="0"/>
        </a:spcBef>
        <a:spcAft>
          <a:spcPts val="600"/>
        </a:spcAft>
        <a:buSzPct val="90000"/>
        <a:buFont typeface="Arial" panose="020B0604020202020204" pitchFamily="34" charset="0"/>
        <a:buChar char="•"/>
        <a:defRPr sz="1200" kern="1200">
          <a:solidFill>
            <a:schemeClr val="tx1"/>
          </a:solidFill>
          <a:latin typeface="+mn-lt"/>
          <a:ea typeface="+mn-ea"/>
          <a:cs typeface="+mn-cs"/>
        </a:defRPr>
      </a:lvl5pPr>
      <a:lvl6pPr marL="1611313" indent="-228600" algn="l" defTabSz="457200" rtl="0" eaLnBrk="1" latinLnBrk="0" hangingPunct="1">
        <a:spcBef>
          <a:spcPct val="20000"/>
        </a:spcBef>
        <a:buFont typeface="Arial"/>
        <a:buChar char="•"/>
        <a:defRPr sz="1600" kern="1200" baseline="0">
          <a:solidFill>
            <a:schemeClr val="tx1"/>
          </a:solidFill>
          <a:latin typeface="+mn-lt"/>
          <a:ea typeface="+mn-ea"/>
          <a:cs typeface="+mn-cs"/>
        </a:defRPr>
      </a:lvl6pPr>
      <a:lvl7pPr marL="1833563" indent="-228600" algn="l" defTabSz="457200" rtl="0" eaLnBrk="1" latinLnBrk="0" hangingPunct="1">
        <a:spcBef>
          <a:spcPct val="20000"/>
        </a:spcBef>
        <a:buFont typeface="Arial"/>
        <a:buChar char="•"/>
        <a:defRPr sz="1600" kern="1200" baseline="0">
          <a:solidFill>
            <a:schemeClr val="tx1"/>
          </a:solidFill>
          <a:latin typeface="+mn-lt"/>
          <a:ea typeface="+mn-ea"/>
          <a:cs typeface="+mn-cs"/>
        </a:defRPr>
      </a:lvl7pPr>
      <a:lvl8pPr marL="2068513" indent="-228600" algn="l" defTabSz="457200" rtl="0" eaLnBrk="1" latinLnBrk="0" hangingPunct="1">
        <a:spcBef>
          <a:spcPct val="20000"/>
        </a:spcBef>
        <a:buFont typeface="Arial"/>
        <a:buChar char="•"/>
        <a:defRPr sz="1600" kern="1200" baseline="0">
          <a:solidFill>
            <a:schemeClr val="tx1"/>
          </a:solidFill>
          <a:latin typeface="+mn-lt"/>
          <a:ea typeface="+mn-ea"/>
          <a:cs typeface="+mn-cs"/>
        </a:defRPr>
      </a:lvl8pPr>
      <a:lvl9pPr marL="2290763" indent="-228600" algn="l" defTabSz="457200" rtl="0" eaLnBrk="1" latinLnBrk="0" hangingPunct="1">
        <a:spcBef>
          <a:spcPct val="20000"/>
        </a:spcBef>
        <a:buFont typeface="Arial"/>
        <a:buChar char="•"/>
        <a:defRPr sz="1600" kern="1200" baseline="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3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9.jpg"/><Relationship Id="rId4" Type="http://schemas.openxmlformats.org/officeDocument/2006/relationships/image" Target="../media/image8.jpeg"/></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702D6C6C-308A-4368-A6D0-9B2E48993163}"/>
              </a:ext>
            </a:extLst>
          </p:cNvPr>
          <p:cNvSpPr>
            <a:spLocks noGrp="1"/>
          </p:cNvSpPr>
          <p:nvPr>
            <p:ph type="ctrTitle"/>
          </p:nvPr>
        </p:nvSpPr>
        <p:spPr>
          <a:xfrm>
            <a:off x="914400" y="3124200"/>
            <a:ext cx="7848600" cy="1077913"/>
          </a:xfrm>
        </p:spPr>
        <p:txBody>
          <a:bodyPr/>
          <a:lstStyle/>
          <a:p>
            <a:pPr>
              <a:lnSpc>
                <a:spcPts val="3800"/>
              </a:lnSpc>
            </a:pPr>
            <a:r>
              <a:rPr lang="en-US" altLang="en-US" sz="2800" dirty="0"/>
              <a:t>Ring in the New Year with </a:t>
            </a:r>
            <a:r>
              <a:rPr lang="en-US" altLang="en-US" sz="2800" i="1" dirty="0"/>
              <a:t>Qui Notes</a:t>
            </a:r>
            <a:r>
              <a:rPr lang="en-US" altLang="en-US" sz="2800" dirty="0"/>
              <a:t>:</a:t>
            </a:r>
            <a:br>
              <a:rPr lang="en-US" altLang="en-US" sz="2800" dirty="0"/>
            </a:br>
            <a:r>
              <a:rPr lang="en-US" altLang="en-US" sz="2800" dirty="0"/>
              <a:t>False Claims Act FY 2019 Year in Review and an Early Look at FY 2020</a:t>
            </a:r>
          </a:p>
        </p:txBody>
      </p:sp>
      <p:sp>
        <p:nvSpPr>
          <p:cNvPr id="4" name="Rectangle 3">
            <a:extLst>
              <a:ext uri="{FF2B5EF4-FFF2-40B4-BE49-F238E27FC236}">
                <a16:creationId xmlns:a16="http://schemas.microsoft.com/office/drawing/2014/main" id="{A58F570F-D891-4BE9-BFA3-8F7C9A6FD78D}"/>
              </a:ext>
            </a:extLst>
          </p:cNvPr>
          <p:cNvSpPr>
            <a:spLocks noChangeArrowheads="1"/>
          </p:cNvSpPr>
          <p:nvPr/>
        </p:nvSpPr>
        <p:spPr bwMode="auto">
          <a:xfrm>
            <a:off x="914400" y="4724400"/>
            <a:ext cx="7696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spcAft>
                <a:spcPts val="1200"/>
              </a:spcAft>
              <a:buSzPct val="120000"/>
              <a:buFont typeface="Arial" panose="020B0604020202020204" pitchFamily="34" charset="0"/>
              <a:buChar char="•"/>
              <a:defRPr sz="2000">
                <a:solidFill>
                  <a:schemeClr val="tx1"/>
                </a:solidFill>
                <a:latin typeface="Arial" panose="020B0604020202020204" pitchFamily="34" charset="0"/>
              </a:defRPr>
            </a:lvl1pPr>
            <a:lvl2pPr marL="742950" indent="-285750" eaLnBrk="0" hangingPunct="0">
              <a:spcAft>
                <a:spcPts val="600"/>
              </a:spcAft>
              <a:buSzPct val="90000"/>
              <a:buFont typeface="Courier New" panose="02070309020205020404" pitchFamily="49" charset="0"/>
              <a:buChar char="o"/>
              <a:defRPr>
                <a:solidFill>
                  <a:schemeClr val="tx1"/>
                </a:solidFill>
                <a:latin typeface="Arial" panose="020B0604020202020204" pitchFamily="34" charset="0"/>
              </a:defRPr>
            </a:lvl2pPr>
            <a:lvl3pPr marL="1143000" indent="-228600" eaLnBrk="0" hangingPunct="0">
              <a:spcAft>
                <a:spcPts val="600"/>
              </a:spcAft>
              <a:buFont typeface="Arial" panose="020B0604020202020204" pitchFamily="34" charset="0"/>
              <a:buChar char="‒"/>
              <a:defRPr sz="1600">
                <a:solidFill>
                  <a:schemeClr val="tx1"/>
                </a:solidFill>
                <a:latin typeface="Arial" panose="020B0604020202020204" pitchFamily="34" charset="0"/>
              </a:defRPr>
            </a:lvl3pPr>
            <a:lvl4pPr marL="1600200" indent="-228600" eaLnBrk="0" hangingPunct="0">
              <a:spcAft>
                <a:spcPts val="600"/>
              </a:spcAft>
              <a:buFont typeface="Wingdings" panose="05000000000000000000" pitchFamily="2" charset="2"/>
              <a:buChar char="§"/>
              <a:defRPr sz="1400">
                <a:solidFill>
                  <a:schemeClr val="tx1"/>
                </a:solidFill>
                <a:latin typeface="Arial" panose="020B0604020202020204" pitchFamily="34" charset="0"/>
              </a:defRPr>
            </a:lvl4pPr>
            <a:lvl5pPr marL="2057400" indent="-228600" eaLnBrk="0" hangingPunct="0">
              <a:spcAft>
                <a:spcPts val="600"/>
              </a:spcAft>
              <a:buSzPct val="90000"/>
              <a:buFont typeface="Arial" panose="020B0604020202020204" pitchFamily="34" charset="0"/>
              <a:buChar char="•"/>
              <a:defRPr sz="1200">
                <a:solidFill>
                  <a:schemeClr val="tx1"/>
                </a:solidFill>
                <a:latin typeface="Arial" panose="020B0604020202020204" pitchFamily="34" charset="0"/>
              </a:defRPr>
            </a:lvl5pPr>
            <a:lvl6pPr marL="2514600" indent="-228600" eaLnBrk="0" fontAlgn="base" hangingPunct="0">
              <a:spcBef>
                <a:spcPct val="0"/>
              </a:spcBef>
              <a:spcAft>
                <a:spcPts val="600"/>
              </a:spcAft>
              <a:buSzPct val="90000"/>
              <a:buFont typeface="Arial" panose="020B0604020202020204" pitchFamily="34" charset="0"/>
              <a:buChar char="•"/>
              <a:defRPr sz="1200">
                <a:solidFill>
                  <a:schemeClr val="tx1"/>
                </a:solidFill>
                <a:latin typeface="Arial" panose="020B0604020202020204" pitchFamily="34" charset="0"/>
              </a:defRPr>
            </a:lvl6pPr>
            <a:lvl7pPr marL="2971800" indent="-228600" eaLnBrk="0" fontAlgn="base" hangingPunct="0">
              <a:spcBef>
                <a:spcPct val="0"/>
              </a:spcBef>
              <a:spcAft>
                <a:spcPts val="600"/>
              </a:spcAft>
              <a:buSzPct val="90000"/>
              <a:buFont typeface="Arial" panose="020B0604020202020204" pitchFamily="34" charset="0"/>
              <a:buChar char="•"/>
              <a:defRPr sz="1200">
                <a:solidFill>
                  <a:schemeClr val="tx1"/>
                </a:solidFill>
                <a:latin typeface="Arial" panose="020B0604020202020204" pitchFamily="34" charset="0"/>
              </a:defRPr>
            </a:lvl7pPr>
            <a:lvl8pPr marL="3429000" indent="-228600" eaLnBrk="0" fontAlgn="base" hangingPunct="0">
              <a:spcBef>
                <a:spcPct val="0"/>
              </a:spcBef>
              <a:spcAft>
                <a:spcPts val="600"/>
              </a:spcAft>
              <a:buSzPct val="90000"/>
              <a:buFont typeface="Arial" panose="020B0604020202020204" pitchFamily="34" charset="0"/>
              <a:buChar char="•"/>
              <a:defRPr sz="1200">
                <a:solidFill>
                  <a:schemeClr val="tx1"/>
                </a:solidFill>
                <a:latin typeface="Arial" panose="020B0604020202020204" pitchFamily="34" charset="0"/>
              </a:defRPr>
            </a:lvl8pPr>
            <a:lvl9pPr marL="3886200" indent="-228600" eaLnBrk="0" fontAlgn="base" hangingPunct="0">
              <a:spcBef>
                <a:spcPct val="0"/>
              </a:spcBef>
              <a:spcAft>
                <a:spcPts val="600"/>
              </a:spcAft>
              <a:buSzPct val="90000"/>
              <a:buFont typeface="Arial" panose="020B0604020202020204" pitchFamily="34" charset="0"/>
              <a:buChar char="•"/>
              <a:defRPr sz="1200">
                <a:solidFill>
                  <a:schemeClr val="tx1"/>
                </a:solidFill>
                <a:latin typeface="Arial" panose="020B0604020202020204" pitchFamily="34" charset="0"/>
              </a:defRPr>
            </a:lvl9pPr>
          </a:lstStyle>
          <a:p>
            <a:pPr eaLnBrk="1" hangingPunct="1">
              <a:spcAft>
                <a:spcPct val="0"/>
              </a:spcAft>
              <a:buSzTx/>
              <a:buFontTx/>
              <a:buNone/>
            </a:pPr>
            <a:r>
              <a:rPr lang="en-US" altLang="en-US" sz="1800" b="1" i="1" dirty="0">
                <a:solidFill>
                  <a:srgbClr val="FFC000"/>
                </a:solidFill>
              </a:rPr>
              <a:t>You will hear music until the program begins.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BC0EB5A0-7C69-4BD0-83E9-5DB3AD71FE93}"/>
              </a:ext>
            </a:extLst>
          </p:cNvPr>
          <p:cNvSpPr>
            <a:spLocks noGrp="1"/>
          </p:cNvSpPr>
          <p:nvPr>
            <p:ph type="title"/>
          </p:nvPr>
        </p:nvSpPr>
        <p:spPr/>
        <p:txBody>
          <a:bodyPr/>
          <a:lstStyle/>
          <a:p>
            <a:r>
              <a:rPr lang="en-US" altLang="en-US" dirty="0"/>
              <a:t>Standard of Review for DOJ Motions to Dismiss</a:t>
            </a:r>
          </a:p>
        </p:txBody>
      </p:sp>
      <p:sp>
        <p:nvSpPr>
          <p:cNvPr id="18435" name="Content Placeholder 2">
            <a:extLst>
              <a:ext uri="{FF2B5EF4-FFF2-40B4-BE49-F238E27FC236}">
                <a16:creationId xmlns:a16="http://schemas.microsoft.com/office/drawing/2014/main" id="{A126A38D-6448-4081-9D8D-B31A0CDAE66C}"/>
              </a:ext>
            </a:extLst>
          </p:cNvPr>
          <p:cNvSpPr>
            <a:spLocks noGrp="1"/>
          </p:cNvSpPr>
          <p:nvPr>
            <p:ph idx="1"/>
          </p:nvPr>
        </p:nvSpPr>
        <p:spPr/>
        <p:txBody>
          <a:bodyPr/>
          <a:lstStyle/>
          <a:p>
            <a:r>
              <a:rPr lang="en-US" altLang="en-US" sz="1800" dirty="0"/>
              <a:t>Statutory Authority:  “The Government may dismiss the action notwithstanding the objections of the person initiating the action if the person has been notified by the Government of the filing of the motion and the court has provided the person with an opportunity for a hearing on the motion.”  31 U.S.C. </a:t>
            </a:r>
            <a:r>
              <a:rPr lang="en-US" sz="1800" dirty="0"/>
              <a:t>§ 3730(c)(2)(A).</a:t>
            </a:r>
            <a:endParaRPr lang="en-US" altLang="en-US" sz="1800" dirty="0"/>
          </a:p>
          <a:p>
            <a:r>
              <a:rPr lang="en-US" altLang="en-US" sz="1800" dirty="0"/>
              <a:t>There is a live circuit split regarding the standard district courts should apply when evaluating DOJ motions to dismiss:</a:t>
            </a:r>
          </a:p>
          <a:p>
            <a:pPr lvl="1"/>
            <a:r>
              <a:rPr lang="en-US" altLang="en-US" sz="1600" i="1" dirty="0"/>
              <a:t>U.S. ex rel. Sequoia Orange Co. v. Baird-</a:t>
            </a:r>
            <a:r>
              <a:rPr lang="en-US" altLang="en-US" sz="1600" i="1" dirty="0" err="1"/>
              <a:t>Neece</a:t>
            </a:r>
            <a:r>
              <a:rPr lang="en-US" altLang="en-US" sz="1600" i="1" dirty="0"/>
              <a:t> Packing Corp</a:t>
            </a:r>
            <a:r>
              <a:rPr lang="en-US" altLang="en-US" sz="1600" dirty="0"/>
              <a:t>., 151 F.3d 1139 (9th Cir. 1998)</a:t>
            </a:r>
          </a:p>
          <a:p>
            <a:pPr lvl="2"/>
            <a:r>
              <a:rPr lang="en-US" altLang="en-US" dirty="0"/>
              <a:t>Government must demonstrate (1) “valid government purpose” and (2) “a rational relation between dismissal and accomplishment of that purpose” before </a:t>
            </a:r>
            <a:r>
              <a:rPr lang="en-US" altLang="en-US" i="1" dirty="0"/>
              <a:t>qui tam</a:t>
            </a:r>
            <a:r>
              <a:rPr lang="en-US" altLang="en-US" dirty="0"/>
              <a:t> can be dismissed over a relator’s objections (followed by Tenth Circuit)</a:t>
            </a:r>
          </a:p>
          <a:p>
            <a:pPr lvl="1"/>
            <a:r>
              <a:rPr lang="en-US" altLang="en-US" sz="1600" i="1" dirty="0"/>
              <a:t>Swift v. United States</a:t>
            </a:r>
            <a:r>
              <a:rPr lang="en-US" altLang="en-US" sz="1600" dirty="0"/>
              <a:t>, 318 F.3d 250 (D.C. Cir. 2003)</a:t>
            </a:r>
          </a:p>
          <a:p>
            <a:pPr lvl="2"/>
            <a:r>
              <a:rPr lang="en-US" altLang="en-US" dirty="0"/>
              <a:t>Government has “an unfettered right to dismiss” (Fourth and Fifth Circuits have indicated approval but not formally adopted this standard)</a:t>
            </a:r>
          </a:p>
          <a:p>
            <a:pPr lvl="1"/>
            <a:endParaRPr lang="en-US" altLang="en-US" dirty="0"/>
          </a:p>
        </p:txBody>
      </p:sp>
      <p:sp>
        <p:nvSpPr>
          <p:cNvPr id="2" name="Slide Number Placeholder 1">
            <a:extLst>
              <a:ext uri="{FF2B5EF4-FFF2-40B4-BE49-F238E27FC236}">
                <a16:creationId xmlns:a16="http://schemas.microsoft.com/office/drawing/2014/main" id="{333C554B-73E2-4AB8-BC11-68DD4E889694}"/>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B1378D8-7CF8-4DD7-B24A-043CAE9111D0}" type="slidenum">
              <a:rPr lang="en-US" altLang="en-US">
                <a:solidFill>
                  <a:srgbClr val="939393"/>
                </a:solidFill>
              </a:rPr>
              <a:pPr eaLnBrk="1" hangingPunct="1"/>
              <a:t>10</a:t>
            </a:fld>
            <a:endParaRPr lang="en-US" altLang="en-US">
              <a:solidFill>
                <a:srgbClr val="939393"/>
              </a:solidFill>
            </a:endParaRPr>
          </a:p>
        </p:txBody>
      </p:sp>
    </p:spTree>
    <p:extLst>
      <p:ext uri="{BB962C8B-B14F-4D97-AF65-F5344CB8AC3E}">
        <p14:creationId xmlns:p14="http://schemas.microsoft.com/office/powerpoint/2010/main" val="31651389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E8A4C-001B-4441-849E-740D0C847456}"/>
              </a:ext>
            </a:extLst>
          </p:cNvPr>
          <p:cNvSpPr>
            <a:spLocks noGrp="1"/>
          </p:cNvSpPr>
          <p:nvPr>
            <p:ph type="title"/>
          </p:nvPr>
        </p:nvSpPr>
        <p:spPr/>
        <p:txBody>
          <a:bodyPr/>
          <a:lstStyle/>
          <a:p>
            <a:r>
              <a:rPr lang="en-US" dirty="0"/>
              <a:t>The Granston Memo in Practice</a:t>
            </a:r>
          </a:p>
        </p:txBody>
      </p:sp>
      <p:sp>
        <p:nvSpPr>
          <p:cNvPr id="3" name="Content Placeholder 2">
            <a:extLst>
              <a:ext uri="{FF2B5EF4-FFF2-40B4-BE49-F238E27FC236}">
                <a16:creationId xmlns:a16="http://schemas.microsoft.com/office/drawing/2014/main" id="{11C6CEB4-2583-46FF-87A0-509B5E050479}"/>
              </a:ext>
            </a:extLst>
          </p:cNvPr>
          <p:cNvSpPr>
            <a:spLocks noGrp="1"/>
          </p:cNvSpPr>
          <p:nvPr>
            <p:ph idx="1"/>
          </p:nvPr>
        </p:nvSpPr>
        <p:spPr>
          <a:xfrm>
            <a:off x="457200" y="1171662"/>
            <a:ext cx="8229600" cy="5054600"/>
          </a:xfrm>
        </p:spPr>
        <p:txBody>
          <a:bodyPr/>
          <a:lstStyle/>
          <a:p>
            <a:r>
              <a:rPr lang="en-US" sz="1800" dirty="0"/>
              <a:t>Supreme Court denied </a:t>
            </a:r>
            <a:r>
              <a:rPr lang="en-US" sz="1800" i="1" dirty="0"/>
              <a:t>certiorari</a:t>
            </a:r>
            <a:r>
              <a:rPr lang="en-US" sz="1800" dirty="0"/>
              <a:t> in </a:t>
            </a:r>
            <a:r>
              <a:rPr lang="en-US" sz="1800" i="1" dirty="0"/>
              <a:t>Gilead Sciences, Inc. v. U.S. ex. rel. Campie</a:t>
            </a:r>
            <a:r>
              <a:rPr lang="en-US" sz="1800" dirty="0"/>
              <a:t> after DOJ promised to dismiss the case on remand.</a:t>
            </a:r>
          </a:p>
          <a:p>
            <a:pPr lvl="1"/>
            <a:r>
              <a:rPr lang="en-US" sz="1500" dirty="0"/>
              <a:t>After a “thorough investigation of [the relator’s] allegations and the merits thereof,” DOJ expressed concern that the parties would file burdensome discovery and </a:t>
            </a:r>
            <a:r>
              <a:rPr lang="en-US" sz="1500" i="1" dirty="0"/>
              <a:t>Touhy</a:t>
            </a:r>
            <a:r>
              <a:rPr lang="en-US" sz="1500" dirty="0"/>
              <a:t> requests, which would distract from the FDA’s public health responsibilities.</a:t>
            </a:r>
          </a:p>
          <a:p>
            <a:pPr lvl="1"/>
            <a:r>
              <a:rPr lang="en-US" sz="1500" dirty="0"/>
              <a:t>District court applied </a:t>
            </a:r>
            <a:r>
              <a:rPr lang="en-US" sz="1500" i="1" dirty="0"/>
              <a:t>Sequoia </a:t>
            </a:r>
            <a:r>
              <a:rPr lang="en-US" sz="1500" dirty="0"/>
              <a:t>standard on remand and granted DOJ’s motion to dismiss.  Held that “preventing [relators] from undermining the considered decisions of FDA and CMS” and “avoiding the additional expenditure of government resources” were valid governmental purposes and dismissal rationally related to accomplishing those purposes.</a:t>
            </a:r>
          </a:p>
          <a:p>
            <a:r>
              <a:rPr lang="en-US" sz="1800" dirty="0"/>
              <a:t>Nurse Educator Cases</a:t>
            </a:r>
          </a:p>
          <a:p>
            <a:pPr lvl="1"/>
            <a:r>
              <a:rPr lang="en-US" sz="1500" dirty="0"/>
              <a:t>In December 2018, DOJ moved to dismiss 11 </a:t>
            </a:r>
            <a:r>
              <a:rPr lang="en-US" sz="1500" i="1" dirty="0"/>
              <a:t>qui tam</a:t>
            </a:r>
            <a:r>
              <a:rPr lang="en-US" sz="1500" dirty="0"/>
              <a:t> suits across 7 judicial districts alleging defendants violated the FCA and Anti-Kickback Statute by using nurse educators to engage in “white coat marketing” and providing free nurse educator and reimbursement support services.</a:t>
            </a:r>
          </a:p>
          <a:p>
            <a:pPr lvl="2"/>
            <a:r>
              <a:rPr lang="en-US" altLang="en-US" sz="1000" i="1" dirty="0"/>
              <a:t>U.S. ex rel. Health Choice Health Group, LLC v. Bayer Corp.</a:t>
            </a:r>
            <a:r>
              <a:rPr lang="en-US" altLang="en-US" sz="1000" dirty="0"/>
              <a:t> (E.D. Tex.); </a:t>
            </a:r>
            <a:r>
              <a:rPr lang="en-US" altLang="en-US" sz="1000" i="1" dirty="0"/>
              <a:t>U.S. ex rel. SAPF, LLC v. Amgen, Inc.</a:t>
            </a:r>
            <a:r>
              <a:rPr lang="en-US" altLang="en-US" sz="1000" dirty="0"/>
              <a:t> (E.D. Pa.); </a:t>
            </a:r>
            <a:r>
              <a:rPr lang="en-US" altLang="en-US" sz="1000" i="1" dirty="0"/>
              <a:t>U.S. ex rel. SMSPF, LLC v. EMD Serono, Inc.</a:t>
            </a:r>
            <a:r>
              <a:rPr lang="en-US" altLang="en-US" sz="1000" dirty="0"/>
              <a:t> (E.D. Pa.); </a:t>
            </a:r>
            <a:r>
              <a:rPr lang="en-US" altLang="en-US" sz="1000" i="1" dirty="0"/>
              <a:t>U.S. ex rel. SMSF, LLC v. Biogen, Inc.</a:t>
            </a:r>
            <a:r>
              <a:rPr lang="en-US" altLang="en-US" sz="1000" dirty="0"/>
              <a:t>, (D. Mass.); </a:t>
            </a:r>
            <a:r>
              <a:rPr lang="en-US" altLang="en-US" sz="1000" i="1" dirty="0"/>
              <a:t>U.S. ex rel. NHCA-TEV, LLC v. Teva Pharms.</a:t>
            </a:r>
            <a:r>
              <a:rPr lang="en-US" altLang="en-US" sz="1000" dirty="0"/>
              <a:t> (E.D. Pa); </a:t>
            </a:r>
            <a:r>
              <a:rPr lang="en-US" altLang="en-US" sz="1000" i="1" dirty="0"/>
              <a:t>U.S. ex rel. SCEF, LLC v. Astra Zeneca PLC</a:t>
            </a:r>
            <a:r>
              <a:rPr lang="en-US" altLang="en-US" sz="1000" dirty="0"/>
              <a:t>, (W.D. Wash.); </a:t>
            </a:r>
            <a:r>
              <a:rPr lang="en-US" altLang="en-US" sz="1000" i="1" dirty="0"/>
              <a:t>U.S. ex rel. Miller v. AbbVie, Inc.</a:t>
            </a:r>
            <a:r>
              <a:rPr lang="en-US" altLang="en-US" sz="1000" dirty="0"/>
              <a:t> (N.D. Tex.); </a:t>
            </a:r>
            <a:r>
              <a:rPr lang="en-US" altLang="en-US" sz="1000" i="1" dirty="0"/>
              <a:t>U.S. ex rel. Carle v. Otsuka Holdings Co.</a:t>
            </a:r>
            <a:r>
              <a:rPr lang="en-US" altLang="en-US" sz="1000" dirty="0"/>
              <a:t> (N.D. Ill.); </a:t>
            </a:r>
            <a:r>
              <a:rPr lang="en-US" altLang="en-US" sz="1000" i="1" dirty="0"/>
              <a:t>U.S. ex rel. CIMZNHCA v. UCB, Inc.</a:t>
            </a:r>
            <a:r>
              <a:rPr lang="en-US" altLang="en-US" sz="1000" dirty="0"/>
              <a:t> (S.D. Ill.); </a:t>
            </a:r>
            <a:r>
              <a:rPr lang="en-US" altLang="en-US" sz="1000" i="1" dirty="0"/>
              <a:t>U.S. ex rel. Health Choice Alliance, LLC v. Eli Lilly &amp; Co.</a:t>
            </a:r>
            <a:r>
              <a:rPr lang="en-US" altLang="en-US" sz="1000" dirty="0"/>
              <a:t> (E.D. Tex.); </a:t>
            </a:r>
            <a:r>
              <a:rPr lang="en-US" altLang="en-US" sz="1000" i="1" dirty="0"/>
              <a:t>U.S. ex rel. Health Choice Advocates, LLC v. Gilead</a:t>
            </a:r>
            <a:r>
              <a:rPr lang="en-US" altLang="en-US" sz="1000" dirty="0"/>
              <a:t> (E.D. Tex.).</a:t>
            </a:r>
            <a:endParaRPr lang="en-US" dirty="0"/>
          </a:p>
          <a:p>
            <a:pPr lvl="1"/>
            <a:r>
              <a:rPr lang="en-US" sz="1500" dirty="0"/>
              <a:t>Over past year, courts granted DOJ’s motions in all but one case (which DOJ has appealed to Seventh Circuit)</a:t>
            </a:r>
          </a:p>
          <a:p>
            <a:pPr marL="342900" lvl="1" indent="0">
              <a:buNone/>
            </a:pPr>
            <a:endParaRPr lang="en-US" dirty="0"/>
          </a:p>
        </p:txBody>
      </p:sp>
      <p:sp>
        <p:nvSpPr>
          <p:cNvPr id="4" name="Slide Number Placeholder 3">
            <a:extLst>
              <a:ext uri="{FF2B5EF4-FFF2-40B4-BE49-F238E27FC236}">
                <a16:creationId xmlns:a16="http://schemas.microsoft.com/office/drawing/2014/main" id="{7B397F99-0F43-48A0-99AA-ADF2FD77F64D}"/>
              </a:ext>
            </a:extLst>
          </p:cNvPr>
          <p:cNvSpPr>
            <a:spLocks noGrp="1"/>
          </p:cNvSpPr>
          <p:nvPr>
            <p:ph type="sldNum" sz="quarter" idx="12"/>
          </p:nvPr>
        </p:nvSpPr>
        <p:spPr/>
        <p:txBody>
          <a:bodyPr/>
          <a:lstStyle/>
          <a:p>
            <a:fld id="{56795770-678E-4CB1-BFFF-AE47452DE866}" type="slidenum">
              <a:rPr lang="en-US" altLang="en-US" smtClean="0"/>
              <a:pPr/>
              <a:t>11</a:t>
            </a:fld>
            <a:endParaRPr lang="en-US" altLang="en-US"/>
          </a:p>
        </p:txBody>
      </p:sp>
    </p:spTree>
    <p:extLst>
      <p:ext uri="{BB962C8B-B14F-4D97-AF65-F5344CB8AC3E}">
        <p14:creationId xmlns:p14="http://schemas.microsoft.com/office/powerpoint/2010/main" val="21839401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F4F25-C2FD-42F7-AE33-50AC97751EAA}"/>
              </a:ext>
            </a:extLst>
          </p:cNvPr>
          <p:cNvSpPr>
            <a:spLocks noGrp="1"/>
          </p:cNvSpPr>
          <p:nvPr>
            <p:ph type="title"/>
          </p:nvPr>
        </p:nvSpPr>
        <p:spPr/>
        <p:txBody>
          <a:bodyPr/>
          <a:lstStyle/>
          <a:p>
            <a:r>
              <a:rPr lang="en-US" dirty="0"/>
              <a:t>The Granston Memo in Practice</a:t>
            </a:r>
          </a:p>
        </p:txBody>
      </p:sp>
      <p:sp>
        <p:nvSpPr>
          <p:cNvPr id="3" name="Content Placeholder 2">
            <a:extLst>
              <a:ext uri="{FF2B5EF4-FFF2-40B4-BE49-F238E27FC236}">
                <a16:creationId xmlns:a16="http://schemas.microsoft.com/office/drawing/2014/main" id="{39081200-1459-4648-BA1D-F2DA90B892D8}"/>
              </a:ext>
            </a:extLst>
          </p:cNvPr>
          <p:cNvSpPr>
            <a:spLocks noGrp="1"/>
          </p:cNvSpPr>
          <p:nvPr>
            <p:ph idx="1"/>
          </p:nvPr>
        </p:nvSpPr>
        <p:spPr/>
        <p:txBody>
          <a:bodyPr/>
          <a:lstStyle/>
          <a:p>
            <a:r>
              <a:rPr lang="en-US" dirty="0"/>
              <a:t>Notable (c)(2)(A) Motion Denials</a:t>
            </a:r>
          </a:p>
          <a:p>
            <a:pPr lvl="1"/>
            <a:r>
              <a:rPr lang="en-US" sz="1600" i="1" dirty="0"/>
              <a:t>U.S. v. Academy Mortgage</a:t>
            </a:r>
            <a:r>
              <a:rPr lang="en-US" sz="1600" dirty="0"/>
              <a:t> (N.D. Cal.):  Followed </a:t>
            </a:r>
            <a:r>
              <a:rPr lang="en-US" sz="1600" i="1" dirty="0"/>
              <a:t>Sequoia</a:t>
            </a:r>
            <a:r>
              <a:rPr lang="en-US" sz="1600" dirty="0"/>
              <a:t> and found no evidence the government had conducted any meaningful investigation of case.</a:t>
            </a:r>
            <a:endParaRPr lang="en-US" sz="1600" i="1" dirty="0"/>
          </a:p>
          <a:p>
            <a:pPr lvl="1"/>
            <a:r>
              <a:rPr lang="en-US" sz="1600" i="1" dirty="0"/>
              <a:t>U.S. ex rel. CIMZNHCA v. UCB</a:t>
            </a:r>
            <a:r>
              <a:rPr lang="en-US" sz="1600" dirty="0"/>
              <a:t> (C.D. Ill.):  Adopted </a:t>
            </a:r>
            <a:r>
              <a:rPr lang="en-US" sz="1600" i="1" dirty="0"/>
              <a:t>Sequoia</a:t>
            </a:r>
            <a:r>
              <a:rPr lang="en-US" sz="1600" dirty="0"/>
              <a:t> and held DOJ had not adequately investigated specific claims at issue and had not performed sufficient cost-benefit analysis.</a:t>
            </a:r>
            <a:endParaRPr lang="en-US" sz="1600" i="1" dirty="0"/>
          </a:p>
          <a:p>
            <a:endParaRPr lang="en-US" dirty="0"/>
          </a:p>
        </p:txBody>
      </p:sp>
      <p:sp>
        <p:nvSpPr>
          <p:cNvPr id="4" name="Slide Number Placeholder 3">
            <a:extLst>
              <a:ext uri="{FF2B5EF4-FFF2-40B4-BE49-F238E27FC236}">
                <a16:creationId xmlns:a16="http://schemas.microsoft.com/office/drawing/2014/main" id="{37013149-4BC8-4656-9B89-4DD90DCFCDE8}"/>
              </a:ext>
            </a:extLst>
          </p:cNvPr>
          <p:cNvSpPr>
            <a:spLocks noGrp="1"/>
          </p:cNvSpPr>
          <p:nvPr>
            <p:ph type="sldNum" sz="quarter" idx="12"/>
          </p:nvPr>
        </p:nvSpPr>
        <p:spPr/>
        <p:txBody>
          <a:bodyPr/>
          <a:lstStyle/>
          <a:p>
            <a:fld id="{56795770-678E-4CB1-BFFF-AE47452DE866}" type="slidenum">
              <a:rPr lang="en-US" altLang="en-US" smtClean="0"/>
              <a:pPr/>
              <a:t>12</a:t>
            </a:fld>
            <a:endParaRPr lang="en-US" altLang="en-US"/>
          </a:p>
        </p:txBody>
      </p:sp>
    </p:spTree>
    <p:extLst>
      <p:ext uri="{BB962C8B-B14F-4D97-AF65-F5344CB8AC3E}">
        <p14:creationId xmlns:p14="http://schemas.microsoft.com/office/powerpoint/2010/main" val="31540717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7B3F8DCA-820C-4017-A660-D53060ECAAA5}"/>
              </a:ext>
            </a:extLst>
          </p:cNvPr>
          <p:cNvSpPr>
            <a:spLocks noGrp="1"/>
          </p:cNvSpPr>
          <p:nvPr>
            <p:ph type="title"/>
          </p:nvPr>
        </p:nvSpPr>
        <p:spPr/>
        <p:txBody>
          <a:bodyPr/>
          <a:lstStyle/>
          <a:p>
            <a:pPr eaLnBrk="1" hangingPunct="1"/>
            <a:r>
              <a:rPr lang="en-US" altLang="en-US" dirty="0"/>
              <a:t>Materiality – The </a:t>
            </a:r>
            <a:r>
              <a:rPr lang="en-US" altLang="en-US" i="1" dirty="0"/>
              <a:t>Escobar</a:t>
            </a:r>
            <a:r>
              <a:rPr lang="en-US" altLang="en-US" dirty="0"/>
              <a:t> Decision</a:t>
            </a:r>
          </a:p>
        </p:txBody>
      </p:sp>
      <p:sp>
        <p:nvSpPr>
          <p:cNvPr id="16387" name="Content Placeholder 2">
            <a:extLst>
              <a:ext uri="{FF2B5EF4-FFF2-40B4-BE49-F238E27FC236}">
                <a16:creationId xmlns:a16="http://schemas.microsoft.com/office/drawing/2014/main" id="{3C3352F3-B404-41DD-93B5-DE1D7702D9E8}"/>
              </a:ext>
            </a:extLst>
          </p:cNvPr>
          <p:cNvSpPr>
            <a:spLocks noGrp="1"/>
          </p:cNvSpPr>
          <p:nvPr>
            <p:ph idx="1"/>
          </p:nvPr>
        </p:nvSpPr>
        <p:spPr/>
        <p:txBody>
          <a:bodyPr/>
          <a:lstStyle/>
          <a:p>
            <a:pPr marL="285750" lvl="1" eaLnBrk="1" hangingPunct="1">
              <a:spcBef>
                <a:spcPts val="750"/>
              </a:spcBef>
              <a:spcAft>
                <a:spcPct val="0"/>
              </a:spcAft>
              <a:buFont typeface="Arial" panose="020B0604020202020204" pitchFamily="34" charset="0"/>
              <a:buChar char="•"/>
            </a:pPr>
            <a:r>
              <a:rPr lang="en-US" altLang="en-US" sz="2200" dirty="0"/>
              <a:t>The </a:t>
            </a:r>
            <a:r>
              <a:rPr lang="en-US" altLang="en-US" sz="2000" dirty="0"/>
              <a:t>FCA imposes a “rigorous” and “demanding” materiality requirement.</a:t>
            </a:r>
          </a:p>
          <a:p>
            <a:pPr marL="285750" lvl="1" eaLnBrk="1" hangingPunct="1">
              <a:spcBef>
                <a:spcPts val="750"/>
              </a:spcBef>
              <a:spcAft>
                <a:spcPct val="0"/>
              </a:spcAft>
              <a:buFont typeface="Arial" panose="020B0604020202020204" pitchFamily="34" charset="0"/>
              <a:buChar char="•"/>
            </a:pPr>
            <a:r>
              <a:rPr lang="en-US" altLang="en-US" sz="2000" dirty="0"/>
              <a:t>Materiality is a fact-intensive inquiry examining the government’s actual conduct in the case at issue and in similar circumstances </a:t>
            </a:r>
            <a:br>
              <a:rPr lang="en-US" altLang="en-US" sz="2000" dirty="0"/>
            </a:br>
            <a:r>
              <a:rPr lang="en-US" altLang="en-US" sz="2000" dirty="0"/>
              <a:t>(e.g., whether the government consistently refuses to pay claims “in the mine run of cases based on noncompliance with the particular statutory, regulatory, or contractual requirement”). </a:t>
            </a:r>
          </a:p>
          <a:p>
            <a:pPr marL="285750" lvl="1" eaLnBrk="1" hangingPunct="1">
              <a:spcBef>
                <a:spcPts val="750"/>
              </a:spcBef>
              <a:spcAft>
                <a:spcPct val="0"/>
              </a:spcAft>
              <a:buFont typeface="Arial" panose="020B0604020202020204" pitchFamily="34" charset="0"/>
              <a:buChar char="•"/>
            </a:pPr>
            <a:r>
              <a:rPr lang="en-US" altLang="en-US" sz="2000" dirty="0"/>
              <a:t>Misrepresentation NOT material merely because:</a:t>
            </a:r>
          </a:p>
          <a:p>
            <a:pPr marL="571500" lvl="2" eaLnBrk="1" hangingPunct="1">
              <a:spcBef>
                <a:spcPts val="750"/>
              </a:spcBef>
              <a:spcAft>
                <a:spcPct val="0"/>
              </a:spcAft>
              <a:buFont typeface="Arial" panose="020B0604020202020204" pitchFamily="34" charset="0"/>
              <a:buChar char="•"/>
            </a:pPr>
            <a:r>
              <a:rPr lang="en-US" altLang="en-US" sz="1800" dirty="0"/>
              <a:t>Government designates compliance with a particular statutory, regulatory, or contractual requirement as a condition of payment</a:t>
            </a:r>
          </a:p>
          <a:p>
            <a:pPr marL="571500" lvl="2" eaLnBrk="1" hangingPunct="1">
              <a:spcBef>
                <a:spcPts val="750"/>
              </a:spcBef>
              <a:spcAft>
                <a:spcPct val="0"/>
              </a:spcAft>
              <a:buFont typeface="Arial" panose="020B0604020202020204" pitchFamily="34" charset="0"/>
              <a:buChar char="•"/>
            </a:pPr>
            <a:r>
              <a:rPr lang="en-US" altLang="en-US" sz="1800" dirty="0"/>
              <a:t>Government had “the option to decline to pay” had it known of the noncompliance</a:t>
            </a:r>
          </a:p>
          <a:p>
            <a:pPr marL="285750" lvl="1" eaLnBrk="1" hangingPunct="1">
              <a:spcBef>
                <a:spcPts val="750"/>
              </a:spcBef>
              <a:spcAft>
                <a:spcPct val="0"/>
              </a:spcAft>
              <a:buFont typeface="Arial" panose="020B0604020202020204" pitchFamily="34" charset="0"/>
              <a:buChar char="•"/>
            </a:pPr>
            <a:endParaRPr lang="en-US" altLang="en-US" sz="2200" dirty="0"/>
          </a:p>
          <a:p>
            <a:pPr eaLnBrk="1" hangingPunct="1"/>
            <a:endParaRPr lang="en-US" altLang="en-US" dirty="0"/>
          </a:p>
        </p:txBody>
      </p:sp>
      <p:sp>
        <p:nvSpPr>
          <p:cNvPr id="2" name="Slide Number Placeholder 1">
            <a:extLst>
              <a:ext uri="{FF2B5EF4-FFF2-40B4-BE49-F238E27FC236}">
                <a16:creationId xmlns:a16="http://schemas.microsoft.com/office/drawing/2014/main" id="{2F2F6CCF-EBC6-4183-A7A0-8C5FC6EA2317}"/>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EC8F4BF-B218-4573-AA2D-6FC8A0788AA9}" type="slidenum">
              <a:rPr lang="en-US" altLang="en-US">
                <a:solidFill>
                  <a:srgbClr val="939393"/>
                </a:solidFill>
              </a:rPr>
              <a:pPr eaLnBrk="1" hangingPunct="1"/>
              <a:t>13</a:t>
            </a:fld>
            <a:endParaRPr lang="en-US" altLang="en-US" dirty="0">
              <a:solidFill>
                <a:srgbClr val="939393"/>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367C7-1601-409C-ADE8-41685CDF994D}"/>
              </a:ext>
            </a:extLst>
          </p:cNvPr>
          <p:cNvSpPr>
            <a:spLocks noGrp="1"/>
          </p:cNvSpPr>
          <p:nvPr>
            <p:ph type="title"/>
          </p:nvPr>
        </p:nvSpPr>
        <p:spPr/>
        <p:txBody>
          <a:bodyPr/>
          <a:lstStyle/>
          <a:p>
            <a:r>
              <a:rPr lang="en-US" dirty="0"/>
              <a:t>Materiality – Unanswered Questions Three Years After </a:t>
            </a:r>
            <a:r>
              <a:rPr lang="en-US" i="1" dirty="0"/>
              <a:t>Escobar</a:t>
            </a:r>
          </a:p>
        </p:txBody>
      </p:sp>
      <p:sp>
        <p:nvSpPr>
          <p:cNvPr id="4" name="Slide Number Placeholder 3">
            <a:extLst>
              <a:ext uri="{FF2B5EF4-FFF2-40B4-BE49-F238E27FC236}">
                <a16:creationId xmlns:a16="http://schemas.microsoft.com/office/drawing/2014/main" id="{E1100196-4BB3-48BD-A024-47D188ACD5EF}"/>
              </a:ext>
            </a:extLst>
          </p:cNvPr>
          <p:cNvSpPr>
            <a:spLocks noGrp="1"/>
          </p:cNvSpPr>
          <p:nvPr>
            <p:ph type="sldNum" sz="quarter" idx="12"/>
          </p:nvPr>
        </p:nvSpPr>
        <p:spPr/>
        <p:txBody>
          <a:bodyPr/>
          <a:lstStyle/>
          <a:p>
            <a:fld id="{56795770-678E-4CB1-BFFF-AE47452DE866}" type="slidenum">
              <a:rPr lang="en-US" altLang="en-US" smtClean="0"/>
              <a:pPr/>
              <a:t>14</a:t>
            </a:fld>
            <a:endParaRPr lang="en-US" altLang="en-US" dirty="0"/>
          </a:p>
        </p:txBody>
      </p:sp>
      <p:sp>
        <p:nvSpPr>
          <p:cNvPr id="5" name="Content Placeholder 2">
            <a:extLst>
              <a:ext uri="{FF2B5EF4-FFF2-40B4-BE49-F238E27FC236}">
                <a16:creationId xmlns:a16="http://schemas.microsoft.com/office/drawing/2014/main" id="{2BC7435A-BB47-4F21-8012-FF6A9691F538}"/>
              </a:ext>
            </a:extLst>
          </p:cNvPr>
          <p:cNvSpPr txBox="1">
            <a:spLocks noGrp="1"/>
          </p:cNvSpPr>
          <p:nvPr>
            <p:ph idx="1"/>
          </p:nvPr>
        </p:nvSpPr>
        <p:spPr bwMode="auto">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orm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eaLnBrk="1" fontAlgn="auto" hangingPunct="1">
              <a:spcAft>
                <a:spcPts val="0"/>
              </a:spcAft>
              <a:buFont typeface="Arial" panose="020B0604020202020204" pitchFamily="34" charset="0"/>
              <a:buChar char="•"/>
              <a:defRPr/>
            </a:pPr>
            <a:r>
              <a:rPr lang="en-US" dirty="0"/>
              <a:t>Does the government’s continued payment despite knowledge of </a:t>
            </a:r>
            <a:r>
              <a:rPr lang="en-US" i="1" dirty="0"/>
              <a:t>alleged</a:t>
            </a:r>
            <a:r>
              <a:rPr lang="en-US" dirty="0"/>
              <a:t> noncompliance defeat materiality?  Or must the government have knowledge of </a:t>
            </a:r>
            <a:r>
              <a:rPr lang="en-US" i="1" dirty="0"/>
              <a:t>actual</a:t>
            </a:r>
            <a:r>
              <a:rPr lang="en-US" dirty="0"/>
              <a:t> noncompliance?</a:t>
            </a:r>
          </a:p>
          <a:p>
            <a:pPr marL="0" indent="0" eaLnBrk="1" fontAlgn="auto" hangingPunct="1">
              <a:spcAft>
                <a:spcPts val="0"/>
              </a:spcAft>
              <a:buFont typeface="Arial" charset="0"/>
              <a:buNone/>
              <a:defRPr/>
            </a:pPr>
            <a:endParaRPr lang="en-US" dirty="0"/>
          </a:p>
          <a:p>
            <a:pPr eaLnBrk="1" fontAlgn="auto" hangingPunct="1">
              <a:spcAft>
                <a:spcPts val="0"/>
              </a:spcAft>
              <a:buFont typeface="Arial" panose="020B0604020202020204" pitchFamily="34" charset="0"/>
              <a:buChar char="•"/>
              <a:defRPr/>
            </a:pPr>
            <a:r>
              <a:rPr lang="en-US" dirty="0"/>
              <a:t>Whose knowledge matters?  Agency responsible for paying claims?  Program administrators?  Investigative agencies? </a:t>
            </a:r>
          </a:p>
          <a:p>
            <a:pPr marL="0" indent="0" eaLnBrk="1" fontAlgn="auto" hangingPunct="1">
              <a:spcAft>
                <a:spcPts val="0"/>
              </a:spcAft>
              <a:buFont typeface="Arial" charset="0"/>
              <a:buNone/>
              <a:defRPr/>
            </a:pPr>
            <a:r>
              <a:rPr lang="en-US" dirty="0"/>
              <a:t> </a:t>
            </a:r>
          </a:p>
          <a:p>
            <a:pPr eaLnBrk="1" fontAlgn="auto" hangingPunct="1">
              <a:spcAft>
                <a:spcPts val="0"/>
              </a:spcAft>
              <a:buFont typeface="Arial" panose="020B0604020202020204" pitchFamily="34" charset="0"/>
              <a:buChar char="•"/>
              <a:defRPr/>
            </a:pPr>
            <a:r>
              <a:rPr lang="en-US" dirty="0"/>
              <a:t>At what point in time does a court assess government knowledge?  When claims are submitted?  Does knowledge acquired in subsequent investigations matter?</a:t>
            </a:r>
          </a:p>
          <a:p>
            <a:pPr marL="0" indent="0" eaLnBrk="1" fontAlgn="auto" hangingPunct="1">
              <a:spcAft>
                <a:spcPts val="0"/>
              </a:spcAft>
              <a:buFont typeface="Arial" charset="0"/>
              <a:buNone/>
              <a:defRPr/>
            </a:pPr>
            <a:endParaRPr lang="en-US" dirty="0"/>
          </a:p>
          <a:p>
            <a:pPr eaLnBrk="1" fontAlgn="auto" hangingPunct="1">
              <a:spcAft>
                <a:spcPts val="0"/>
              </a:spcAft>
              <a:buFont typeface="Arial" panose="020B0604020202020204" pitchFamily="34" charset="0"/>
              <a:buChar char="•"/>
              <a:defRPr/>
            </a:pPr>
            <a:r>
              <a:rPr lang="en-US" dirty="0"/>
              <a:t>To what extent should courts consider whether the government may have had reasons to continue payment unrelated to the alleged fraud?</a:t>
            </a:r>
          </a:p>
        </p:txBody>
      </p:sp>
    </p:spTree>
    <p:extLst>
      <p:ext uri="{BB962C8B-B14F-4D97-AF65-F5344CB8AC3E}">
        <p14:creationId xmlns:p14="http://schemas.microsoft.com/office/powerpoint/2010/main" val="37676580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B6DBA0-B50A-4FF9-A4A7-BEEC9B3D8D3D}"/>
              </a:ext>
            </a:extLst>
          </p:cNvPr>
          <p:cNvSpPr>
            <a:spLocks noGrp="1"/>
          </p:cNvSpPr>
          <p:nvPr>
            <p:ph type="title"/>
          </p:nvPr>
        </p:nvSpPr>
        <p:spPr/>
        <p:txBody>
          <a:bodyPr/>
          <a:lstStyle/>
          <a:p>
            <a:r>
              <a:rPr lang="en-US" dirty="0"/>
              <a:t>Materiality – </a:t>
            </a:r>
            <a:r>
              <a:rPr lang="en-US" altLang="en-US" dirty="0"/>
              <a:t>Circuits Divided on Effect of Continued Payment</a:t>
            </a:r>
            <a:endParaRPr lang="en-US" b="1" dirty="0">
              <a:solidFill>
                <a:srgbClr val="FFFF00"/>
              </a:solidFill>
            </a:endParaRPr>
          </a:p>
        </p:txBody>
      </p:sp>
      <p:sp>
        <p:nvSpPr>
          <p:cNvPr id="4" name="Slide Number Placeholder 3">
            <a:extLst>
              <a:ext uri="{FF2B5EF4-FFF2-40B4-BE49-F238E27FC236}">
                <a16:creationId xmlns:a16="http://schemas.microsoft.com/office/drawing/2014/main" id="{2D486982-C162-4D05-B1C3-CA3814704011}"/>
              </a:ext>
            </a:extLst>
          </p:cNvPr>
          <p:cNvSpPr>
            <a:spLocks noGrp="1"/>
          </p:cNvSpPr>
          <p:nvPr>
            <p:ph type="sldNum" sz="quarter" idx="12"/>
          </p:nvPr>
        </p:nvSpPr>
        <p:spPr/>
        <p:txBody>
          <a:bodyPr/>
          <a:lstStyle/>
          <a:p>
            <a:fld id="{56795770-678E-4CB1-BFFF-AE47452DE866}" type="slidenum">
              <a:rPr lang="en-US" altLang="en-US" smtClean="0"/>
              <a:pPr/>
              <a:t>15</a:t>
            </a:fld>
            <a:endParaRPr lang="en-US" altLang="en-US" dirty="0"/>
          </a:p>
        </p:txBody>
      </p:sp>
      <p:sp>
        <p:nvSpPr>
          <p:cNvPr id="5" name="TextBox 5">
            <a:extLst>
              <a:ext uri="{FF2B5EF4-FFF2-40B4-BE49-F238E27FC236}">
                <a16:creationId xmlns:a16="http://schemas.microsoft.com/office/drawing/2014/main" id="{C0AECC81-083B-4E80-982D-4D7BCFBA261F}"/>
              </a:ext>
            </a:extLst>
          </p:cNvPr>
          <p:cNvSpPr txBox="1">
            <a:spLocks noGrp="1" noChangeArrowheads="1"/>
          </p:cNvSpPr>
          <p:nvPr>
            <p:ph idx="1"/>
          </p:nvPr>
        </p:nvSpPr>
        <p:spPr bwMode="auto">
          <a:xfrm>
            <a:off x="457200" y="1279525"/>
            <a:ext cx="82296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gn="ctr" eaLnBrk="1" hangingPunct="1">
              <a:spcAft>
                <a:spcPct val="0"/>
              </a:spcAft>
              <a:buSzTx/>
              <a:buFontTx/>
              <a:buNone/>
            </a:pPr>
            <a:r>
              <a:rPr lang="en-US" altLang="en-US" sz="1800" b="1" dirty="0"/>
              <a:t>Examples of Cases Finding Lack of Materiality</a:t>
            </a:r>
          </a:p>
          <a:p>
            <a:pPr algn="ctr" eaLnBrk="1" hangingPunct="1">
              <a:spcAft>
                <a:spcPct val="0"/>
              </a:spcAft>
              <a:buSzTx/>
              <a:buFontTx/>
              <a:buNone/>
            </a:pPr>
            <a:endParaRPr lang="en-US" altLang="en-US" sz="1800" b="1" dirty="0"/>
          </a:p>
          <a:p>
            <a:pPr algn="ctr" eaLnBrk="1" hangingPunct="1">
              <a:spcAft>
                <a:spcPct val="0"/>
              </a:spcAft>
              <a:buSzTx/>
              <a:buFontTx/>
              <a:buNone/>
            </a:pPr>
            <a:endParaRPr lang="en-US" altLang="en-US" sz="1800" b="1" dirty="0"/>
          </a:p>
        </p:txBody>
      </p:sp>
      <p:sp>
        <p:nvSpPr>
          <p:cNvPr id="6" name="Content Placeholder 2">
            <a:extLst>
              <a:ext uri="{FF2B5EF4-FFF2-40B4-BE49-F238E27FC236}">
                <a16:creationId xmlns:a16="http://schemas.microsoft.com/office/drawing/2014/main" id="{E5B1F0C5-7A7D-4DB2-9C8D-41547CBF9C35}"/>
              </a:ext>
            </a:extLst>
          </p:cNvPr>
          <p:cNvSpPr>
            <a:spLocks noGrp="1"/>
          </p:cNvSpPr>
          <p:nvPr/>
        </p:nvSpPr>
        <p:spPr bwMode="auto">
          <a:xfrm>
            <a:off x="446088" y="1695023"/>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285750" indent="-285750" algn="l" defTabSz="457200" rtl="0" eaLnBrk="0" fontAlgn="base" hangingPunct="0">
              <a:spcBef>
                <a:spcPct val="0"/>
              </a:spcBef>
              <a:spcAft>
                <a:spcPts val="1200"/>
              </a:spcAft>
              <a:buSzPct val="120000"/>
              <a:buFont typeface="Arial" panose="020B0604020202020204" pitchFamily="34" charset="0"/>
              <a:buChar char="•"/>
              <a:defRPr sz="2000" kern="1200">
                <a:solidFill>
                  <a:schemeClr val="tx1"/>
                </a:solidFill>
                <a:latin typeface="+mn-lt"/>
                <a:ea typeface="+mn-ea"/>
                <a:cs typeface="+mn-cs"/>
              </a:defRPr>
            </a:lvl1pPr>
            <a:lvl2pPr marL="628650" indent="-285750" algn="l" defTabSz="457200" rtl="0" eaLnBrk="0" fontAlgn="base" hangingPunct="0">
              <a:spcBef>
                <a:spcPct val="0"/>
              </a:spcBef>
              <a:spcAft>
                <a:spcPts val="600"/>
              </a:spcAft>
              <a:buSzPct val="90000"/>
              <a:buFont typeface="Courier New" panose="02070309020205020404" pitchFamily="49" charset="0"/>
              <a:buChar char="o"/>
              <a:defRPr kern="1200">
                <a:solidFill>
                  <a:schemeClr val="tx1"/>
                </a:solidFill>
                <a:latin typeface="+mn-lt"/>
                <a:ea typeface="+mn-ea"/>
                <a:cs typeface="+mn-cs"/>
              </a:defRPr>
            </a:lvl2pPr>
            <a:lvl3pPr marL="914400" indent="-228600" algn="l" defTabSz="457200" rtl="0" eaLnBrk="0" fontAlgn="base" hangingPunct="0">
              <a:spcBef>
                <a:spcPct val="0"/>
              </a:spcBef>
              <a:spcAft>
                <a:spcPts val="600"/>
              </a:spcAft>
              <a:buFont typeface="Arial" panose="020B0604020202020204" pitchFamily="34" charset="0"/>
              <a:buChar char="‒"/>
              <a:defRPr sz="1600" kern="1200">
                <a:solidFill>
                  <a:schemeClr val="tx1"/>
                </a:solidFill>
                <a:latin typeface="+mn-lt"/>
                <a:ea typeface="+mn-ea"/>
                <a:cs typeface="+mn-cs"/>
              </a:defRPr>
            </a:lvl3pPr>
            <a:lvl4pPr marL="1144588" indent="-228600" algn="l" defTabSz="457200" rtl="0" eaLnBrk="0" fontAlgn="base" hangingPunct="0">
              <a:spcBef>
                <a:spcPct val="0"/>
              </a:spcBef>
              <a:spcAft>
                <a:spcPts val="600"/>
              </a:spcAft>
              <a:buFont typeface="Wingdings" panose="05000000000000000000" pitchFamily="2" charset="2"/>
              <a:buChar char="§"/>
              <a:defRPr sz="1400" kern="1200">
                <a:solidFill>
                  <a:schemeClr val="tx1"/>
                </a:solidFill>
                <a:latin typeface="+mn-lt"/>
                <a:ea typeface="+mn-ea"/>
                <a:cs typeface="+mn-cs"/>
              </a:defRPr>
            </a:lvl4pPr>
            <a:lvl5pPr marL="1374775" indent="-228600" algn="l" defTabSz="457200" rtl="0" eaLnBrk="0" fontAlgn="base" hangingPunct="0">
              <a:spcBef>
                <a:spcPct val="0"/>
              </a:spcBef>
              <a:spcAft>
                <a:spcPts val="600"/>
              </a:spcAft>
              <a:buSzPct val="90000"/>
              <a:buFont typeface="Arial" panose="020B0604020202020204" pitchFamily="34" charset="0"/>
              <a:buChar char="•"/>
              <a:defRPr sz="1200" kern="1200">
                <a:solidFill>
                  <a:schemeClr val="tx1"/>
                </a:solidFill>
                <a:latin typeface="+mn-lt"/>
                <a:ea typeface="+mn-ea"/>
                <a:cs typeface="+mn-cs"/>
              </a:defRPr>
            </a:lvl5pPr>
            <a:lvl6pPr marL="1611313" indent="-228600" algn="l" defTabSz="457200" rtl="0" eaLnBrk="1" latinLnBrk="0" hangingPunct="1">
              <a:spcBef>
                <a:spcPct val="20000"/>
              </a:spcBef>
              <a:buFont typeface="Arial"/>
              <a:buChar char="•"/>
              <a:defRPr sz="1600" kern="1200" baseline="0">
                <a:solidFill>
                  <a:schemeClr val="tx1"/>
                </a:solidFill>
                <a:latin typeface="+mn-lt"/>
                <a:ea typeface="+mn-ea"/>
                <a:cs typeface="+mn-cs"/>
              </a:defRPr>
            </a:lvl6pPr>
            <a:lvl7pPr marL="1833563" indent="-228600" algn="l" defTabSz="457200" rtl="0" eaLnBrk="1" latinLnBrk="0" hangingPunct="1">
              <a:spcBef>
                <a:spcPct val="20000"/>
              </a:spcBef>
              <a:buFont typeface="Arial"/>
              <a:buChar char="•"/>
              <a:defRPr sz="1600" kern="1200" baseline="0">
                <a:solidFill>
                  <a:schemeClr val="tx1"/>
                </a:solidFill>
                <a:latin typeface="+mn-lt"/>
                <a:ea typeface="+mn-ea"/>
                <a:cs typeface="+mn-cs"/>
              </a:defRPr>
            </a:lvl7pPr>
            <a:lvl8pPr marL="2068513" indent="-228600" algn="l" defTabSz="457200" rtl="0" eaLnBrk="1" latinLnBrk="0" hangingPunct="1">
              <a:spcBef>
                <a:spcPct val="20000"/>
              </a:spcBef>
              <a:buFont typeface="Arial"/>
              <a:buChar char="•"/>
              <a:defRPr sz="1600" kern="1200" baseline="0">
                <a:solidFill>
                  <a:schemeClr val="tx1"/>
                </a:solidFill>
                <a:latin typeface="+mn-lt"/>
                <a:ea typeface="+mn-ea"/>
                <a:cs typeface="+mn-cs"/>
              </a:defRPr>
            </a:lvl8pPr>
            <a:lvl9pPr marL="2290763" indent="-228600" algn="l" defTabSz="457200" rtl="0" eaLnBrk="1" latinLnBrk="0" hangingPunct="1">
              <a:spcBef>
                <a:spcPct val="20000"/>
              </a:spcBef>
              <a:buFont typeface="Arial"/>
              <a:buChar char="•"/>
              <a:defRPr sz="1600" kern="1200" baseline="0">
                <a:solidFill>
                  <a:schemeClr val="tx1"/>
                </a:solidFill>
                <a:latin typeface="+mn-lt"/>
                <a:ea typeface="+mn-ea"/>
                <a:cs typeface="+mn-cs"/>
              </a:defRPr>
            </a:lvl9pPr>
          </a:lstStyle>
          <a:p>
            <a:pPr eaLnBrk="1" hangingPunct="1"/>
            <a:r>
              <a:rPr lang="en-US" altLang="en-US" sz="1900" i="1" dirty="0"/>
              <a:t>United States ex rel. McBride v. Halliburton Co.</a:t>
            </a:r>
            <a:r>
              <a:rPr lang="en-US" altLang="en-US" sz="1900" dirty="0"/>
              <a:t>, </a:t>
            </a:r>
            <a:r>
              <a:rPr lang="en-US" altLang="en-US" sz="1400" dirty="0"/>
              <a:t>848 F.3d 1027 (D.C. Cir. 2017)</a:t>
            </a:r>
            <a:endParaRPr lang="en-US" altLang="en-US" sz="1400" i="1" dirty="0"/>
          </a:p>
          <a:p>
            <a:pPr lvl="1" eaLnBrk="1" hangingPunct="1"/>
            <a:r>
              <a:rPr lang="en-US" altLang="en-US" sz="1550" dirty="0"/>
              <a:t>Affirmed grant of summary judgment to the defendant.  </a:t>
            </a:r>
            <a:r>
              <a:rPr lang="en-US" altLang="en-US" sz="1550" i="1" dirty="0"/>
              <a:t>Escobar </a:t>
            </a:r>
            <a:r>
              <a:rPr lang="en-US" altLang="en-US" sz="1550" dirty="0"/>
              <a:t>affords courts “the benefit of hindsight,” and so they should focus on “what actually occurred,” including that the Defense Contract Audit Agency investigated relator’s allegations and chose not to disallow or challenge amounts the defendant billed.</a:t>
            </a:r>
          </a:p>
          <a:p>
            <a:pPr eaLnBrk="1" hangingPunct="1"/>
            <a:r>
              <a:rPr lang="en-US" altLang="en-US" sz="1900" i="1" dirty="0">
                <a:solidFill>
                  <a:srgbClr val="414141"/>
                </a:solidFill>
              </a:rPr>
              <a:t>United States ex rel. </a:t>
            </a:r>
            <a:r>
              <a:rPr lang="en-US" altLang="en-US" sz="1900" i="1" dirty="0" err="1">
                <a:solidFill>
                  <a:srgbClr val="414141"/>
                </a:solidFill>
              </a:rPr>
              <a:t>Petratos</a:t>
            </a:r>
            <a:r>
              <a:rPr lang="en-US" altLang="en-US" sz="1900" i="1" dirty="0">
                <a:solidFill>
                  <a:srgbClr val="414141"/>
                </a:solidFill>
              </a:rPr>
              <a:t> v. Genentech, Inc.</a:t>
            </a:r>
            <a:r>
              <a:rPr lang="en-US" altLang="en-US" sz="1900" dirty="0">
                <a:solidFill>
                  <a:srgbClr val="414141"/>
                </a:solidFill>
              </a:rPr>
              <a:t>,</a:t>
            </a:r>
            <a:r>
              <a:rPr lang="en-US" altLang="en-US" sz="1750" dirty="0">
                <a:solidFill>
                  <a:srgbClr val="414141"/>
                </a:solidFill>
              </a:rPr>
              <a:t> </a:t>
            </a:r>
            <a:r>
              <a:rPr lang="en-US" altLang="en-US" sz="1400" dirty="0">
                <a:solidFill>
                  <a:srgbClr val="414141"/>
                </a:solidFill>
              </a:rPr>
              <a:t>855 F.3d 481 (3d Cir. 2017)</a:t>
            </a:r>
          </a:p>
          <a:p>
            <a:pPr lvl="1" eaLnBrk="1" hangingPunct="1"/>
            <a:r>
              <a:rPr lang="en-US" altLang="en-US" sz="1550" dirty="0">
                <a:solidFill>
                  <a:srgbClr val="414141"/>
                </a:solidFill>
              </a:rPr>
              <a:t>Affirmed dismissal of relator’s complaint on materiality grounds even though district court had dismissed on other grounds prior to </a:t>
            </a:r>
            <a:r>
              <a:rPr lang="en-US" altLang="en-US" sz="1550" i="1" dirty="0">
                <a:solidFill>
                  <a:srgbClr val="414141"/>
                </a:solidFill>
              </a:rPr>
              <a:t>Escobar </a:t>
            </a:r>
            <a:r>
              <a:rPr lang="en-US" altLang="en-US" sz="1550" dirty="0">
                <a:solidFill>
                  <a:srgbClr val="414141"/>
                </a:solidFill>
              </a:rPr>
              <a:t>decision.  Relator failed to allege that pharmaceutical manufacturer would not have been reimbursed had it made additional reports regarding the side effects of its drug.</a:t>
            </a:r>
            <a:endParaRPr lang="en-US" altLang="en-US" sz="1900" i="1" dirty="0">
              <a:solidFill>
                <a:srgbClr val="414141"/>
              </a:solidFill>
            </a:endParaRPr>
          </a:p>
          <a:p>
            <a:pPr eaLnBrk="1" hangingPunct="1"/>
            <a:r>
              <a:rPr lang="en-US" altLang="en-US" sz="1900" i="1" dirty="0">
                <a:solidFill>
                  <a:srgbClr val="414141"/>
                </a:solidFill>
              </a:rPr>
              <a:t>United States ex rel. Berg v. Honeywell Int’l, Inc.</a:t>
            </a:r>
            <a:r>
              <a:rPr lang="en-US" altLang="en-US" sz="1800" dirty="0">
                <a:solidFill>
                  <a:srgbClr val="414141"/>
                </a:solidFill>
              </a:rPr>
              <a:t>, </a:t>
            </a:r>
            <a:r>
              <a:rPr lang="en-US" altLang="en-US" sz="1400" dirty="0">
                <a:solidFill>
                  <a:srgbClr val="414141"/>
                </a:solidFill>
              </a:rPr>
              <a:t>740 F. </a:t>
            </a:r>
            <a:r>
              <a:rPr lang="en-US" altLang="en-US" sz="1400" dirty="0" err="1">
                <a:solidFill>
                  <a:srgbClr val="414141"/>
                </a:solidFill>
              </a:rPr>
              <a:t>App’x</a:t>
            </a:r>
            <a:r>
              <a:rPr lang="en-US" altLang="en-US" sz="1400" dirty="0">
                <a:solidFill>
                  <a:srgbClr val="414141"/>
                </a:solidFill>
              </a:rPr>
              <a:t> 535 (9th Cir. 2018)</a:t>
            </a:r>
          </a:p>
          <a:p>
            <a:pPr lvl="1" eaLnBrk="1" hangingPunct="1"/>
            <a:r>
              <a:rPr lang="en-US" altLang="en-US" sz="1550" dirty="0">
                <a:solidFill>
                  <a:srgbClr val="414141"/>
                </a:solidFill>
              </a:rPr>
              <a:t>Affirmed grant of summary judgment to the defendant.  Government continued paying defendant’s claims under Army contract even after becoming aware of of relators’ fraud allegations and of other problems with defendant’s rates.</a:t>
            </a:r>
          </a:p>
        </p:txBody>
      </p:sp>
    </p:spTree>
    <p:extLst>
      <p:ext uri="{BB962C8B-B14F-4D97-AF65-F5344CB8AC3E}">
        <p14:creationId xmlns:p14="http://schemas.microsoft.com/office/powerpoint/2010/main" val="35145753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67D2A-F4B9-426A-A07D-41E7C893B35C}"/>
              </a:ext>
            </a:extLst>
          </p:cNvPr>
          <p:cNvSpPr>
            <a:spLocks noGrp="1"/>
          </p:cNvSpPr>
          <p:nvPr>
            <p:ph type="title"/>
          </p:nvPr>
        </p:nvSpPr>
        <p:spPr/>
        <p:txBody>
          <a:bodyPr/>
          <a:lstStyle/>
          <a:p>
            <a:r>
              <a:rPr lang="en-US" dirty="0"/>
              <a:t>Materiality – </a:t>
            </a:r>
            <a:r>
              <a:rPr lang="en-US" altLang="en-US" dirty="0"/>
              <a:t>Circuits Divided on Effect of Continued Payment</a:t>
            </a:r>
            <a:endParaRPr lang="en-US" b="1" dirty="0">
              <a:solidFill>
                <a:srgbClr val="FFFF00"/>
              </a:solidFill>
            </a:endParaRPr>
          </a:p>
        </p:txBody>
      </p:sp>
      <p:sp>
        <p:nvSpPr>
          <p:cNvPr id="4" name="Slide Number Placeholder 3">
            <a:extLst>
              <a:ext uri="{FF2B5EF4-FFF2-40B4-BE49-F238E27FC236}">
                <a16:creationId xmlns:a16="http://schemas.microsoft.com/office/drawing/2014/main" id="{0FE30723-64A7-419A-A4D8-66EFB49FA4C0}"/>
              </a:ext>
            </a:extLst>
          </p:cNvPr>
          <p:cNvSpPr>
            <a:spLocks noGrp="1"/>
          </p:cNvSpPr>
          <p:nvPr>
            <p:ph type="sldNum" sz="quarter" idx="12"/>
          </p:nvPr>
        </p:nvSpPr>
        <p:spPr/>
        <p:txBody>
          <a:bodyPr/>
          <a:lstStyle/>
          <a:p>
            <a:fld id="{56795770-678E-4CB1-BFFF-AE47452DE866}" type="slidenum">
              <a:rPr lang="en-US" altLang="en-US" smtClean="0"/>
              <a:pPr/>
              <a:t>16</a:t>
            </a:fld>
            <a:endParaRPr lang="en-US" altLang="en-US" dirty="0"/>
          </a:p>
        </p:txBody>
      </p:sp>
      <p:sp>
        <p:nvSpPr>
          <p:cNvPr id="5" name="TextBox 5">
            <a:extLst>
              <a:ext uri="{FF2B5EF4-FFF2-40B4-BE49-F238E27FC236}">
                <a16:creationId xmlns:a16="http://schemas.microsoft.com/office/drawing/2014/main" id="{D2D90FD4-798A-4765-AFF9-83C0458BE5E4}"/>
              </a:ext>
            </a:extLst>
          </p:cNvPr>
          <p:cNvSpPr txBox="1">
            <a:spLocks noChangeArrowheads="1"/>
          </p:cNvSpPr>
          <p:nvPr/>
        </p:nvSpPr>
        <p:spPr bwMode="auto">
          <a:xfrm>
            <a:off x="228600" y="1207665"/>
            <a:ext cx="8382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gn="ctr" eaLnBrk="1" hangingPunct="1">
              <a:spcAft>
                <a:spcPct val="0"/>
              </a:spcAft>
              <a:buSzTx/>
              <a:buFontTx/>
              <a:buNone/>
            </a:pPr>
            <a:r>
              <a:rPr lang="en-US" altLang="en-US" sz="1800" b="1" dirty="0"/>
              <a:t>Examples of Cases Finding Materiality Adequately Alleged or Evidenced</a:t>
            </a:r>
          </a:p>
        </p:txBody>
      </p:sp>
      <p:sp>
        <p:nvSpPr>
          <p:cNvPr id="7" name="Content Placeholder 2">
            <a:extLst>
              <a:ext uri="{FF2B5EF4-FFF2-40B4-BE49-F238E27FC236}">
                <a16:creationId xmlns:a16="http://schemas.microsoft.com/office/drawing/2014/main" id="{980838C6-7FC0-4D18-8EC4-E53AD646DE6E}"/>
              </a:ext>
            </a:extLst>
          </p:cNvPr>
          <p:cNvSpPr>
            <a:spLocks noGrp="1"/>
          </p:cNvSpPr>
          <p:nvPr/>
        </p:nvSpPr>
        <p:spPr bwMode="auto">
          <a:xfrm>
            <a:off x="446088" y="1642218"/>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285750" indent="-285750" algn="l" defTabSz="457200" rtl="0" eaLnBrk="0" fontAlgn="base" hangingPunct="0">
              <a:spcBef>
                <a:spcPct val="0"/>
              </a:spcBef>
              <a:spcAft>
                <a:spcPts val="1200"/>
              </a:spcAft>
              <a:buSzPct val="120000"/>
              <a:buFont typeface="Arial" panose="020B0604020202020204" pitchFamily="34" charset="0"/>
              <a:buChar char="•"/>
              <a:defRPr sz="2000" kern="1200">
                <a:solidFill>
                  <a:schemeClr val="tx1"/>
                </a:solidFill>
                <a:latin typeface="+mn-lt"/>
                <a:ea typeface="+mn-ea"/>
                <a:cs typeface="+mn-cs"/>
              </a:defRPr>
            </a:lvl1pPr>
            <a:lvl2pPr marL="628650" indent="-285750" algn="l" defTabSz="457200" rtl="0" eaLnBrk="0" fontAlgn="base" hangingPunct="0">
              <a:spcBef>
                <a:spcPct val="0"/>
              </a:spcBef>
              <a:spcAft>
                <a:spcPts val="600"/>
              </a:spcAft>
              <a:buSzPct val="90000"/>
              <a:buFont typeface="Courier New" panose="02070309020205020404" pitchFamily="49" charset="0"/>
              <a:buChar char="o"/>
              <a:defRPr kern="1200">
                <a:solidFill>
                  <a:schemeClr val="tx1"/>
                </a:solidFill>
                <a:latin typeface="+mn-lt"/>
                <a:ea typeface="+mn-ea"/>
                <a:cs typeface="+mn-cs"/>
              </a:defRPr>
            </a:lvl2pPr>
            <a:lvl3pPr marL="914400" indent="-228600" algn="l" defTabSz="457200" rtl="0" eaLnBrk="0" fontAlgn="base" hangingPunct="0">
              <a:spcBef>
                <a:spcPct val="0"/>
              </a:spcBef>
              <a:spcAft>
                <a:spcPts val="600"/>
              </a:spcAft>
              <a:buFont typeface="Arial" panose="020B0604020202020204" pitchFamily="34" charset="0"/>
              <a:buChar char="‒"/>
              <a:defRPr sz="1600" kern="1200">
                <a:solidFill>
                  <a:schemeClr val="tx1"/>
                </a:solidFill>
                <a:latin typeface="+mn-lt"/>
                <a:ea typeface="+mn-ea"/>
                <a:cs typeface="+mn-cs"/>
              </a:defRPr>
            </a:lvl3pPr>
            <a:lvl4pPr marL="1144588" indent="-228600" algn="l" defTabSz="457200" rtl="0" eaLnBrk="0" fontAlgn="base" hangingPunct="0">
              <a:spcBef>
                <a:spcPct val="0"/>
              </a:spcBef>
              <a:spcAft>
                <a:spcPts val="600"/>
              </a:spcAft>
              <a:buFont typeface="Wingdings" panose="05000000000000000000" pitchFamily="2" charset="2"/>
              <a:buChar char="§"/>
              <a:defRPr sz="1400" kern="1200">
                <a:solidFill>
                  <a:schemeClr val="tx1"/>
                </a:solidFill>
                <a:latin typeface="+mn-lt"/>
                <a:ea typeface="+mn-ea"/>
                <a:cs typeface="+mn-cs"/>
              </a:defRPr>
            </a:lvl4pPr>
            <a:lvl5pPr marL="1374775" indent="-228600" algn="l" defTabSz="457200" rtl="0" eaLnBrk="0" fontAlgn="base" hangingPunct="0">
              <a:spcBef>
                <a:spcPct val="0"/>
              </a:spcBef>
              <a:spcAft>
                <a:spcPts val="600"/>
              </a:spcAft>
              <a:buSzPct val="90000"/>
              <a:buFont typeface="Arial" panose="020B0604020202020204" pitchFamily="34" charset="0"/>
              <a:buChar char="•"/>
              <a:defRPr sz="1200" kern="1200">
                <a:solidFill>
                  <a:schemeClr val="tx1"/>
                </a:solidFill>
                <a:latin typeface="+mn-lt"/>
                <a:ea typeface="+mn-ea"/>
                <a:cs typeface="+mn-cs"/>
              </a:defRPr>
            </a:lvl5pPr>
            <a:lvl6pPr marL="1611313" indent="-228600" algn="l" defTabSz="457200" rtl="0" eaLnBrk="1" latinLnBrk="0" hangingPunct="1">
              <a:spcBef>
                <a:spcPct val="20000"/>
              </a:spcBef>
              <a:buFont typeface="Arial"/>
              <a:buChar char="•"/>
              <a:defRPr sz="1600" kern="1200" baseline="0">
                <a:solidFill>
                  <a:schemeClr val="tx1"/>
                </a:solidFill>
                <a:latin typeface="+mn-lt"/>
                <a:ea typeface="+mn-ea"/>
                <a:cs typeface="+mn-cs"/>
              </a:defRPr>
            </a:lvl6pPr>
            <a:lvl7pPr marL="1833563" indent="-228600" algn="l" defTabSz="457200" rtl="0" eaLnBrk="1" latinLnBrk="0" hangingPunct="1">
              <a:spcBef>
                <a:spcPct val="20000"/>
              </a:spcBef>
              <a:buFont typeface="Arial"/>
              <a:buChar char="•"/>
              <a:defRPr sz="1600" kern="1200" baseline="0">
                <a:solidFill>
                  <a:schemeClr val="tx1"/>
                </a:solidFill>
                <a:latin typeface="+mn-lt"/>
                <a:ea typeface="+mn-ea"/>
                <a:cs typeface="+mn-cs"/>
              </a:defRPr>
            </a:lvl7pPr>
            <a:lvl8pPr marL="2068513" indent="-228600" algn="l" defTabSz="457200" rtl="0" eaLnBrk="1" latinLnBrk="0" hangingPunct="1">
              <a:spcBef>
                <a:spcPct val="20000"/>
              </a:spcBef>
              <a:buFont typeface="Arial"/>
              <a:buChar char="•"/>
              <a:defRPr sz="1600" kern="1200" baseline="0">
                <a:solidFill>
                  <a:schemeClr val="tx1"/>
                </a:solidFill>
                <a:latin typeface="+mn-lt"/>
                <a:ea typeface="+mn-ea"/>
                <a:cs typeface="+mn-cs"/>
              </a:defRPr>
            </a:lvl8pPr>
            <a:lvl9pPr marL="2290763" indent="-228600" algn="l" defTabSz="457200" rtl="0" eaLnBrk="1" latinLnBrk="0" hangingPunct="1">
              <a:spcBef>
                <a:spcPct val="20000"/>
              </a:spcBef>
              <a:buFont typeface="Arial"/>
              <a:buChar char="•"/>
              <a:defRPr sz="1600" kern="1200" baseline="0">
                <a:solidFill>
                  <a:schemeClr val="tx1"/>
                </a:solidFill>
                <a:latin typeface="+mn-lt"/>
                <a:ea typeface="+mn-ea"/>
                <a:cs typeface="+mn-cs"/>
              </a:defRPr>
            </a:lvl9pPr>
          </a:lstStyle>
          <a:p>
            <a:pPr eaLnBrk="1" hangingPunct="1"/>
            <a:r>
              <a:rPr lang="en-US" altLang="en-US" sz="1900" i="1" dirty="0"/>
              <a:t>United States ex rel. Doe v. Heart Solution, P.C.</a:t>
            </a:r>
            <a:r>
              <a:rPr lang="en-US" altLang="en-US" sz="1900" dirty="0"/>
              <a:t>, </a:t>
            </a:r>
            <a:r>
              <a:rPr lang="en-US" altLang="en-US" sz="1400" dirty="0"/>
              <a:t>923 F.3d 308 (3rd Cir. 2019)</a:t>
            </a:r>
          </a:p>
          <a:p>
            <a:pPr lvl="1" eaLnBrk="1" hangingPunct="1"/>
            <a:r>
              <a:rPr lang="en-US" altLang="en-US" sz="1550" dirty="0"/>
              <a:t>Government met its burden to demonstrate materiality on summary judgment where evidence showed Medicare would not pay claims for neurological tests absent certification from a supervising neurologist, and where defendant offered no evidence that Medicare generally pays such claims despite actual knowledge of noncompliance.</a:t>
            </a:r>
          </a:p>
          <a:p>
            <a:pPr eaLnBrk="1" hangingPunct="1"/>
            <a:r>
              <a:rPr lang="en-US" altLang="en-US" sz="1900" i="1" dirty="0"/>
              <a:t>United States ex rel. Lemon v. Nurses To Go, Inc.</a:t>
            </a:r>
            <a:r>
              <a:rPr lang="en-US" altLang="en-US" sz="1900" dirty="0"/>
              <a:t>, </a:t>
            </a:r>
            <a:r>
              <a:rPr lang="en-US" altLang="en-US" sz="1400" dirty="0"/>
              <a:t>924 F.3d 155 (5th Cir. 2019)</a:t>
            </a:r>
          </a:p>
          <a:p>
            <a:pPr lvl="1" eaLnBrk="1" hangingPunct="1"/>
            <a:r>
              <a:rPr lang="en-US" altLang="en-US" sz="1550" dirty="0"/>
              <a:t>Relator’s complaint sufficiently alleged materiality because (1) relators alleged hospice falsely certified compliance with Medicare conditions of payment; (2) relators alleged that government has taken actions against hospices for similar conduct, which “raise[s] a reasonable inference that the Government would deny payment if it knew” about the violations; and (3) the violations alleged were not minor or insubstantial.</a:t>
            </a:r>
            <a:endParaRPr lang="en-US" altLang="en-US" sz="1550" i="1" dirty="0"/>
          </a:p>
          <a:p>
            <a:pPr eaLnBrk="1" hangingPunct="1"/>
            <a:r>
              <a:rPr lang="en-US" altLang="en-US" sz="1900" i="1" dirty="0"/>
              <a:t>Godecke v. Kinetic Concepts, Inc.</a:t>
            </a:r>
            <a:r>
              <a:rPr lang="en-US" altLang="en-US" sz="1900" dirty="0"/>
              <a:t>, </a:t>
            </a:r>
            <a:r>
              <a:rPr lang="en-US" altLang="en-US" sz="1400" dirty="0"/>
              <a:t>937 F.3d 1201 (9th Cir. 2019)</a:t>
            </a:r>
          </a:p>
          <a:p>
            <a:pPr lvl="1" eaLnBrk="1" hangingPunct="1"/>
            <a:r>
              <a:rPr lang="en-US" altLang="en-US" sz="1550" dirty="0"/>
              <a:t>Relator’s complaint sufficiently alleged materiality where relator asserted that Medicare rules for reimbursement of durable medical equipment require receipt of written order from physician before payment, and where defendant failed to show Medicare had actually paid any claims with actual knowledge of a violation of the requirement. </a:t>
            </a:r>
          </a:p>
        </p:txBody>
      </p:sp>
    </p:spTree>
    <p:extLst>
      <p:ext uri="{BB962C8B-B14F-4D97-AF65-F5344CB8AC3E}">
        <p14:creationId xmlns:p14="http://schemas.microsoft.com/office/powerpoint/2010/main" val="23617348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6752E-7FD1-4113-B86D-8C4C07DF34C9}"/>
              </a:ext>
            </a:extLst>
          </p:cNvPr>
          <p:cNvSpPr>
            <a:spLocks noGrp="1"/>
          </p:cNvSpPr>
          <p:nvPr>
            <p:ph type="title"/>
          </p:nvPr>
        </p:nvSpPr>
        <p:spPr/>
        <p:txBody>
          <a:bodyPr/>
          <a:lstStyle/>
          <a:p>
            <a:r>
              <a:rPr lang="en-US" dirty="0"/>
              <a:t>Supreme Court Declines to Revisit </a:t>
            </a:r>
            <a:r>
              <a:rPr lang="en-US" i="1" dirty="0"/>
              <a:t>Escobar</a:t>
            </a:r>
            <a:endParaRPr lang="en-US" b="1" dirty="0">
              <a:solidFill>
                <a:srgbClr val="FFFF00"/>
              </a:solidFill>
            </a:endParaRPr>
          </a:p>
        </p:txBody>
      </p:sp>
      <p:sp>
        <p:nvSpPr>
          <p:cNvPr id="3" name="Content Placeholder 2">
            <a:extLst>
              <a:ext uri="{FF2B5EF4-FFF2-40B4-BE49-F238E27FC236}">
                <a16:creationId xmlns:a16="http://schemas.microsoft.com/office/drawing/2014/main" id="{C28DB0A2-32BB-47B0-B971-61772DDCAF6C}"/>
              </a:ext>
            </a:extLst>
          </p:cNvPr>
          <p:cNvSpPr>
            <a:spLocks noGrp="1"/>
          </p:cNvSpPr>
          <p:nvPr>
            <p:ph idx="1"/>
          </p:nvPr>
        </p:nvSpPr>
        <p:spPr/>
        <p:txBody>
          <a:bodyPr/>
          <a:lstStyle/>
          <a:p>
            <a:r>
              <a:rPr lang="en-US" dirty="0"/>
              <a:t>To date, the Supreme Court has passed on at least five opportunities to clarify the </a:t>
            </a:r>
            <a:r>
              <a:rPr lang="en-US" i="1" dirty="0"/>
              <a:t>Escobar</a:t>
            </a:r>
            <a:r>
              <a:rPr lang="en-US" dirty="0"/>
              <a:t> materiality standard.</a:t>
            </a:r>
          </a:p>
          <a:p>
            <a:r>
              <a:rPr lang="en-US" dirty="0"/>
              <a:t>Two petitions for </a:t>
            </a:r>
            <a:r>
              <a:rPr lang="en-US" i="1" dirty="0"/>
              <a:t>certiorari</a:t>
            </a:r>
            <a:r>
              <a:rPr lang="en-US" dirty="0"/>
              <a:t> were denied in cases where lower court had found materiality lacking:</a:t>
            </a:r>
          </a:p>
          <a:p>
            <a:pPr lvl="1" eaLnBrk="1" hangingPunct="1"/>
            <a:r>
              <a:rPr lang="en-US" altLang="en-US" i="1" dirty="0">
                <a:solidFill>
                  <a:srgbClr val="414141"/>
                </a:solidFill>
              </a:rPr>
              <a:t>United States ex rel. Berg v. Honeywell Int’l, Inc.</a:t>
            </a:r>
            <a:r>
              <a:rPr lang="en-US" altLang="en-US" dirty="0">
                <a:solidFill>
                  <a:srgbClr val="414141"/>
                </a:solidFill>
              </a:rPr>
              <a:t>, </a:t>
            </a:r>
            <a:r>
              <a:rPr lang="en-US" altLang="en-US" sz="1200" dirty="0">
                <a:solidFill>
                  <a:srgbClr val="414141"/>
                </a:solidFill>
              </a:rPr>
              <a:t>740 F. </a:t>
            </a:r>
            <a:r>
              <a:rPr lang="en-US" altLang="en-US" sz="1200" dirty="0" err="1">
                <a:solidFill>
                  <a:srgbClr val="414141"/>
                </a:solidFill>
              </a:rPr>
              <a:t>App’x</a:t>
            </a:r>
            <a:r>
              <a:rPr lang="en-US" altLang="en-US" sz="1200" dirty="0">
                <a:solidFill>
                  <a:srgbClr val="414141"/>
                </a:solidFill>
              </a:rPr>
              <a:t> 535 (9th Cir. 2018), </a:t>
            </a:r>
            <a:r>
              <a:rPr lang="en-US" altLang="en-US" sz="1200" i="1" dirty="0">
                <a:solidFill>
                  <a:srgbClr val="414141"/>
                </a:solidFill>
              </a:rPr>
              <a:t>cert denied</a:t>
            </a:r>
            <a:r>
              <a:rPr lang="en-US" altLang="en-US" sz="1200" dirty="0">
                <a:solidFill>
                  <a:srgbClr val="414141"/>
                </a:solidFill>
              </a:rPr>
              <a:t>, 139 S. Ct. 1456 (Apr. 1, 2019) </a:t>
            </a:r>
            <a:endParaRPr lang="en-US" altLang="en-US" sz="1200" i="1" dirty="0">
              <a:solidFill>
                <a:srgbClr val="414141"/>
              </a:solidFill>
            </a:endParaRPr>
          </a:p>
          <a:p>
            <a:pPr lvl="1" eaLnBrk="1" hangingPunct="1"/>
            <a:r>
              <a:rPr lang="en-US" altLang="en-US" i="1" dirty="0">
                <a:solidFill>
                  <a:srgbClr val="414141"/>
                </a:solidFill>
              </a:rPr>
              <a:t>United States ex rel. Harman v. Trinity Indus., Inc.</a:t>
            </a:r>
            <a:r>
              <a:rPr lang="en-US" altLang="en-US" dirty="0">
                <a:solidFill>
                  <a:srgbClr val="414141"/>
                </a:solidFill>
              </a:rPr>
              <a:t>, </a:t>
            </a:r>
            <a:r>
              <a:rPr lang="en-US" altLang="en-US" sz="1200" dirty="0">
                <a:solidFill>
                  <a:srgbClr val="414141"/>
                </a:solidFill>
              </a:rPr>
              <a:t>872 F.3d 645 (5th Cir. 2017), </a:t>
            </a:r>
            <a:r>
              <a:rPr lang="en-US" altLang="en-US" sz="1200" i="1" dirty="0">
                <a:solidFill>
                  <a:srgbClr val="414141"/>
                </a:solidFill>
              </a:rPr>
              <a:t>cert denied</a:t>
            </a:r>
            <a:r>
              <a:rPr lang="en-US" altLang="en-US" sz="1200" dirty="0">
                <a:solidFill>
                  <a:srgbClr val="414141"/>
                </a:solidFill>
              </a:rPr>
              <a:t>, 139 S. Ct. 784 (Jan. 7, 2019)</a:t>
            </a:r>
          </a:p>
          <a:p>
            <a:pPr eaLnBrk="1" hangingPunct="1"/>
            <a:r>
              <a:rPr lang="en-US" dirty="0">
                <a:solidFill>
                  <a:srgbClr val="414141"/>
                </a:solidFill>
              </a:rPr>
              <a:t>Three petitions were denied in cases where the lower court had found materiality sufficiently alleged:</a:t>
            </a:r>
          </a:p>
          <a:p>
            <a:pPr lvl="1" eaLnBrk="1" hangingPunct="1"/>
            <a:r>
              <a:rPr lang="en-US" altLang="en-US" i="1" dirty="0"/>
              <a:t>United States ex rel. Rose v. Stephens Institute</a:t>
            </a:r>
            <a:r>
              <a:rPr lang="en-US" altLang="en-US" dirty="0"/>
              <a:t>,</a:t>
            </a:r>
            <a:r>
              <a:rPr lang="en-US" altLang="en-US" sz="1200" dirty="0"/>
              <a:t> 909 F.3d 1012 (9th Cir. 2018), </a:t>
            </a:r>
            <a:r>
              <a:rPr lang="en-US" altLang="en-US" sz="1200" i="1" dirty="0"/>
              <a:t>cert denied</a:t>
            </a:r>
            <a:r>
              <a:rPr lang="en-US" altLang="en-US" sz="1200" dirty="0"/>
              <a:t>, 139 S. Ct. 1464 (Apr. 1, 2019) </a:t>
            </a:r>
            <a:endParaRPr lang="en-US" altLang="en-US" sz="1200" dirty="0">
              <a:solidFill>
                <a:srgbClr val="414141"/>
              </a:solidFill>
            </a:endParaRPr>
          </a:p>
          <a:p>
            <a:pPr lvl="1" eaLnBrk="1" hangingPunct="1"/>
            <a:r>
              <a:rPr lang="en-US" altLang="en-US" i="1" dirty="0">
                <a:solidFill>
                  <a:srgbClr val="414141"/>
                </a:solidFill>
              </a:rPr>
              <a:t>United States ex rel. Prather v. Brookdale Senior Living Communities, Inc.</a:t>
            </a:r>
            <a:r>
              <a:rPr lang="en-US" altLang="en-US" dirty="0">
                <a:solidFill>
                  <a:srgbClr val="414141"/>
                </a:solidFill>
              </a:rPr>
              <a:t>, </a:t>
            </a:r>
            <a:r>
              <a:rPr lang="en-US" altLang="en-US" sz="1200" dirty="0">
                <a:solidFill>
                  <a:srgbClr val="414141"/>
                </a:solidFill>
              </a:rPr>
              <a:t>892 F.3d 822 (6th Cir. 2018), </a:t>
            </a:r>
            <a:r>
              <a:rPr lang="en-US" altLang="en-US" sz="1200" i="1" dirty="0">
                <a:solidFill>
                  <a:srgbClr val="414141"/>
                </a:solidFill>
              </a:rPr>
              <a:t>cert denied</a:t>
            </a:r>
            <a:r>
              <a:rPr lang="en-US" altLang="en-US" sz="1200" dirty="0">
                <a:solidFill>
                  <a:srgbClr val="414141"/>
                </a:solidFill>
              </a:rPr>
              <a:t>, 139 S. Ct. 1323 (Mar. 18, 2019) </a:t>
            </a:r>
          </a:p>
          <a:p>
            <a:pPr lvl="1" eaLnBrk="1" hangingPunct="1"/>
            <a:r>
              <a:rPr lang="en-US" altLang="en-US" i="1" dirty="0">
                <a:solidFill>
                  <a:srgbClr val="414141"/>
                </a:solidFill>
              </a:rPr>
              <a:t>United States ex rel. Campie v. Gilead Sciences., Inc.</a:t>
            </a:r>
            <a:r>
              <a:rPr lang="en-US" altLang="en-US" dirty="0">
                <a:solidFill>
                  <a:srgbClr val="414141"/>
                </a:solidFill>
              </a:rPr>
              <a:t>, </a:t>
            </a:r>
            <a:r>
              <a:rPr lang="en-US" altLang="en-US" sz="1200" dirty="0">
                <a:solidFill>
                  <a:srgbClr val="414141"/>
                </a:solidFill>
              </a:rPr>
              <a:t>862 F.3d 890 (9th Cir. 2017, </a:t>
            </a:r>
            <a:r>
              <a:rPr lang="en-US" altLang="en-US" sz="1200" i="1" dirty="0">
                <a:solidFill>
                  <a:srgbClr val="414141"/>
                </a:solidFill>
              </a:rPr>
              <a:t>cert denied</a:t>
            </a:r>
            <a:r>
              <a:rPr lang="en-US" altLang="en-US" sz="1200" dirty="0">
                <a:solidFill>
                  <a:srgbClr val="414141"/>
                </a:solidFill>
              </a:rPr>
              <a:t>, 139 S. Ct. 783 (Jan. 7, 2019) </a:t>
            </a:r>
          </a:p>
          <a:p>
            <a:pPr lvl="1" eaLnBrk="1" hangingPunct="1"/>
            <a:endParaRPr lang="en-US" altLang="en-US" sz="1200" dirty="0">
              <a:solidFill>
                <a:srgbClr val="414141"/>
              </a:solidFill>
            </a:endParaRPr>
          </a:p>
        </p:txBody>
      </p:sp>
      <p:sp>
        <p:nvSpPr>
          <p:cNvPr id="4" name="Slide Number Placeholder 3">
            <a:extLst>
              <a:ext uri="{FF2B5EF4-FFF2-40B4-BE49-F238E27FC236}">
                <a16:creationId xmlns:a16="http://schemas.microsoft.com/office/drawing/2014/main" id="{DA9830EC-38B0-4C10-BFA9-8D18F42B36A0}"/>
              </a:ext>
            </a:extLst>
          </p:cNvPr>
          <p:cNvSpPr>
            <a:spLocks noGrp="1"/>
          </p:cNvSpPr>
          <p:nvPr>
            <p:ph type="sldNum" sz="quarter" idx="12"/>
          </p:nvPr>
        </p:nvSpPr>
        <p:spPr/>
        <p:txBody>
          <a:bodyPr/>
          <a:lstStyle/>
          <a:p>
            <a:fld id="{56795770-678E-4CB1-BFFF-AE47452DE866}" type="slidenum">
              <a:rPr lang="en-US" altLang="en-US" smtClean="0"/>
              <a:pPr/>
              <a:t>17</a:t>
            </a:fld>
            <a:endParaRPr lang="en-US" altLang="en-US"/>
          </a:p>
        </p:txBody>
      </p:sp>
    </p:spTree>
    <p:extLst>
      <p:ext uri="{BB962C8B-B14F-4D97-AF65-F5344CB8AC3E}">
        <p14:creationId xmlns:p14="http://schemas.microsoft.com/office/powerpoint/2010/main" val="19357212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7204F898-12A0-44E0-BCBC-B58FF0AC1A25}"/>
              </a:ext>
            </a:extLst>
          </p:cNvPr>
          <p:cNvSpPr>
            <a:spLocks noGrp="1"/>
          </p:cNvSpPr>
          <p:nvPr>
            <p:ph type="title"/>
          </p:nvPr>
        </p:nvSpPr>
        <p:spPr/>
        <p:txBody>
          <a:bodyPr/>
          <a:lstStyle/>
          <a:p>
            <a:pPr eaLnBrk="1" hangingPunct="1"/>
            <a:r>
              <a:rPr lang="en-US" altLang="en-US" dirty="0"/>
              <a:t>The FCA in the Supreme Court – Statute of Limitations</a:t>
            </a:r>
            <a:endParaRPr lang="en-US" altLang="en-US" dirty="0">
              <a:solidFill>
                <a:srgbClr val="FFFF00"/>
              </a:solidFill>
            </a:endParaRPr>
          </a:p>
        </p:txBody>
      </p:sp>
      <p:sp>
        <p:nvSpPr>
          <p:cNvPr id="3" name="Content Placeholder 2">
            <a:extLst>
              <a:ext uri="{FF2B5EF4-FFF2-40B4-BE49-F238E27FC236}">
                <a16:creationId xmlns:a16="http://schemas.microsoft.com/office/drawing/2014/main" id="{E22693AF-853A-41E1-8EDA-9A64D7767CC2}"/>
              </a:ext>
            </a:extLst>
          </p:cNvPr>
          <p:cNvSpPr>
            <a:spLocks noGrp="1"/>
          </p:cNvSpPr>
          <p:nvPr>
            <p:ph idx="1"/>
          </p:nvPr>
        </p:nvSpPr>
        <p:spPr/>
        <p:txBody>
          <a:bodyPr rtlCol="0">
            <a:noAutofit/>
          </a:bodyPr>
          <a:lstStyle/>
          <a:p>
            <a:r>
              <a:rPr lang="en-US" altLang="en-US" sz="1800" i="1" dirty="0"/>
              <a:t>Cochise Consultancy, Inc. v. United States ex rel. Hunt</a:t>
            </a:r>
            <a:r>
              <a:rPr lang="en-US" altLang="en-US" sz="1800" dirty="0"/>
              <a:t>, No. 18-315, 139 </a:t>
            </a:r>
            <a:r>
              <a:rPr lang="en-US" altLang="en-US" sz="1800" dirty="0" err="1"/>
              <a:t>S.Ct</a:t>
            </a:r>
            <a:r>
              <a:rPr lang="en-US" altLang="en-US" sz="1800" dirty="0"/>
              <a:t>. 1507 (May 13, 2019) </a:t>
            </a:r>
            <a:endParaRPr lang="en-US" altLang="en-US" sz="1800" dirty="0">
              <a:solidFill>
                <a:srgbClr val="FF0000"/>
              </a:solidFill>
            </a:endParaRPr>
          </a:p>
          <a:p>
            <a:pPr lvl="1"/>
            <a:r>
              <a:rPr lang="en-US" altLang="en-US" sz="1600" dirty="0"/>
              <a:t>Statute of limitations (SOL) runs 6 years from date of violation, or 3 years from date a “responsible” government official learns of violation, but in no event more than 10 years from date of violation.  31 U.S.C. 3731(b).</a:t>
            </a:r>
          </a:p>
          <a:p>
            <a:pPr lvl="1"/>
            <a:r>
              <a:rPr lang="en-US" altLang="en-US" sz="1600" dirty="0"/>
              <a:t>Holding: The FCA SOL tolling provision applies in non-intervened </a:t>
            </a:r>
            <a:r>
              <a:rPr lang="en-US" altLang="en-US" sz="1600" i="1" dirty="0"/>
              <a:t>qui tams </a:t>
            </a:r>
            <a:r>
              <a:rPr lang="en-US" altLang="en-US" sz="1600" dirty="0"/>
              <a:t>and only the government's knowledge counts.</a:t>
            </a:r>
          </a:p>
          <a:p>
            <a:pPr lvl="1"/>
            <a:r>
              <a:rPr lang="en-US" altLang="en-US" sz="1600" b="1" dirty="0"/>
              <a:t>Result: Relators can now bring suit after expiration of FCA's normal 6-year SOL as long as government "official . . . charged with responsibility to act" does not know (and should not reasonably have known) of alleged fraud.</a:t>
            </a:r>
          </a:p>
          <a:p>
            <a:pPr lvl="1"/>
            <a:r>
              <a:rPr lang="en-US" sz="1600" dirty="0"/>
              <a:t>The Court dismissed concerns that its interpretation could lead to "counterintuitive results" and incentivize relators to sleep on their rights:</a:t>
            </a:r>
          </a:p>
          <a:p>
            <a:pPr lvl="2"/>
            <a:r>
              <a:rPr lang="en-US" sz="1400" dirty="0"/>
              <a:t>The Court reasoned there is “nothing unusual” about extending a relator's limitations period despite relator's actual knowledge of fraud because "the Government is the party harmed by the false claim and will receive the bulk of any recovery." </a:t>
            </a:r>
          </a:p>
          <a:p>
            <a:pPr lvl="2"/>
            <a:r>
              <a:rPr lang="en-US" sz="1400" dirty="0"/>
              <a:t>Although not addressed in the opinion, several justices had remarked at argument that relators have other incentives to bring suit promptly (such as first-to-file and public disclosure bars and possibility of reduced relator's share for being dilatory in filing). </a:t>
            </a:r>
            <a:endParaRPr lang="en-US" altLang="en-US" sz="1400" dirty="0"/>
          </a:p>
        </p:txBody>
      </p:sp>
      <p:sp>
        <p:nvSpPr>
          <p:cNvPr id="2" name="Slide Number Placeholder 1">
            <a:extLst>
              <a:ext uri="{FF2B5EF4-FFF2-40B4-BE49-F238E27FC236}">
                <a16:creationId xmlns:a16="http://schemas.microsoft.com/office/drawing/2014/main" id="{354E7954-F17C-4E9E-A750-473DB566F676}"/>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CDCC6F0-97B5-4850-964C-428CD1EDC344}" type="slidenum">
              <a:rPr lang="en-US" altLang="en-US">
                <a:solidFill>
                  <a:srgbClr val="939393"/>
                </a:solidFill>
              </a:rPr>
              <a:pPr eaLnBrk="1" hangingPunct="1"/>
              <a:t>18</a:t>
            </a:fld>
            <a:endParaRPr lang="en-US" altLang="en-US">
              <a:solidFill>
                <a:srgbClr val="939393"/>
              </a:solidFill>
            </a:endParaRPr>
          </a:p>
        </p:txBody>
      </p:sp>
    </p:spTree>
    <p:extLst>
      <p:ext uri="{BB962C8B-B14F-4D97-AF65-F5344CB8AC3E}">
        <p14:creationId xmlns:p14="http://schemas.microsoft.com/office/powerpoint/2010/main" val="17281993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C5105-E220-4DA3-A8C6-299855F0672A}"/>
              </a:ext>
            </a:extLst>
          </p:cNvPr>
          <p:cNvSpPr>
            <a:spLocks noGrp="1"/>
          </p:cNvSpPr>
          <p:nvPr>
            <p:ph type="title"/>
          </p:nvPr>
        </p:nvSpPr>
        <p:spPr/>
        <p:txBody>
          <a:bodyPr/>
          <a:lstStyle/>
          <a:p>
            <a:r>
              <a:rPr lang="en-US" dirty="0"/>
              <a:t>The FCA in the Supreme Court – Rule 9(b)</a:t>
            </a:r>
            <a:endParaRPr lang="en-US" dirty="0">
              <a:solidFill>
                <a:srgbClr val="FFFF00"/>
              </a:solidFill>
            </a:endParaRPr>
          </a:p>
        </p:txBody>
      </p:sp>
      <p:sp>
        <p:nvSpPr>
          <p:cNvPr id="3" name="Content Placeholder 2">
            <a:extLst>
              <a:ext uri="{FF2B5EF4-FFF2-40B4-BE49-F238E27FC236}">
                <a16:creationId xmlns:a16="http://schemas.microsoft.com/office/drawing/2014/main" id="{5FB5B717-7951-472E-933D-E7B95005D0EB}"/>
              </a:ext>
            </a:extLst>
          </p:cNvPr>
          <p:cNvSpPr>
            <a:spLocks noGrp="1"/>
          </p:cNvSpPr>
          <p:nvPr>
            <p:ph idx="1"/>
          </p:nvPr>
        </p:nvSpPr>
        <p:spPr/>
        <p:txBody>
          <a:bodyPr/>
          <a:lstStyle/>
          <a:p>
            <a:r>
              <a:rPr lang="en-US" sz="1800" dirty="0"/>
              <a:t>Federal courts have adopted different views as to what precisely a relator must plead to satisfy Rule 9(b) – in particular, whether a relator must identify specific, representative false claims.</a:t>
            </a:r>
          </a:p>
          <a:p>
            <a:pPr lvl="1"/>
            <a:r>
              <a:rPr lang="en-US" sz="1600" dirty="0"/>
              <a:t>Representative false claim generally required:  </a:t>
            </a:r>
            <a:r>
              <a:rPr lang="en-US" sz="1600" i="1" dirty="0"/>
              <a:t>E.g.</a:t>
            </a:r>
            <a:r>
              <a:rPr lang="en-US" sz="1600" dirty="0"/>
              <a:t>, </a:t>
            </a:r>
            <a:r>
              <a:rPr lang="en-US" sz="1600" i="1" dirty="0"/>
              <a:t>U.S. ex rel. Grant v. United Airlines</a:t>
            </a:r>
            <a:r>
              <a:rPr lang="en-US" sz="1600" dirty="0"/>
              <a:t>, 912 F.3d 190 (4th Cir. 2018).</a:t>
            </a:r>
          </a:p>
          <a:p>
            <a:pPr lvl="1"/>
            <a:r>
              <a:rPr lang="en-US" sz="1600" dirty="0"/>
              <a:t>Representative false claim not required:  </a:t>
            </a:r>
            <a:r>
              <a:rPr lang="en-US" sz="1600" i="1" dirty="0"/>
              <a:t>E.g.</a:t>
            </a:r>
            <a:r>
              <a:rPr lang="en-US" sz="1600" dirty="0"/>
              <a:t>, </a:t>
            </a:r>
            <a:r>
              <a:rPr lang="en-US" sz="1600" i="1" dirty="0"/>
              <a:t>U.S. ex rel. Prather v. Brookdale Senior Living Communities</a:t>
            </a:r>
            <a:r>
              <a:rPr lang="en-US" sz="1600" dirty="0"/>
              <a:t>, 838 F.3d 750 (6th Cir. 2016).</a:t>
            </a:r>
          </a:p>
          <a:p>
            <a:r>
              <a:rPr lang="en-US" sz="1800" dirty="0"/>
              <a:t>Supreme Court has been asked to take up this issue nearly every term for the past five years.  Every time, Supreme Court has denied cert.</a:t>
            </a:r>
          </a:p>
          <a:p>
            <a:r>
              <a:rPr lang="en-US" sz="1800" dirty="0"/>
              <a:t>Most recent example was </a:t>
            </a:r>
            <a:r>
              <a:rPr lang="en-US" sz="1800" i="1" dirty="0"/>
              <a:t>U.S. ex rel. Strubbe v. Crawford County Memorial Hospital</a:t>
            </a:r>
          </a:p>
          <a:p>
            <a:pPr lvl="1"/>
            <a:r>
              <a:rPr lang="en-US" sz="1600" dirty="0"/>
              <a:t>Relators were EMTs and paramedics.  Alleged hospital inflated Medicare billings and that supervisor told them certain allegedly fraudulent practices were implemented for “billing” and “cost reimbursement” purposes.</a:t>
            </a:r>
          </a:p>
          <a:p>
            <a:pPr lvl="1"/>
            <a:r>
              <a:rPr lang="en-US" sz="1600" dirty="0"/>
              <a:t>Eighth Circuit:  Affirmed dismissal.  Relators pled some details of underlying fraudulent scheme BUT only showed a mere “possibility” that false claims were submitted.</a:t>
            </a:r>
          </a:p>
        </p:txBody>
      </p:sp>
      <p:sp>
        <p:nvSpPr>
          <p:cNvPr id="4" name="Slide Number Placeholder 3">
            <a:extLst>
              <a:ext uri="{FF2B5EF4-FFF2-40B4-BE49-F238E27FC236}">
                <a16:creationId xmlns:a16="http://schemas.microsoft.com/office/drawing/2014/main" id="{1F1B8460-9AFE-46E5-8405-A4F4C84A40BE}"/>
              </a:ext>
            </a:extLst>
          </p:cNvPr>
          <p:cNvSpPr>
            <a:spLocks noGrp="1"/>
          </p:cNvSpPr>
          <p:nvPr>
            <p:ph type="sldNum" sz="quarter" idx="12"/>
          </p:nvPr>
        </p:nvSpPr>
        <p:spPr/>
        <p:txBody>
          <a:bodyPr/>
          <a:lstStyle/>
          <a:p>
            <a:fld id="{56795770-678E-4CB1-BFFF-AE47452DE866}" type="slidenum">
              <a:rPr lang="en-US" altLang="en-US" smtClean="0"/>
              <a:pPr/>
              <a:t>19</a:t>
            </a:fld>
            <a:endParaRPr lang="en-US" altLang="en-US"/>
          </a:p>
        </p:txBody>
      </p:sp>
    </p:spTree>
    <p:extLst>
      <p:ext uri="{BB962C8B-B14F-4D97-AF65-F5344CB8AC3E}">
        <p14:creationId xmlns:p14="http://schemas.microsoft.com/office/powerpoint/2010/main" val="1379468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81CA17AB-4E51-422B-B64A-5F877CFC8F16}"/>
              </a:ext>
            </a:extLst>
          </p:cNvPr>
          <p:cNvSpPr>
            <a:spLocks noGrp="1"/>
          </p:cNvSpPr>
          <p:nvPr>
            <p:ph type="title"/>
          </p:nvPr>
        </p:nvSpPr>
        <p:spPr/>
        <p:txBody>
          <a:bodyPr/>
          <a:lstStyle/>
          <a:p>
            <a:pPr eaLnBrk="1" hangingPunct="1"/>
            <a:r>
              <a:rPr lang="en-US" altLang="en-US" dirty="0"/>
              <a:t>FCA Recoveries (FY2009-2019)</a:t>
            </a:r>
          </a:p>
        </p:txBody>
      </p:sp>
      <p:sp>
        <p:nvSpPr>
          <p:cNvPr id="10244" name="TextBox 5">
            <a:extLst>
              <a:ext uri="{FF2B5EF4-FFF2-40B4-BE49-F238E27FC236}">
                <a16:creationId xmlns:a16="http://schemas.microsoft.com/office/drawing/2014/main" id="{1A1A03B5-895B-4590-A0F1-CFA24353CE0C}"/>
              </a:ext>
            </a:extLst>
          </p:cNvPr>
          <p:cNvSpPr txBox="1">
            <a:spLocks noChangeArrowheads="1"/>
          </p:cNvSpPr>
          <p:nvPr/>
        </p:nvSpPr>
        <p:spPr bwMode="auto">
          <a:xfrm>
            <a:off x="4378825" y="6157277"/>
            <a:ext cx="61722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Aft>
                <a:spcPts val="1200"/>
              </a:spcAft>
              <a:buSzPct val="120000"/>
              <a:buFont typeface="Arial" panose="020B0604020202020204" pitchFamily="34" charset="0"/>
              <a:buChar char="•"/>
              <a:defRPr sz="2000">
                <a:solidFill>
                  <a:schemeClr val="tx1"/>
                </a:solidFill>
                <a:latin typeface="Arial" panose="020B0604020202020204" pitchFamily="34" charset="0"/>
              </a:defRPr>
            </a:lvl1pPr>
            <a:lvl2pPr marL="742950" indent="-285750" eaLnBrk="0" hangingPunct="0">
              <a:spcAft>
                <a:spcPts val="600"/>
              </a:spcAft>
              <a:buSzPct val="90000"/>
              <a:buFont typeface="Courier New" panose="02070309020205020404" pitchFamily="49" charset="0"/>
              <a:buChar char="o"/>
              <a:defRPr>
                <a:solidFill>
                  <a:schemeClr val="tx1"/>
                </a:solidFill>
                <a:latin typeface="Arial" panose="020B0604020202020204" pitchFamily="34" charset="0"/>
              </a:defRPr>
            </a:lvl2pPr>
            <a:lvl3pPr marL="1143000" indent="-228600" eaLnBrk="0" hangingPunct="0">
              <a:spcAft>
                <a:spcPts val="600"/>
              </a:spcAft>
              <a:buFont typeface="Arial" panose="020B0604020202020204" pitchFamily="34" charset="0"/>
              <a:buChar char="‒"/>
              <a:defRPr sz="1600">
                <a:solidFill>
                  <a:schemeClr val="tx1"/>
                </a:solidFill>
                <a:latin typeface="Arial" panose="020B0604020202020204" pitchFamily="34" charset="0"/>
              </a:defRPr>
            </a:lvl3pPr>
            <a:lvl4pPr marL="1600200" indent="-228600" eaLnBrk="0" hangingPunct="0">
              <a:spcAft>
                <a:spcPts val="600"/>
              </a:spcAft>
              <a:buFont typeface="Wingdings" panose="05000000000000000000" pitchFamily="2" charset="2"/>
              <a:buChar char="§"/>
              <a:defRPr sz="1400">
                <a:solidFill>
                  <a:schemeClr val="tx1"/>
                </a:solidFill>
                <a:latin typeface="Arial" panose="020B0604020202020204" pitchFamily="34" charset="0"/>
              </a:defRPr>
            </a:lvl4pPr>
            <a:lvl5pPr marL="2057400" indent="-228600" eaLnBrk="0" hangingPunct="0">
              <a:spcAft>
                <a:spcPts val="600"/>
              </a:spcAft>
              <a:buSzPct val="90000"/>
              <a:buFont typeface="Arial" panose="020B0604020202020204" pitchFamily="34" charset="0"/>
              <a:buChar char="•"/>
              <a:defRPr sz="1200">
                <a:solidFill>
                  <a:schemeClr val="tx1"/>
                </a:solidFill>
                <a:latin typeface="Arial" panose="020B0604020202020204" pitchFamily="34" charset="0"/>
              </a:defRPr>
            </a:lvl5pPr>
            <a:lvl6pPr marL="2514600" indent="-228600" eaLnBrk="0" fontAlgn="base" hangingPunct="0">
              <a:spcBef>
                <a:spcPct val="0"/>
              </a:spcBef>
              <a:spcAft>
                <a:spcPts val="600"/>
              </a:spcAft>
              <a:buSzPct val="90000"/>
              <a:buFont typeface="Arial" panose="020B0604020202020204" pitchFamily="34" charset="0"/>
              <a:buChar char="•"/>
              <a:defRPr sz="1200">
                <a:solidFill>
                  <a:schemeClr val="tx1"/>
                </a:solidFill>
                <a:latin typeface="Arial" panose="020B0604020202020204" pitchFamily="34" charset="0"/>
              </a:defRPr>
            </a:lvl6pPr>
            <a:lvl7pPr marL="2971800" indent="-228600" eaLnBrk="0" fontAlgn="base" hangingPunct="0">
              <a:spcBef>
                <a:spcPct val="0"/>
              </a:spcBef>
              <a:spcAft>
                <a:spcPts val="600"/>
              </a:spcAft>
              <a:buSzPct val="90000"/>
              <a:buFont typeface="Arial" panose="020B0604020202020204" pitchFamily="34" charset="0"/>
              <a:buChar char="•"/>
              <a:defRPr sz="1200">
                <a:solidFill>
                  <a:schemeClr val="tx1"/>
                </a:solidFill>
                <a:latin typeface="Arial" panose="020B0604020202020204" pitchFamily="34" charset="0"/>
              </a:defRPr>
            </a:lvl7pPr>
            <a:lvl8pPr marL="3429000" indent="-228600" eaLnBrk="0" fontAlgn="base" hangingPunct="0">
              <a:spcBef>
                <a:spcPct val="0"/>
              </a:spcBef>
              <a:spcAft>
                <a:spcPts val="600"/>
              </a:spcAft>
              <a:buSzPct val="90000"/>
              <a:buFont typeface="Arial" panose="020B0604020202020204" pitchFamily="34" charset="0"/>
              <a:buChar char="•"/>
              <a:defRPr sz="1200">
                <a:solidFill>
                  <a:schemeClr val="tx1"/>
                </a:solidFill>
                <a:latin typeface="Arial" panose="020B0604020202020204" pitchFamily="34" charset="0"/>
              </a:defRPr>
            </a:lvl8pPr>
            <a:lvl9pPr marL="3886200" indent="-228600" eaLnBrk="0" fontAlgn="base" hangingPunct="0">
              <a:spcBef>
                <a:spcPct val="0"/>
              </a:spcBef>
              <a:spcAft>
                <a:spcPts val="600"/>
              </a:spcAft>
              <a:buSzPct val="90000"/>
              <a:buFont typeface="Arial" panose="020B0604020202020204" pitchFamily="34" charset="0"/>
              <a:buChar char="•"/>
              <a:defRPr sz="1200">
                <a:solidFill>
                  <a:schemeClr val="tx1"/>
                </a:solidFill>
                <a:latin typeface="Arial" panose="020B0604020202020204" pitchFamily="34" charset="0"/>
              </a:defRPr>
            </a:lvl9pPr>
          </a:lstStyle>
          <a:p>
            <a:pPr eaLnBrk="1" hangingPunct="1">
              <a:spcAft>
                <a:spcPct val="0"/>
              </a:spcAft>
              <a:buSzTx/>
              <a:buFontTx/>
              <a:buNone/>
            </a:pPr>
            <a:r>
              <a:rPr lang="en-US" altLang="en-US" sz="1000" i="1" dirty="0"/>
              <a:t>Sources: DOJ FY2009-2018 Fraud Statistics; Arnold &amp; Porter’s Qui Notes Blog</a:t>
            </a:r>
          </a:p>
        </p:txBody>
      </p:sp>
      <p:sp>
        <p:nvSpPr>
          <p:cNvPr id="2" name="Slide Number Placeholder 1">
            <a:extLst>
              <a:ext uri="{FF2B5EF4-FFF2-40B4-BE49-F238E27FC236}">
                <a16:creationId xmlns:a16="http://schemas.microsoft.com/office/drawing/2014/main" id="{071339E4-D3BF-4A92-BC00-61A5CA179981}"/>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AE50480-AA4A-4F61-98C0-E13F3B086255}" type="slidenum">
              <a:rPr lang="en-US" altLang="en-US">
                <a:solidFill>
                  <a:srgbClr val="939393"/>
                </a:solidFill>
              </a:rPr>
              <a:pPr eaLnBrk="1" hangingPunct="1"/>
              <a:t>2</a:t>
            </a:fld>
            <a:endParaRPr lang="en-US" altLang="en-US">
              <a:solidFill>
                <a:srgbClr val="939393"/>
              </a:solidFill>
            </a:endParaRPr>
          </a:p>
        </p:txBody>
      </p:sp>
      <p:graphicFrame>
        <p:nvGraphicFramePr>
          <p:cNvPr id="3" name="Content Placeholder 5">
            <a:extLst>
              <a:ext uri="{FF2B5EF4-FFF2-40B4-BE49-F238E27FC236}">
                <a16:creationId xmlns:a16="http://schemas.microsoft.com/office/drawing/2014/main" id="{481C5D3B-83DB-4F94-B082-83C0AC5FB97D}"/>
              </a:ext>
            </a:extLst>
          </p:cNvPr>
          <p:cNvGraphicFramePr>
            <a:graphicFrameLocks noGrp="1"/>
          </p:cNvGraphicFramePr>
          <p:nvPr>
            <p:ph idx="1"/>
            <p:extLst>
              <p:ext uri="{D42A27DB-BD31-4B8C-83A1-F6EECF244321}">
                <p14:modId xmlns:p14="http://schemas.microsoft.com/office/powerpoint/2010/main" val="2342280139"/>
              </p:ext>
            </p:extLst>
          </p:nvPr>
        </p:nvGraphicFramePr>
        <p:xfrm>
          <a:off x="565150" y="1614488"/>
          <a:ext cx="7762875" cy="4514850"/>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Box 10">
            <a:extLst>
              <a:ext uri="{FF2B5EF4-FFF2-40B4-BE49-F238E27FC236}">
                <a16:creationId xmlns:a16="http://schemas.microsoft.com/office/drawing/2014/main" id="{3548E4D3-C41B-4B73-A128-6F9CD787E851}"/>
              </a:ext>
            </a:extLst>
          </p:cNvPr>
          <p:cNvSpPr txBox="1"/>
          <p:nvPr/>
        </p:nvSpPr>
        <p:spPr>
          <a:xfrm>
            <a:off x="0" y="1295400"/>
            <a:ext cx="5083160" cy="646331"/>
          </a:xfrm>
          <a:prstGeom prst="rect">
            <a:avLst/>
          </a:prstGeom>
          <a:noFill/>
        </p:spPr>
        <p:txBody>
          <a:bodyPr wrap="square" rtlCol="0">
            <a:spAutoFit/>
          </a:bodyPr>
          <a:lstStyle/>
          <a:p>
            <a:pPr algn="ctr"/>
            <a:r>
              <a:rPr lang="en-US" b="1" dirty="0">
                <a:solidFill>
                  <a:srgbClr val="002060"/>
                </a:solidFill>
              </a:rPr>
              <a:t>Annual DOJ FCA Recoveries</a:t>
            </a:r>
          </a:p>
          <a:p>
            <a:endParaRPr lang="en-US" dirty="0"/>
          </a:p>
        </p:txBody>
      </p:sp>
      <p:sp>
        <p:nvSpPr>
          <p:cNvPr id="8" name="TextBox 7">
            <a:extLst>
              <a:ext uri="{FF2B5EF4-FFF2-40B4-BE49-F238E27FC236}">
                <a16:creationId xmlns:a16="http://schemas.microsoft.com/office/drawing/2014/main" id="{B2A5B227-C7E2-4D51-9120-AE2F8F591661}"/>
              </a:ext>
            </a:extLst>
          </p:cNvPr>
          <p:cNvSpPr txBox="1"/>
          <p:nvPr/>
        </p:nvSpPr>
        <p:spPr>
          <a:xfrm rot="17561534">
            <a:off x="1546232" y="3061679"/>
            <a:ext cx="2057400" cy="261610"/>
          </a:xfrm>
          <a:prstGeom prst="rect">
            <a:avLst/>
          </a:prstGeom>
          <a:noFill/>
        </p:spPr>
        <p:txBody>
          <a:bodyPr wrap="square" rtlCol="0">
            <a:spAutoFit/>
          </a:bodyPr>
          <a:lstStyle/>
          <a:p>
            <a:r>
              <a:rPr lang="en-US" sz="1100" dirty="0"/>
              <a:t>$2,466,467,417</a:t>
            </a:r>
          </a:p>
        </p:txBody>
      </p:sp>
      <p:sp>
        <p:nvSpPr>
          <p:cNvPr id="14" name="TextBox 13">
            <a:extLst>
              <a:ext uri="{FF2B5EF4-FFF2-40B4-BE49-F238E27FC236}">
                <a16:creationId xmlns:a16="http://schemas.microsoft.com/office/drawing/2014/main" id="{A8373F24-B30E-4A94-9C25-888539EFF8FD}"/>
              </a:ext>
            </a:extLst>
          </p:cNvPr>
          <p:cNvSpPr txBox="1"/>
          <p:nvPr/>
        </p:nvSpPr>
        <p:spPr>
          <a:xfrm rot="17561534">
            <a:off x="2045661" y="2810455"/>
            <a:ext cx="2057400" cy="261610"/>
          </a:xfrm>
          <a:prstGeom prst="rect">
            <a:avLst/>
          </a:prstGeom>
          <a:noFill/>
        </p:spPr>
        <p:txBody>
          <a:bodyPr wrap="square" rtlCol="0">
            <a:spAutoFit/>
          </a:bodyPr>
          <a:lstStyle/>
          <a:p>
            <a:r>
              <a:rPr lang="en-US" sz="1100" dirty="0"/>
              <a:t>$3,030,790,230</a:t>
            </a:r>
          </a:p>
        </p:txBody>
      </p:sp>
      <p:sp>
        <p:nvSpPr>
          <p:cNvPr id="15" name="TextBox 14">
            <a:extLst>
              <a:ext uri="{FF2B5EF4-FFF2-40B4-BE49-F238E27FC236}">
                <a16:creationId xmlns:a16="http://schemas.microsoft.com/office/drawing/2014/main" id="{DDB5FB6A-7122-4391-90D0-54202EEC9B19}"/>
              </a:ext>
            </a:extLst>
          </p:cNvPr>
          <p:cNvSpPr txBox="1"/>
          <p:nvPr/>
        </p:nvSpPr>
        <p:spPr>
          <a:xfrm rot="17561534">
            <a:off x="2514609" y="2810456"/>
            <a:ext cx="2057400" cy="261610"/>
          </a:xfrm>
          <a:prstGeom prst="rect">
            <a:avLst/>
          </a:prstGeom>
          <a:noFill/>
        </p:spPr>
        <p:txBody>
          <a:bodyPr wrap="square" rtlCol="0">
            <a:spAutoFit/>
          </a:bodyPr>
          <a:lstStyle/>
          <a:p>
            <a:r>
              <a:rPr lang="en-US" sz="1100" dirty="0"/>
              <a:t>$3,072,057,112</a:t>
            </a:r>
          </a:p>
        </p:txBody>
      </p:sp>
      <p:sp>
        <p:nvSpPr>
          <p:cNvPr id="16" name="TextBox 15">
            <a:extLst>
              <a:ext uri="{FF2B5EF4-FFF2-40B4-BE49-F238E27FC236}">
                <a16:creationId xmlns:a16="http://schemas.microsoft.com/office/drawing/2014/main" id="{65477711-A5CB-4A19-A923-8CE5EF5AD252}"/>
              </a:ext>
            </a:extLst>
          </p:cNvPr>
          <p:cNvSpPr txBox="1"/>
          <p:nvPr/>
        </p:nvSpPr>
        <p:spPr>
          <a:xfrm rot="17561534">
            <a:off x="3161679" y="1778936"/>
            <a:ext cx="2057400" cy="261610"/>
          </a:xfrm>
          <a:prstGeom prst="rect">
            <a:avLst/>
          </a:prstGeom>
          <a:noFill/>
        </p:spPr>
        <p:txBody>
          <a:bodyPr wrap="square" rtlCol="0">
            <a:spAutoFit/>
          </a:bodyPr>
          <a:lstStyle/>
          <a:p>
            <a:r>
              <a:rPr lang="en-US" sz="1100" dirty="0"/>
              <a:t>$5,003,858,374</a:t>
            </a:r>
          </a:p>
        </p:txBody>
      </p:sp>
      <p:sp>
        <p:nvSpPr>
          <p:cNvPr id="17" name="TextBox 16">
            <a:extLst>
              <a:ext uri="{FF2B5EF4-FFF2-40B4-BE49-F238E27FC236}">
                <a16:creationId xmlns:a16="http://schemas.microsoft.com/office/drawing/2014/main" id="{EB7659D8-4739-4C39-BAEB-7DEFC393C6DE}"/>
              </a:ext>
            </a:extLst>
          </p:cNvPr>
          <p:cNvSpPr txBox="1"/>
          <p:nvPr/>
        </p:nvSpPr>
        <p:spPr>
          <a:xfrm rot="17561534">
            <a:off x="3606201" y="2733617"/>
            <a:ext cx="2057400" cy="261610"/>
          </a:xfrm>
          <a:prstGeom prst="rect">
            <a:avLst/>
          </a:prstGeom>
          <a:noFill/>
        </p:spPr>
        <p:txBody>
          <a:bodyPr wrap="square" rtlCol="0">
            <a:spAutoFit/>
          </a:bodyPr>
          <a:lstStyle/>
          <a:p>
            <a:r>
              <a:rPr lang="en-US" sz="1100" dirty="0"/>
              <a:t>$3,185,494,190</a:t>
            </a:r>
          </a:p>
        </p:txBody>
      </p:sp>
      <p:sp>
        <p:nvSpPr>
          <p:cNvPr id="18" name="TextBox 17">
            <a:extLst>
              <a:ext uri="{FF2B5EF4-FFF2-40B4-BE49-F238E27FC236}">
                <a16:creationId xmlns:a16="http://schemas.microsoft.com/office/drawing/2014/main" id="{BDC2E202-75A8-455B-91F8-0159520BC4AB}"/>
              </a:ext>
            </a:extLst>
          </p:cNvPr>
          <p:cNvSpPr txBox="1"/>
          <p:nvPr/>
        </p:nvSpPr>
        <p:spPr>
          <a:xfrm rot="17561534">
            <a:off x="4324055" y="1164595"/>
            <a:ext cx="2057400" cy="261610"/>
          </a:xfrm>
          <a:prstGeom prst="rect">
            <a:avLst/>
          </a:prstGeom>
          <a:noFill/>
        </p:spPr>
        <p:txBody>
          <a:bodyPr wrap="square" rtlCol="0">
            <a:spAutoFit/>
          </a:bodyPr>
          <a:lstStyle/>
          <a:p>
            <a:r>
              <a:rPr lang="en-US" sz="1100" dirty="0"/>
              <a:t>$6,144,799,665</a:t>
            </a:r>
          </a:p>
        </p:txBody>
      </p:sp>
      <p:sp>
        <p:nvSpPr>
          <p:cNvPr id="19" name="TextBox 18">
            <a:extLst>
              <a:ext uri="{FF2B5EF4-FFF2-40B4-BE49-F238E27FC236}">
                <a16:creationId xmlns:a16="http://schemas.microsoft.com/office/drawing/2014/main" id="{15070081-4713-47D9-A10A-5905297A7444}"/>
              </a:ext>
            </a:extLst>
          </p:cNvPr>
          <p:cNvSpPr txBox="1"/>
          <p:nvPr/>
        </p:nvSpPr>
        <p:spPr>
          <a:xfrm rot="17561534">
            <a:off x="5349106" y="1796706"/>
            <a:ext cx="2057400" cy="261610"/>
          </a:xfrm>
          <a:prstGeom prst="rect">
            <a:avLst/>
          </a:prstGeom>
          <a:noFill/>
        </p:spPr>
        <p:txBody>
          <a:bodyPr wrap="square" rtlCol="0">
            <a:spAutoFit/>
          </a:bodyPr>
          <a:lstStyle/>
          <a:p>
            <a:r>
              <a:rPr lang="en-US" sz="1100" dirty="0"/>
              <a:t>$4,930,640,490</a:t>
            </a:r>
          </a:p>
        </p:txBody>
      </p:sp>
      <p:sp>
        <p:nvSpPr>
          <p:cNvPr id="20" name="TextBox 19">
            <a:extLst>
              <a:ext uri="{FF2B5EF4-FFF2-40B4-BE49-F238E27FC236}">
                <a16:creationId xmlns:a16="http://schemas.microsoft.com/office/drawing/2014/main" id="{5A6840B1-F4B9-4C00-BBD6-6FA9EEE8662D}"/>
              </a:ext>
            </a:extLst>
          </p:cNvPr>
          <p:cNvSpPr txBox="1"/>
          <p:nvPr/>
        </p:nvSpPr>
        <p:spPr>
          <a:xfrm rot="17561534">
            <a:off x="4694686" y="2763718"/>
            <a:ext cx="2057400" cy="261610"/>
          </a:xfrm>
          <a:prstGeom prst="rect">
            <a:avLst/>
          </a:prstGeom>
          <a:noFill/>
        </p:spPr>
        <p:txBody>
          <a:bodyPr wrap="square" rtlCol="0">
            <a:spAutoFit/>
          </a:bodyPr>
          <a:lstStyle/>
          <a:p>
            <a:r>
              <a:rPr lang="en-US" sz="1100" dirty="0"/>
              <a:t>$3,149,643,990</a:t>
            </a:r>
          </a:p>
        </p:txBody>
      </p:sp>
      <p:sp>
        <p:nvSpPr>
          <p:cNvPr id="21" name="TextBox 20">
            <a:extLst>
              <a:ext uri="{FF2B5EF4-FFF2-40B4-BE49-F238E27FC236}">
                <a16:creationId xmlns:a16="http://schemas.microsoft.com/office/drawing/2014/main" id="{E387689F-D7BD-440E-911B-ABAF4CF49194}"/>
              </a:ext>
            </a:extLst>
          </p:cNvPr>
          <p:cNvSpPr txBox="1"/>
          <p:nvPr/>
        </p:nvSpPr>
        <p:spPr>
          <a:xfrm rot="17561534">
            <a:off x="5921367" y="2611320"/>
            <a:ext cx="2057400" cy="261610"/>
          </a:xfrm>
          <a:prstGeom prst="rect">
            <a:avLst/>
          </a:prstGeom>
          <a:noFill/>
        </p:spPr>
        <p:txBody>
          <a:bodyPr wrap="square" rtlCol="0">
            <a:spAutoFit/>
          </a:bodyPr>
          <a:lstStyle/>
          <a:p>
            <a:r>
              <a:rPr lang="en-US" sz="1100" dirty="0"/>
              <a:t>$3,465,098,692</a:t>
            </a:r>
          </a:p>
        </p:txBody>
      </p:sp>
      <p:sp>
        <p:nvSpPr>
          <p:cNvPr id="22" name="TextBox 21">
            <a:extLst>
              <a:ext uri="{FF2B5EF4-FFF2-40B4-BE49-F238E27FC236}">
                <a16:creationId xmlns:a16="http://schemas.microsoft.com/office/drawing/2014/main" id="{6F2F9018-5A10-42A3-AA0D-37CC91E38F42}"/>
              </a:ext>
            </a:extLst>
          </p:cNvPr>
          <p:cNvSpPr txBox="1"/>
          <p:nvPr/>
        </p:nvSpPr>
        <p:spPr>
          <a:xfrm rot="17561534">
            <a:off x="6448354" y="2873971"/>
            <a:ext cx="2057400" cy="261610"/>
          </a:xfrm>
          <a:prstGeom prst="rect">
            <a:avLst/>
          </a:prstGeom>
          <a:noFill/>
        </p:spPr>
        <p:txBody>
          <a:bodyPr wrap="square" rtlCol="0">
            <a:spAutoFit/>
          </a:bodyPr>
          <a:lstStyle/>
          <a:p>
            <a:r>
              <a:rPr lang="en-US" sz="1100" dirty="0"/>
              <a:t>$2,880,520,711</a:t>
            </a:r>
          </a:p>
        </p:txBody>
      </p:sp>
      <p:sp>
        <p:nvSpPr>
          <p:cNvPr id="23" name="TextBox 22">
            <a:extLst>
              <a:ext uri="{FF2B5EF4-FFF2-40B4-BE49-F238E27FC236}">
                <a16:creationId xmlns:a16="http://schemas.microsoft.com/office/drawing/2014/main" id="{B2521BF8-729C-4DBD-A078-1D40DB90444B}"/>
              </a:ext>
            </a:extLst>
          </p:cNvPr>
          <p:cNvSpPr txBox="1"/>
          <p:nvPr/>
        </p:nvSpPr>
        <p:spPr>
          <a:xfrm rot="17561534">
            <a:off x="7062916" y="2816507"/>
            <a:ext cx="2057400" cy="261610"/>
          </a:xfrm>
          <a:prstGeom prst="rect">
            <a:avLst/>
          </a:prstGeom>
          <a:noFill/>
        </p:spPr>
        <p:txBody>
          <a:bodyPr wrap="square" rtlCol="0">
            <a:spAutoFit/>
          </a:bodyPr>
          <a:lstStyle/>
          <a:p>
            <a:r>
              <a:rPr lang="en-US" sz="1100" dirty="0"/>
              <a:t>$3,054,425,050</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7B3F8DCA-820C-4017-A660-D53060ECAAA5}"/>
              </a:ext>
            </a:extLst>
          </p:cNvPr>
          <p:cNvSpPr>
            <a:spLocks noGrp="1"/>
          </p:cNvSpPr>
          <p:nvPr>
            <p:ph type="title"/>
          </p:nvPr>
        </p:nvSpPr>
        <p:spPr/>
        <p:txBody>
          <a:bodyPr/>
          <a:lstStyle/>
          <a:p>
            <a:pPr eaLnBrk="1" hangingPunct="1"/>
            <a:r>
              <a:rPr lang="en-US" altLang="en-US" dirty="0"/>
              <a:t>Notable Decisions – Cybersecurity and the FCA</a:t>
            </a:r>
            <a:endParaRPr lang="en-US" altLang="en-US" dirty="0">
              <a:highlight>
                <a:srgbClr val="FFFF00"/>
              </a:highlight>
            </a:endParaRPr>
          </a:p>
        </p:txBody>
      </p:sp>
      <p:sp>
        <p:nvSpPr>
          <p:cNvPr id="16387" name="Content Placeholder 2">
            <a:extLst>
              <a:ext uri="{FF2B5EF4-FFF2-40B4-BE49-F238E27FC236}">
                <a16:creationId xmlns:a16="http://schemas.microsoft.com/office/drawing/2014/main" id="{3C3352F3-B404-41DD-93B5-DE1D7702D9E8}"/>
              </a:ext>
            </a:extLst>
          </p:cNvPr>
          <p:cNvSpPr>
            <a:spLocks noGrp="1"/>
          </p:cNvSpPr>
          <p:nvPr>
            <p:ph idx="1"/>
          </p:nvPr>
        </p:nvSpPr>
        <p:spPr>
          <a:xfrm>
            <a:off x="381000" y="1219201"/>
            <a:ext cx="8458200" cy="5114924"/>
          </a:xfrm>
        </p:spPr>
        <p:txBody>
          <a:bodyPr/>
          <a:lstStyle/>
          <a:p>
            <a:pPr marL="285750" lvl="1" eaLnBrk="1" hangingPunct="1">
              <a:spcBef>
                <a:spcPts val="600"/>
              </a:spcBef>
              <a:spcAft>
                <a:spcPct val="0"/>
              </a:spcAft>
              <a:buFont typeface="Arial" panose="020B0604020202020204" pitchFamily="34" charset="0"/>
              <a:buChar char="•"/>
            </a:pPr>
            <a:r>
              <a:rPr lang="en-US" altLang="en-US" sz="1600" i="1" dirty="0"/>
              <a:t>U.S. ex rel. Markus v. Aerojet Rocketdyne Holdings, Inc</a:t>
            </a:r>
            <a:r>
              <a:rPr lang="en-US" altLang="en-US" sz="1600" dirty="0"/>
              <a:t>., 381 F. Supp. 3d 1240 (E.D. Cal. 2019)</a:t>
            </a:r>
          </a:p>
          <a:p>
            <a:pPr marL="571500" lvl="2" eaLnBrk="1" hangingPunct="1">
              <a:spcBef>
                <a:spcPts val="600"/>
              </a:spcBef>
              <a:spcAft>
                <a:spcPct val="0"/>
              </a:spcAft>
              <a:buFont typeface="Arial" panose="020B0604020202020204" pitchFamily="34" charset="0"/>
              <a:buChar char="•"/>
            </a:pPr>
            <a:r>
              <a:rPr lang="en-US" altLang="en-US" sz="1500" dirty="0"/>
              <a:t>DOD issued cybersecurity rules requiring specific controls covering cybersecurity (issued in 2013, significantly modified in 2015); NASA has separate cybersecurity rules.</a:t>
            </a:r>
          </a:p>
          <a:p>
            <a:pPr marL="571500" lvl="2" eaLnBrk="1" hangingPunct="1">
              <a:spcBef>
                <a:spcPts val="600"/>
              </a:spcBef>
              <a:spcAft>
                <a:spcPct val="0"/>
              </a:spcAft>
              <a:buFont typeface="Arial" panose="020B0604020202020204" pitchFamily="34" charset="0"/>
              <a:buChar char="•"/>
            </a:pPr>
            <a:r>
              <a:rPr lang="en-US" altLang="en-US" sz="1500" dirty="0"/>
              <a:t>Relator (former senior director of Cyber Security, Compliance, and Controls) alleged Aerojet violated FCA by fraudulently inducing DOD and NASA to award it contracts by mispresenting its compliance with cybersecurity rules.</a:t>
            </a:r>
          </a:p>
          <a:p>
            <a:pPr marL="571500" lvl="2" eaLnBrk="1" hangingPunct="1">
              <a:spcBef>
                <a:spcPts val="600"/>
              </a:spcBef>
              <a:spcAft>
                <a:spcPct val="0"/>
              </a:spcAft>
              <a:buFont typeface="Arial" panose="020B0604020202020204" pitchFamily="34" charset="0"/>
              <a:buChar char="•"/>
            </a:pPr>
            <a:r>
              <a:rPr lang="en-US" altLang="en-US" sz="1500" dirty="0"/>
              <a:t>Holding: Aerojet’s motion to dismiss for failure to adequately plead materiality denied.</a:t>
            </a:r>
          </a:p>
          <a:p>
            <a:pPr marL="571500" lvl="2" eaLnBrk="1" hangingPunct="1">
              <a:spcBef>
                <a:spcPts val="600"/>
              </a:spcBef>
              <a:spcAft>
                <a:spcPct val="0"/>
              </a:spcAft>
              <a:buFont typeface="Arial" panose="020B0604020202020204" pitchFamily="34" charset="0"/>
              <a:buChar char="•"/>
            </a:pPr>
            <a:r>
              <a:rPr lang="en-US" altLang="en-US" sz="1500" dirty="0"/>
              <a:t>Court reasoned:</a:t>
            </a:r>
          </a:p>
          <a:p>
            <a:pPr marL="801688" lvl="3" eaLnBrk="1" hangingPunct="1">
              <a:spcBef>
                <a:spcPts val="600"/>
              </a:spcBef>
              <a:spcAft>
                <a:spcPct val="0"/>
              </a:spcAft>
              <a:buFont typeface="Arial" panose="020B0604020202020204" pitchFamily="34" charset="0"/>
              <a:buChar char="•"/>
            </a:pPr>
            <a:r>
              <a:rPr lang="en-US" altLang="en-US" dirty="0"/>
              <a:t>Although Aerojet made disclosures to DOD/NASA about its non-compliance, relator adequately pleaded that Aerojet did not fully disclose extent of non-compliance (citing </a:t>
            </a:r>
            <a:r>
              <a:rPr lang="en-US" altLang="en-US" i="1" dirty="0"/>
              <a:t>Escobar</a:t>
            </a:r>
            <a:r>
              <a:rPr lang="en-US" altLang="en-US" dirty="0"/>
              <a:t> for proposition that “half-truths” omitting critical information can be actionable misrepresentations).</a:t>
            </a:r>
          </a:p>
          <a:p>
            <a:pPr marL="801688" lvl="3" eaLnBrk="1" hangingPunct="1">
              <a:spcBef>
                <a:spcPts val="600"/>
              </a:spcBef>
              <a:spcAft>
                <a:spcPct val="0"/>
              </a:spcAft>
              <a:buFont typeface="Arial" panose="020B0604020202020204" pitchFamily="34" charset="0"/>
              <a:buChar char="•"/>
            </a:pPr>
            <a:r>
              <a:rPr lang="en-US" altLang="en-US" dirty="0"/>
              <a:t>Although DOD/NASA continued to contract with Aerojet after their investigation, evidence of “continued approval” by government “is not entirely dispositive on motion to dismiss” (citing </a:t>
            </a:r>
            <a:r>
              <a:rPr lang="en-US" i="1" dirty="0"/>
              <a:t>U.S. ex rel. </a:t>
            </a:r>
            <a:r>
              <a:rPr lang="en-US" i="1" dirty="0" err="1"/>
              <a:t>Campie</a:t>
            </a:r>
            <a:r>
              <a:rPr lang="en-US" i="1" dirty="0"/>
              <a:t> v. Gilead Sciences, Inc</a:t>
            </a:r>
            <a:r>
              <a:rPr lang="en-US" dirty="0"/>
              <a:t>., </a:t>
            </a:r>
            <a:r>
              <a:rPr lang="en-US" altLang="en-US" dirty="0"/>
              <a:t>862 F.3d 890 </a:t>
            </a:r>
            <a:r>
              <a:rPr lang="en-US" dirty="0"/>
              <a:t>(9th Cir. 2017)).</a:t>
            </a:r>
          </a:p>
          <a:p>
            <a:pPr marL="801688" lvl="3" eaLnBrk="1" hangingPunct="1">
              <a:spcBef>
                <a:spcPts val="600"/>
              </a:spcBef>
              <a:spcAft>
                <a:spcPct val="0"/>
              </a:spcAft>
              <a:buFont typeface="Arial" panose="020B0604020202020204" pitchFamily="34" charset="0"/>
              <a:buChar char="•"/>
            </a:pPr>
            <a:r>
              <a:rPr lang="en-US" altLang="en-US" dirty="0"/>
              <a:t>Although contracts pertained to missile defense and rocket engine technology (not cybersecurity), compliance with cybersecurity requirements </a:t>
            </a:r>
            <a:r>
              <a:rPr lang="en-US" altLang="en-US" i="1" dirty="0"/>
              <a:t>could have affected </a:t>
            </a:r>
            <a:r>
              <a:rPr lang="en-US" altLang="en-US" dirty="0"/>
              <a:t>Aerojet’s ability to handle technical information pertaining to missile defense and rocket engine technology.</a:t>
            </a:r>
          </a:p>
          <a:p>
            <a:pPr marL="285750" lvl="1" eaLnBrk="1" hangingPunct="1">
              <a:spcBef>
                <a:spcPts val="600"/>
              </a:spcBef>
              <a:spcAft>
                <a:spcPct val="0"/>
              </a:spcAft>
              <a:buFont typeface="Arial" panose="020B0604020202020204" pitchFamily="34" charset="0"/>
              <a:buChar char="•"/>
            </a:pPr>
            <a:r>
              <a:rPr lang="en-US" altLang="en-US" sz="1600" i="1" dirty="0"/>
              <a:t>U.S. ex rel. Glenn v. Cisco </a:t>
            </a:r>
            <a:r>
              <a:rPr lang="en-US" altLang="en-US" sz="1600" dirty="0"/>
              <a:t>(W.D.N.Y. July 31, 2019) – first cyber FCA settlement ($8.6M)</a:t>
            </a:r>
          </a:p>
          <a:p>
            <a:pPr marL="801688" lvl="3" eaLnBrk="1" hangingPunct="1">
              <a:spcBef>
                <a:spcPts val="750"/>
              </a:spcBef>
              <a:spcAft>
                <a:spcPct val="0"/>
              </a:spcAft>
              <a:buFont typeface="Arial" panose="020B0604020202020204" pitchFamily="34" charset="0"/>
              <a:buChar char="•"/>
            </a:pPr>
            <a:endParaRPr lang="en-US" altLang="en-US" dirty="0"/>
          </a:p>
          <a:p>
            <a:pPr marL="285750" lvl="1" eaLnBrk="1" hangingPunct="1">
              <a:spcBef>
                <a:spcPts val="750"/>
              </a:spcBef>
              <a:spcAft>
                <a:spcPct val="0"/>
              </a:spcAft>
              <a:buFont typeface="Arial" panose="020B0604020202020204" pitchFamily="34" charset="0"/>
              <a:buChar char="•"/>
            </a:pPr>
            <a:endParaRPr lang="en-US" altLang="en-US" dirty="0"/>
          </a:p>
          <a:p>
            <a:pPr eaLnBrk="1" hangingPunct="1"/>
            <a:endParaRPr lang="en-US" altLang="en-US" dirty="0"/>
          </a:p>
        </p:txBody>
      </p:sp>
      <p:sp>
        <p:nvSpPr>
          <p:cNvPr id="2" name="Slide Number Placeholder 1">
            <a:extLst>
              <a:ext uri="{FF2B5EF4-FFF2-40B4-BE49-F238E27FC236}">
                <a16:creationId xmlns:a16="http://schemas.microsoft.com/office/drawing/2014/main" id="{2F2F6CCF-EBC6-4183-A7A0-8C5FC6EA2317}"/>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EC8F4BF-B218-4573-AA2D-6FC8A0788AA9}" type="slidenum">
              <a:rPr lang="en-US" altLang="en-US">
                <a:solidFill>
                  <a:srgbClr val="939393"/>
                </a:solidFill>
              </a:rPr>
              <a:pPr eaLnBrk="1" hangingPunct="1"/>
              <a:t>20</a:t>
            </a:fld>
            <a:endParaRPr lang="en-US" altLang="en-US">
              <a:solidFill>
                <a:srgbClr val="939393"/>
              </a:solidFill>
            </a:endParaRPr>
          </a:p>
        </p:txBody>
      </p:sp>
    </p:spTree>
    <p:extLst>
      <p:ext uri="{BB962C8B-B14F-4D97-AF65-F5344CB8AC3E}">
        <p14:creationId xmlns:p14="http://schemas.microsoft.com/office/powerpoint/2010/main" val="11128706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7B3F8DCA-820C-4017-A660-D53060ECAAA5}"/>
              </a:ext>
            </a:extLst>
          </p:cNvPr>
          <p:cNvSpPr>
            <a:spLocks noGrp="1"/>
          </p:cNvSpPr>
          <p:nvPr>
            <p:ph type="title"/>
          </p:nvPr>
        </p:nvSpPr>
        <p:spPr/>
        <p:txBody>
          <a:bodyPr/>
          <a:lstStyle/>
          <a:p>
            <a:pPr eaLnBrk="1" hangingPunct="1"/>
            <a:r>
              <a:rPr lang="en-US" altLang="en-US" dirty="0"/>
              <a:t>Notable Decisions – Private Equity and the FCA</a:t>
            </a:r>
            <a:endParaRPr lang="en-US" altLang="en-US" dirty="0">
              <a:highlight>
                <a:srgbClr val="FFFF00"/>
              </a:highlight>
            </a:endParaRPr>
          </a:p>
        </p:txBody>
      </p:sp>
      <p:sp>
        <p:nvSpPr>
          <p:cNvPr id="16387" name="Content Placeholder 2">
            <a:extLst>
              <a:ext uri="{FF2B5EF4-FFF2-40B4-BE49-F238E27FC236}">
                <a16:creationId xmlns:a16="http://schemas.microsoft.com/office/drawing/2014/main" id="{3C3352F3-B404-41DD-93B5-DE1D7702D9E8}"/>
              </a:ext>
            </a:extLst>
          </p:cNvPr>
          <p:cNvSpPr>
            <a:spLocks noGrp="1"/>
          </p:cNvSpPr>
          <p:nvPr>
            <p:ph idx="1"/>
          </p:nvPr>
        </p:nvSpPr>
        <p:spPr>
          <a:xfrm>
            <a:off x="381000" y="1295399"/>
            <a:ext cx="8301606" cy="5038725"/>
          </a:xfrm>
        </p:spPr>
        <p:txBody>
          <a:bodyPr/>
          <a:lstStyle/>
          <a:p>
            <a:pPr marL="285750" lvl="1" eaLnBrk="1" hangingPunct="1">
              <a:spcBef>
                <a:spcPts val="600"/>
              </a:spcBef>
              <a:spcAft>
                <a:spcPct val="0"/>
              </a:spcAft>
              <a:buFont typeface="Arial" panose="020B0604020202020204" pitchFamily="34" charset="0"/>
              <a:buChar char="•"/>
            </a:pPr>
            <a:r>
              <a:rPr lang="en-US" altLang="en-US" sz="1600" i="1" dirty="0"/>
              <a:t>U.S. ex rel. Medrano v. Diabetic Care Rx LLC</a:t>
            </a:r>
            <a:r>
              <a:rPr lang="en-US" altLang="en-US" sz="1600" dirty="0"/>
              <a:t>, </a:t>
            </a:r>
            <a:r>
              <a:rPr lang="en-US" altLang="en-US" sz="1600" i="1" dirty="0"/>
              <a:t>d/b/a Patient Care America, et al</a:t>
            </a:r>
            <a:r>
              <a:rPr lang="en-US" altLang="en-US" sz="1600" dirty="0"/>
              <a:t>.,           No. 15-CV-62617 (S.D. Fla. Sept. 19, 2019)</a:t>
            </a:r>
          </a:p>
          <a:p>
            <a:pPr marL="571500" lvl="2" eaLnBrk="1" hangingPunct="1">
              <a:spcBef>
                <a:spcPts val="600"/>
              </a:spcBef>
              <a:spcAft>
                <a:spcPct val="0"/>
              </a:spcAft>
              <a:buFont typeface="Arial" panose="020B0604020202020204" pitchFamily="34" charset="0"/>
              <a:buChar char="•"/>
            </a:pPr>
            <a:r>
              <a:rPr lang="en-US" altLang="en-US" sz="1500" dirty="0"/>
              <a:t>Compounding pharmacy (PCA), two PCA executives, and private equity firm (RLH) paid combined $21.36M to settle FCA allegations regarding kickbacks.</a:t>
            </a:r>
          </a:p>
          <a:p>
            <a:pPr marL="571500" lvl="2" eaLnBrk="1" hangingPunct="1">
              <a:spcBef>
                <a:spcPts val="600"/>
              </a:spcBef>
              <a:spcAft>
                <a:spcPct val="0"/>
              </a:spcAft>
              <a:buFont typeface="Arial" panose="020B0604020202020204" pitchFamily="34" charset="0"/>
              <a:buChar char="•"/>
            </a:pPr>
            <a:r>
              <a:rPr lang="en-US" altLang="en-US" sz="1500" dirty="0"/>
              <a:t>PCA allegedly paid kickbacks to third-party “marketers” to solicit medically unnecessary prescriptions for compound creams/vitamins, which continued despite patient complaints that prescriptions lacked patient consent or valid prescriber-patient relationship.</a:t>
            </a:r>
          </a:p>
          <a:p>
            <a:pPr marL="571500" lvl="2" eaLnBrk="1" hangingPunct="1">
              <a:spcBef>
                <a:spcPts val="600"/>
              </a:spcBef>
              <a:spcAft>
                <a:spcPct val="0"/>
              </a:spcAft>
              <a:buFont typeface="Arial" panose="020B0604020202020204" pitchFamily="34" charset="0"/>
              <a:buChar char="•"/>
            </a:pPr>
            <a:r>
              <a:rPr lang="en-US" altLang="en-US" sz="1500" dirty="0"/>
              <a:t>PCA and a marketer allegedly routinely paid patients’ copays regardless of financial need and disguised the payments through a “sham charitable organization.”</a:t>
            </a:r>
          </a:p>
          <a:p>
            <a:pPr marL="571500" lvl="2" eaLnBrk="1" hangingPunct="1">
              <a:spcBef>
                <a:spcPts val="600"/>
              </a:spcBef>
              <a:spcAft>
                <a:spcPct val="0"/>
              </a:spcAft>
              <a:buFont typeface="Arial" panose="020B0604020202020204" pitchFamily="34" charset="0"/>
              <a:buChar char="•"/>
            </a:pPr>
            <a:r>
              <a:rPr lang="en-US" altLang="en-US" sz="1500" dirty="0"/>
              <a:t>DOJ press release: “RLH, the private equity firm that managed PCA on behalf of its investors, allegedly knew of and agreed to the plan to pay outside marketers to generate the prescriptions and financed the kickback payments.”</a:t>
            </a:r>
          </a:p>
          <a:p>
            <a:pPr marL="801688" lvl="3" eaLnBrk="1" hangingPunct="1">
              <a:spcBef>
                <a:spcPts val="600"/>
              </a:spcBef>
              <a:spcAft>
                <a:spcPct val="0"/>
              </a:spcAft>
              <a:buFont typeface="Arial" panose="020B0604020202020204" pitchFamily="34" charset="0"/>
              <a:buChar char="•"/>
            </a:pPr>
            <a:r>
              <a:rPr lang="en-US" altLang="en-US" dirty="0"/>
              <a:t>RLH had argued that it neither knew of nor facilitated PCA’s misconduct, but complaint alleged:</a:t>
            </a:r>
          </a:p>
          <a:p>
            <a:pPr marL="1031875" lvl="4" eaLnBrk="1" hangingPunct="1">
              <a:spcBef>
                <a:spcPts val="600"/>
              </a:spcBef>
              <a:spcAft>
                <a:spcPct val="0"/>
              </a:spcAft>
            </a:pPr>
            <a:r>
              <a:rPr lang="en-US" altLang="en-US" sz="1400" dirty="0"/>
              <a:t>Two RLH partners who served as board members and controlling officers of PCA directed PCA’s aggressive financial strategy to generate very fast payback on RLH’s investment and lead the relevant pain management initiative.</a:t>
            </a:r>
          </a:p>
          <a:p>
            <a:pPr marL="1031875" lvl="4" eaLnBrk="1" hangingPunct="1">
              <a:spcBef>
                <a:spcPts val="600"/>
              </a:spcBef>
              <a:spcAft>
                <a:spcPct val="0"/>
              </a:spcAft>
            </a:pPr>
            <a:r>
              <a:rPr lang="en-US" altLang="en-US" sz="1400" dirty="0"/>
              <a:t>At recommendation of one RLH partner, RLH hired and directed PCA’s CEO (another defendant) and obtained his agreement that RLH would approve all “key decisions affecting the company.”</a:t>
            </a:r>
          </a:p>
          <a:p>
            <a:pPr marL="801688" lvl="3" eaLnBrk="1" hangingPunct="1">
              <a:spcBef>
                <a:spcPts val="750"/>
              </a:spcBef>
              <a:spcAft>
                <a:spcPct val="0"/>
              </a:spcAft>
              <a:buFont typeface="Arial" panose="020B0604020202020204" pitchFamily="34" charset="0"/>
              <a:buChar char="•"/>
            </a:pPr>
            <a:endParaRPr lang="en-US" altLang="en-US" dirty="0"/>
          </a:p>
          <a:p>
            <a:pPr marL="285750" lvl="1" eaLnBrk="1" hangingPunct="1">
              <a:spcBef>
                <a:spcPts val="750"/>
              </a:spcBef>
              <a:spcAft>
                <a:spcPct val="0"/>
              </a:spcAft>
              <a:buFont typeface="Arial" panose="020B0604020202020204" pitchFamily="34" charset="0"/>
              <a:buChar char="•"/>
            </a:pPr>
            <a:endParaRPr lang="en-US" altLang="en-US" dirty="0"/>
          </a:p>
          <a:p>
            <a:pPr eaLnBrk="1" hangingPunct="1"/>
            <a:endParaRPr lang="en-US" altLang="en-US" dirty="0"/>
          </a:p>
        </p:txBody>
      </p:sp>
      <p:sp>
        <p:nvSpPr>
          <p:cNvPr id="2" name="Slide Number Placeholder 1">
            <a:extLst>
              <a:ext uri="{FF2B5EF4-FFF2-40B4-BE49-F238E27FC236}">
                <a16:creationId xmlns:a16="http://schemas.microsoft.com/office/drawing/2014/main" id="{2F2F6CCF-EBC6-4183-A7A0-8C5FC6EA2317}"/>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EC8F4BF-B218-4573-AA2D-6FC8A0788AA9}" type="slidenum">
              <a:rPr lang="en-US" altLang="en-US">
                <a:solidFill>
                  <a:srgbClr val="939393"/>
                </a:solidFill>
              </a:rPr>
              <a:pPr eaLnBrk="1" hangingPunct="1"/>
              <a:t>21</a:t>
            </a:fld>
            <a:endParaRPr lang="en-US" altLang="en-US" dirty="0">
              <a:solidFill>
                <a:srgbClr val="939393"/>
              </a:solidFill>
            </a:endParaRPr>
          </a:p>
        </p:txBody>
      </p:sp>
    </p:spTree>
    <p:extLst>
      <p:ext uri="{BB962C8B-B14F-4D97-AF65-F5344CB8AC3E}">
        <p14:creationId xmlns:p14="http://schemas.microsoft.com/office/powerpoint/2010/main" val="23528322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5A4C9-F14C-4120-98B9-15EE382A3527}"/>
              </a:ext>
            </a:extLst>
          </p:cNvPr>
          <p:cNvSpPr>
            <a:spLocks noGrp="1"/>
          </p:cNvSpPr>
          <p:nvPr>
            <p:ph type="title"/>
          </p:nvPr>
        </p:nvSpPr>
        <p:spPr/>
        <p:txBody>
          <a:bodyPr/>
          <a:lstStyle/>
          <a:p>
            <a:r>
              <a:rPr lang="en-US" dirty="0"/>
              <a:t>Notable Decisions – The Internet and the Public Disclosure Bar</a:t>
            </a:r>
          </a:p>
        </p:txBody>
      </p:sp>
      <p:sp>
        <p:nvSpPr>
          <p:cNvPr id="3" name="Content Placeholder 2">
            <a:extLst>
              <a:ext uri="{FF2B5EF4-FFF2-40B4-BE49-F238E27FC236}">
                <a16:creationId xmlns:a16="http://schemas.microsoft.com/office/drawing/2014/main" id="{207FB99B-31C8-4A74-9022-A1B74B64FE47}"/>
              </a:ext>
            </a:extLst>
          </p:cNvPr>
          <p:cNvSpPr>
            <a:spLocks noGrp="1"/>
          </p:cNvSpPr>
          <p:nvPr>
            <p:ph idx="1"/>
          </p:nvPr>
        </p:nvSpPr>
        <p:spPr/>
        <p:txBody>
          <a:bodyPr/>
          <a:lstStyle/>
          <a:p>
            <a:r>
              <a:rPr lang="en-US" sz="1600" i="1" dirty="0"/>
              <a:t>U.S. ex rel. Integra Med Analytics LLC v. Providence Health &amp; Services</a:t>
            </a:r>
            <a:r>
              <a:rPr lang="en-US" sz="1600" dirty="0"/>
              <a:t>, No. 16-1694, 2019 WL 3282619 (C.D. Cal. July 16, 2019)</a:t>
            </a:r>
          </a:p>
          <a:p>
            <a:pPr lvl="1"/>
            <a:r>
              <a:rPr lang="en-US" sz="1500" dirty="0"/>
              <a:t>FCA public disclosure bar:  Court shall dismiss FCA action if substantially the same allegations or transactions were publicly disclosed in federal court or administrative proceeding, in government report, or from the news media.</a:t>
            </a:r>
          </a:p>
          <a:p>
            <a:pPr lvl="1"/>
            <a:r>
              <a:rPr lang="en-US" sz="1500" dirty="0"/>
              <a:t>Issue:  Whether information about defendant’s business practices available from defendant’s website, industry group sites and online message boards was “news media.”</a:t>
            </a:r>
          </a:p>
          <a:p>
            <a:pPr lvl="1"/>
            <a:r>
              <a:rPr lang="en-US" sz="1500" dirty="0"/>
              <a:t>Holding:  Not everything on the Internet qualifies as news media.  Although court did not have sufficient information to make determination in this case, offered five factors to consider:</a:t>
            </a:r>
          </a:p>
          <a:p>
            <a:pPr lvl="2"/>
            <a:r>
              <a:rPr lang="en-US" sz="1400" dirty="0"/>
              <a:t>Whether information concerns “recent events or other information that would commonly be found in a newspaper [or] news broadcast.”</a:t>
            </a:r>
          </a:p>
          <a:p>
            <a:pPr lvl="2"/>
            <a:r>
              <a:rPr lang="en-US" sz="1400" dirty="0"/>
              <a:t>Whether the publisher “curates [the] information” or simply publishes information about itself.</a:t>
            </a:r>
          </a:p>
          <a:p>
            <a:pPr lvl="2"/>
            <a:r>
              <a:rPr lang="en-US" sz="1400" dirty="0"/>
              <a:t>Whether the source intends the information to be distributed widely.</a:t>
            </a:r>
          </a:p>
          <a:p>
            <a:pPr lvl="2"/>
            <a:r>
              <a:rPr lang="en-US" sz="1400" dirty="0"/>
              <a:t>Whether the conveying of “newsworthy” information is the “primary purpose of the source.”</a:t>
            </a:r>
          </a:p>
          <a:p>
            <a:pPr lvl="2"/>
            <a:r>
              <a:rPr lang="en-US" sz="1400" dirty="0"/>
              <a:t>Whether at least some people would consider the source to be news media.</a:t>
            </a:r>
          </a:p>
          <a:p>
            <a:pPr lvl="1"/>
            <a:r>
              <a:rPr lang="en-US" sz="1500" dirty="0"/>
              <a:t>Court subsequently certified for interlocutory appeal “whether all online information is disclosed from the ‘news media’ such that it would fall under the public disclosure bar of the False Claims Act.”</a:t>
            </a:r>
          </a:p>
          <a:p>
            <a:pPr lvl="1"/>
            <a:endParaRPr lang="en-US" dirty="0"/>
          </a:p>
          <a:p>
            <a:endParaRPr lang="en-US" i="1" dirty="0"/>
          </a:p>
        </p:txBody>
      </p:sp>
      <p:sp>
        <p:nvSpPr>
          <p:cNvPr id="4" name="Slide Number Placeholder 3">
            <a:extLst>
              <a:ext uri="{FF2B5EF4-FFF2-40B4-BE49-F238E27FC236}">
                <a16:creationId xmlns:a16="http://schemas.microsoft.com/office/drawing/2014/main" id="{10D8E347-24E9-40E5-A5EA-CCF632114D71}"/>
              </a:ext>
            </a:extLst>
          </p:cNvPr>
          <p:cNvSpPr>
            <a:spLocks noGrp="1"/>
          </p:cNvSpPr>
          <p:nvPr>
            <p:ph type="sldNum" sz="quarter" idx="12"/>
          </p:nvPr>
        </p:nvSpPr>
        <p:spPr/>
        <p:txBody>
          <a:bodyPr/>
          <a:lstStyle/>
          <a:p>
            <a:fld id="{56795770-678E-4CB1-BFFF-AE47452DE866}" type="slidenum">
              <a:rPr lang="en-US" altLang="en-US" smtClean="0"/>
              <a:pPr/>
              <a:t>22</a:t>
            </a:fld>
            <a:endParaRPr lang="en-US" altLang="en-US"/>
          </a:p>
        </p:txBody>
      </p:sp>
    </p:spTree>
    <p:extLst>
      <p:ext uri="{BB962C8B-B14F-4D97-AF65-F5344CB8AC3E}">
        <p14:creationId xmlns:p14="http://schemas.microsoft.com/office/powerpoint/2010/main" val="28547564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7B3F8DCA-820C-4017-A660-D53060ECAAA5}"/>
              </a:ext>
            </a:extLst>
          </p:cNvPr>
          <p:cNvSpPr>
            <a:spLocks noGrp="1"/>
          </p:cNvSpPr>
          <p:nvPr>
            <p:ph type="title"/>
          </p:nvPr>
        </p:nvSpPr>
        <p:spPr/>
        <p:txBody>
          <a:bodyPr/>
          <a:lstStyle/>
          <a:p>
            <a:pPr eaLnBrk="1" hangingPunct="1"/>
            <a:r>
              <a:rPr lang="en-US" altLang="en-US" dirty="0"/>
              <a:t>Notable Decisions – Battle of the Experts</a:t>
            </a:r>
          </a:p>
        </p:txBody>
      </p:sp>
      <p:sp>
        <p:nvSpPr>
          <p:cNvPr id="16387" name="Content Placeholder 2">
            <a:extLst>
              <a:ext uri="{FF2B5EF4-FFF2-40B4-BE49-F238E27FC236}">
                <a16:creationId xmlns:a16="http://schemas.microsoft.com/office/drawing/2014/main" id="{3C3352F3-B404-41DD-93B5-DE1D7702D9E8}"/>
              </a:ext>
            </a:extLst>
          </p:cNvPr>
          <p:cNvSpPr>
            <a:spLocks noGrp="1"/>
          </p:cNvSpPr>
          <p:nvPr>
            <p:ph idx="1"/>
          </p:nvPr>
        </p:nvSpPr>
        <p:spPr>
          <a:xfrm>
            <a:off x="457200" y="1295399"/>
            <a:ext cx="8229600" cy="5038725"/>
          </a:xfrm>
        </p:spPr>
        <p:txBody>
          <a:bodyPr/>
          <a:lstStyle/>
          <a:p>
            <a:pPr marL="285750" lvl="1" eaLnBrk="1" hangingPunct="1">
              <a:spcBef>
                <a:spcPts val="750"/>
              </a:spcBef>
              <a:spcAft>
                <a:spcPct val="0"/>
              </a:spcAft>
              <a:buFont typeface="Arial" panose="020B0604020202020204" pitchFamily="34" charset="0"/>
              <a:buChar char="•"/>
            </a:pPr>
            <a:r>
              <a:rPr lang="en-US" altLang="en-US" i="1" dirty="0"/>
              <a:t>United States v. </a:t>
            </a:r>
            <a:r>
              <a:rPr lang="en-US" altLang="en-US" i="1" dirty="0" err="1"/>
              <a:t>AseraCare</a:t>
            </a:r>
            <a:r>
              <a:rPr lang="en-US" altLang="en-US" i="1" dirty="0"/>
              <a:t>, Inc.</a:t>
            </a:r>
            <a:r>
              <a:rPr lang="en-US" altLang="en-US" dirty="0"/>
              <a:t>, 938 F.3d 1278 (11th Cir. 2019)</a:t>
            </a:r>
          </a:p>
          <a:p>
            <a:pPr marL="571500" lvl="2" eaLnBrk="1" hangingPunct="1">
              <a:spcBef>
                <a:spcPts val="750"/>
              </a:spcBef>
              <a:spcAft>
                <a:spcPct val="0"/>
              </a:spcAft>
              <a:buFont typeface="Arial" panose="020B0604020202020204" pitchFamily="34" charset="0"/>
              <a:buChar char="•"/>
            </a:pPr>
            <a:r>
              <a:rPr lang="en-US" altLang="en-US" sz="1700" dirty="0"/>
              <a:t>Government’s physician experts reviewed medical documentation of hospice provider’s patients and made independent, after-the-fact determinations that patients were not terminally ill (i.e., had less than 6 months to live).</a:t>
            </a:r>
          </a:p>
          <a:p>
            <a:pPr marL="801688" lvl="3" eaLnBrk="1" hangingPunct="1">
              <a:spcBef>
                <a:spcPts val="750"/>
              </a:spcBef>
              <a:spcAft>
                <a:spcPct val="0"/>
              </a:spcAft>
              <a:buFont typeface="Arial" panose="020B0604020202020204" pitchFamily="34" charset="0"/>
              <a:buChar char="•"/>
            </a:pPr>
            <a:r>
              <a:rPr lang="en-US" altLang="en-US" sz="1600" dirty="0"/>
              <a:t>Hospice had to certify that its patients were terminally ill in order to obtain reimbursement for services under Medicare’s hospice regulations.</a:t>
            </a:r>
          </a:p>
          <a:p>
            <a:pPr marL="801688" lvl="3" eaLnBrk="1" hangingPunct="1">
              <a:spcBef>
                <a:spcPts val="750"/>
              </a:spcBef>
              <a:spcAft>
                <a:spcPct val="0"/>
              </a:spcAft>
              <a:buFont typeface="Arial" panose="020B0604020202020204" pitchFamily="34" charset="0"/>
              <a:buChar char="•"/>
            </a:pPr>
            <a:r>
              <a:rPr lang="en-US" altLang="en-US" sz="1600" dirty="0"/>
              <a:t>But “terminal illness” determinations were made by hospice’s own physicians.</a:t>
            </a:r>
          </a:p>
          <a:p>
            <a:pPr marL="571500" lvl="2" eaLnBrk="1" hangingPunct="1">
              <a:spcBef>
                <a:spcPts val="750"/>
              </a:spcBef>
              <a:spcAft>
                <a:spcPct val="0"/>
              </a:spcAft>
              <a:buFont typeface="Arial" panose="020B0604020202020204" pitchFamily="34" charset="0"/>
              <a:buChar char="•"/>
            </a:pPr>
            <a:r>
              <a:rPr lang="en-US" altLang="en-US" sz="1700" dirty="0"/>
              <a:t>Holding: FCA liability must be based on an “objective falsehood,” not a subjective difference of opinion.  As long as the hospice provider’s certification of terminal illness is based on a physician’s clinical judgment, the claim cannot be “false” under the FCA.</a:t>
            </a:r>
          </a:p>
          <a:p>
            <a:pPr marL="571500" lvl="2" eaLnBrk="1" hangingPunct="1">
              <a:spcBef>
                <a:spcPts val="750"/>
              </a:spcBef>
              <a:spcAft>
                <a:spcPct val="0"/>
              </a:spcAft>
              <a:buFont typeface="Arial" panose="020B0604020202020204" pitchFamily="34" charset="0"/>
              <a:buChar char="•"/>
            </a:pPr>
            <a:r>
              <a:rPr lang="en-US" altLang="en-US" sz="1700" dirty="0"/>
              <a:t>Court reasoned that “[a] reasonable difference of opinion among physicians reviewing medical documentation </a:t>
            </a:r>
            <a:r>
              <a:rPr lang="en-US" altLang="en-US" sz="1700" i="1" dirty="0"/>
              <a:t>ex post</a:t>
            </a:r>
            <a:r>
              <a:rPr lang="en-US" altLang="en-US" sz="1700" dirty="0"/>
              <a:t>,” cannot, without more, establish falsity in the initial decision.  Sincerely held clinical judgments are not “untrue” merely because another physician later disagrees with the original assessment. </a:t>
            </a:r>
          </a:p>
        </p:txBody>
      </p:sp>
      <p:sp>
        <p:nvSpPr>
          <p:cNvPr id="2" name="Slide Number Placeholder 1">
            <a:extLst>
              <a:ext uri="{FF2B5EF4-FFF2-40B4-BE49-F238E27FC236}">
                <a16:creationId xmlns:a16="http://schemas.microsoft.com/office/drawing/2014/main" id="{2F2F6CCF-EBC6-4183-A7A0-8C5FC6EA2317}"/>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EC8F4BF-B218-4573-AA2D-6FC8A0788AA9}" type="slidenum">
              <a:rPr lang="en-US" altLang="en-US">
                <a:solidFill>
                  <a:srgbClr val="939393"/>
                </a:solidFill>
              </a:rPr>
              <a:pPr eaLnBrk="1" hangingPunct="1"/>
              <a:t>23</a:t>
            </a:fld>
            <a:endParaRPr lang="en-US" altLang="en-US">
              <a:solidFill>
                <a:srgbClr val="939393"/>
              </a:solidFill>
            </a:endParaRPr>
          </a:p>
        </p:txBody>
      </p:sp>
    </p:spTree>
    <p:extLst>
      <p:ext uri="{BB962C8B-B14F-4D97-AF65-F5344CB8AC3E}">
        <p14:creationId xmlns:p14="http://schemas.microsoft.com/office/powerpoint/2010/main" val="17505532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4C407F4D-0F38-46F0-83F2-4BD905FD2880}"/>
              </a:ext>
            </a:extLst>
          </p:cNvPr>
          <p:cNvSpPr>
            <a:spLocks noGrp="1"/>
          </p:cNvSpPr>
          <p:nvPr>
            <p:ph type="title"/>
          </p:nvPr>
        </p:nvSpPr>
        <p:spPr/>
        <p:txBody>
          <a:bodyPr/>
          <a:lstStyle/>
          <a:p>
            <a:pPr eaLnBrk="1" hangingPunct="1"/>
            <a:r>
              <a:rPr lang="en-US" altLang="en-US" dirty="0"/>
              <a:t>DOJ Policy Changes – Cooperation Credit</a:t>
            </a:r>
          </a:p>
        </p:txBody>
      </p:sp>
      <p:sp>
        <p:nvSpPr>
          <p:cNvPr id="3" name="Content Placeholder 2">
            <a:extLst>
              <a:ext uri="{FF2B5EF4-FFF2-40B4-BE49-F238E27FC236}">
                <a16:creationId xmlns:a16="http://schemas.microsoft.com/office/drawing/2014/main" id="{8DCFD1E7-1770-4EDD-8CDB-3967D66E583C}"/>
              </a:ext>
            </a:extLst>
          </p:cNvPr>
          <p:cNvSpPr>
            <a:spLocks noGrp="1"/>
          </p:cNvSpPr>
          <p:nvPr>
            <p:ph idx="1"/>
          </p:nvPr>
        </p:nvSpPr>
        <p:spPr/>
        <p:txBody>
          <a:bodyPr rtlCol="0">
            <a:noAutofit/>
          </a:bodyPr>
          <a:lstStyle/>
          <a:p>
            <a:pPr eaLnBrk="1" hangingPunct="1"/>
            <a:r>
              <a:rPr lang="en-US" altLang="en-US" dirty="0">
                <a:solidFill>
                  <a:srgbClr val="414141"/>
                </a:solidFill>
              </a:rPr>
              <a:t>Statute provides for only double damages if defendant furnishes “all information known” within 30 days of learning such information, and fully cooperates with government’s investigation.  31 U.S.C. 3729(a)(2).</a:t>
            </a:r>
          </a:p>
          <a:p>
            <a:pPr eaLnBrk="1" hangingPunct="1"/>
            <a:r>
              <a:rPr lang="en-US" altLang="en-US" dirty="0">
                <a:solidFill>
                  <a:srgbClr val="414141"/>
                </a:solidFill>
              </a:rPr>
              <a:t>In practice, cooperation credit is difficult to track and analyze because cooperating defendants tend to settle (therefore are not bound by statutory calculation of damages).</a:t>
            </a:r>
          </a:p>
          <a:p>
            <a:pPr eaLnBrk="1" hangingPunct="1"/>
            <a:r>
              <a:rPr lang="en-US" altLang="en-US" dirty="0">
                <a:solidFill>
                  <a:srgbClr val="414141"/>
                </a:solidFill>
              </a:rPr>
              <a:t>Yates Memo (Sept. 9, 2015): Cooperation credit contingent on corporation providing all relevant facts about all individual personnel involved in misconduct, regardless of seniority or ability to pay.</a:t>
            </a:r>
          </a:p>
          <a:p>
            <a:pPr eaLnBrk="1" hangingPunct="1"/>
            <a:r>
              <a:rPr lang="en-US" altLang="en-US" dirty="0">
                <a:solidFill>
                  <a:srgbClr val="414141"/>
                </a:solidFill>
              </a:rPr>
              <a:t>Rosenstein Remarks (Nov. 29, 2018): Cooperation credit contingent only upon identifying individuals “substantially involved in or responsible for” criminal conduct, not to include employees “who are not likely to be prosecuted.”</a:t>
            </a:r>
          </a:p>
          <a:p>
            <a:pPr lvl="1" eaLnBrk="1" fontAlgn="auto" hangingPunct="1">
              <a:spcBef>
                <a:spcPts val="0"/>
              </a:spcBef>
              <a:defRPr/>
            </a:pPr>
            <a:endParaRPr lang="en-US" dirty="0"/>
          </a:p>
          <a:p>
            <a:pPr lvl="1" eaLnBrk="1" fontAlgn="auto" hangingPunct="1">
              <a:spcBef>
                <a:spcPts val="0"/>
              </a:spcBef>
              <a:defRPr/>
            </a:pPr>
            <a:endParaRPr lang="en-US" dirty="0"/>
          </a:p>
          <a:p>
            <a:pPr lvl="1" eaLnBrk="1" fontAlgn="auto" hangingPunct="1">
              <a:spcBef>
                <a:spcPts val="0"/>
              </a:spcBef>
              <a:defRPr/>
            </a:pPr>
            <a:endParaRPr lang="en-US" dirty="0"/>
          </a:p>
          <a:p>
            <a:pPr marL="342900" lvl="1" indent="0" eaLnBrk="1" fontAlgn="auto" hangingPunct="1">
              <a:spcBef>
                <a:spcPts val="0"/>
              </a:spcBef>
              <a:buFont typeface="Courier New" panose="02070309020205020404" pitchFamily="49" charset="0"/>
              <a:buNone/>
              <a:defRPr/>
            </a:pPr>
            <a:endParaRPr lang="en-US" dirty="0"/>
          </a:p>
        </p:txBody>
      </p:sp>
      <p:sp>
        <p:nvSpPr>
          <p:cNvPr id="2" name="Slide Number Placeholder 1">
            <a:extLst>
              <a:ext uri="{FF2B5EF4-FFF2-40B4-BE49-F238E27FC236}">
                <a16:creationId xmlns:a16="http://schemas.microsoft.com/office/drawing/2014/main" id="{6D6C9586-D8EE-4A94-8B16-8CBE1E6170D8}"/>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B97DBEB-5670-4778-B3A4-E971E9A5161A}" type="slidenum">
              <a:rPr lang="en-US" altLang="en-US">
                <a:solidFill>
                  <a:srgbClr val="939393"/>
                </a:solidFill>
              </a:rPr>
              <a:pPr eaLnBrk="1" hangingPunct="1"/>
              <a:t>24</a:t>
            </a:fld>
            <a:endParaRPr lang="en-US" altLang="en-US" dirty="0">
              <a:solidFill>
                <a:srgbClr val="939393"/>
              </a:solidFill>
            </a:endParaRPr>
          </a:p>
        </p:txBody>
      </p:sp>
    </p:spTree>
    <p:extLst>
      <p:ext uri="{BB962C8B-B14F-4D97-AF65-F5344CB8AC3E}">
        <p14:creationId xmlns:p14="http://schemas.microsoft.com/office/powerpoint/2010/main" val="5057598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2">
            <a:extLst>
              <a:ext uri="{FF2B5EF4-FFF2-40B4-BE49-F238E27FC236}">
                <a16:creationId xmlns:a16="http://schemas.microsoft.com/office/drawing/2014/main" id="{4696960F-EFB5-426D-9C03-4E4230C2A0DC}"/>
              </a:ext>
            </a:extLst>
          </p:cNvPr>
          <p:cNvSpPr>
            <a:spLocks noGrp="1"/>
          </p:cNvSpPr>
          <p:nvPr>
            <p:ph type="title"/>
          </p:nvPr>
        </p:nvSpPr>
        <p:spPr/>
        <p:txBody>
          <a:bodyPr/>
          <a:lstStyle/>
          <a:p>
            <a:pPr eaLnBrk="1" hangingPunct="1"/>
            <a:r>
              <a:rPr lang="en-US" altLang="en-US" sz="2400" dirty="0"/>
              <a:t>Cooperation Credit – May 7, 2019 – FCA Cooperation Guidelines</a:t>
            </a:r>
          </a:p>
        </p:txBody>
      </p:sp>
      <p:sp>
        <p:nvSpPr>
          <p:cNvPr id="65539" name="Content Placeholder 1">
            <a:extLst>
              <a:ext uri="{FF2B5EF4-FFF2-40B4-BE49-F238E27FC236}">
                <a16:creationId xmlns:a16="http://schemas.microsoft.com/office/drawing/2014/main" id="{40584285-06DD-474C-8641-110083A964FC}"/>
              </a:ext>
            </a:extLst>
          </p:cNvPr>
          <p:cNvSpPr>
            <a:spLocks noGrp="1"/>
          </p:cNvSpPr>
          <p:nvPr>
            <p:ph idx="1"/>
          </p:nvPr>
        </p:nvSpPr>
        <p:spPr/>
        <p:txBody>
          <a:bodyPr/>
          <a:lstStyle/>
          <a:p>
            <a:pPr eaLnBrk="1" hangingPunct="1"/>
            <a:r>
              <a:rPr lang="en-US" altLang="en-US" dirty="0">
                <a:solidFill>
                  <a:srgbClr val="414141"/>
                </a:solidFill>
              </a:rPr>
              <a:t>DOJ Guidance on credit for (1) voluntary disclosure; (2) other forms of cooperation; and/or (3) remedial measures.</a:t>
            </a:r>
          </a:p>
          <a:p>
            <a:pPr eaLnBrk="1" hangingPunct="1"/>
            <a:r>
              <a:rPr lang="en-US" altLang="en-US" dirty="0">
                <a:solidFill>
                  <a:srgbClr val="414141"/>
                </a:solidFill>
              </a:rPr>
              <a:t>Voluntary Disclosure: disclosing </a:t>
            </a:r>
            <a:r>
              <a:rPr lang="en-US" altLang="en-US" i="1" dirty="0">
                <a:solidFill>
                  <a:srgbClr val="414141"/>
                </a:solidFill>
              </a:rPr>
              <a:t>previously unknown false claims and fraud</a:t>
            </a:r>
            <a:r>
              <a:rPr lang="en-US" altLang="en-US" dirty="0">
                <a:solidFill>
                  <a:srgbClr val="414141"/>
                </a:solidFill>
              </a:rPr>
              <a:t>, including disclosing </a:t>
            </a:r>
            <a:r>
              <a:rPr lang="en-US" altLang="en-US" i="1" dirty="0">
                <a:solidFill>
                  <a:srgbClr val="414141"/>
                </a:solidFill>
              </a:rPr>
              <a:t>additional</a:t>
            </a:r>
            <a:r>
              <a:rPr lang="en-US" altLang="en-US" dirty="0">
                <a:solidFill>
                  <a:srgbClr val="414141"/>
                </a:solidFill>
              </a:rPr>
              <a:t> misconduct during an ongoing investigation.</a:t>
            </a:r>
          </a:p>
          <a:p>
            <a:pPr eaLnBrk="1" hangingPunct="1"/>
            <a:r>
              <a:rPr lang="en-US" altLang="en-US" dirty="0">
                <a:solidFill>
                  <a:srgbClr val="414141"/>
                </a:solidFill>
              </a:rPr>
              <a:t>Other Cooperation:</a:t>
            </a:r>
          </a:p>
          <a:p>
            <a:pPr lvl="1" eaLnBrk="1" hangingPunct="1"/>
            <a:r>
              <a:rPr lang="en-US" altLang="en-US" dirty="0">
                <a:solidFill>
                  <a:srgbClr val="414141"/>
                </a:solidFill>
              </a:rPr>
              <a:t>Identify culpable individuals</a:t>
            </a:r>
          </a:p>
          <a:p>
            <a:pPr lvl="1" eaLnBrk="1" hangingPunct="1"/>
            <a:r>
              <a:rPr lang="en-US" altLang="en-US" dirty="0">
                <a:solidFill>
                  <a:srgbClr val="414141"/>
                </a:solidFill>
              </a:rPr>
              <a:t>Disclose relevant facts and direct government to other sources of evidence</a:t>
            </a:r>
          </a:p>
          <a:p>
            <a:pPr lvl="1" eaLnBrk="1" hangingPunct="1"/>
            <a:r>
              <a:rPr lang="en-US" altLang="en-US" dirty="0">
                <a:solidFill>
                  <a:srgbClr val="414141"/>
                </a:solidFill>
              </a:rPr>
              <a:t>Preserve, collect, and disclose relevant documents and information</a:t>
            </a:r>
          </a:p>
          <a:p>
            <a:pPr lvl="1" eaLnBrk="1" hangingPunct="1"/>
            <a:r>
              <a:rPr lang="en-US" altLang="en-US" dirty="0">
                <a:solidFill>
                  <a:srgbClr val="414141"/>
                </a:solidFill>
              </a:rPr>
              <a:t>Identify individuals who were aware of relevant information/conduct</a:t>
            </a:r>
          </a:p>
          <a:p>
            <a:pPr lvl="1" eaLnBrk="1" hangingPunct="1"/>
            <a:r>
              <a:rPr lang="en-US" altLang="en-US" dirty="0">
                <a:solidFill>
                  <a:srgbClr val="414141"/>
                </a:solidFill>
              </a:rPr>
              <a:t>Make individuals with knowledge available for meetings, interviews, examinations, or depositions</a:t>
            </a:r>
          </a:p>
          <a:p>
            <a:pPr lvl="1" eaLnBrk="1" hangingPunct="1"/>
            <a:endParaRPr lang="en-US" altLang="en-US" dirty="0">
              <a:solidFill>
                <a:srgbClr val="414141"/>
              </a:solidFill>
            </a:endParaRPr>
          </a:p>
        </p:txBody>
      </p:sp>
      <p:sp>
        <p:nvSpPr>
          <p:cNvPr id="4" name="Slide Number Placeholder 3">
            <a:extLst>
              <a:ext uri="{FF2B5EF4-FFF2-40B4-BE49-F238E27FC236}">
                <a16:creationId xmlns:a16="http://schemas.microsoft.com/office/drawing/2014/main" id="{DACCE2AF-820C-407F-A9A9-08B2A6A85F2E}"/>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32" indent="-285744" eaLnBrk="0" hangingPunct="0">
              <a:defRPr>
                <a:solidFill>
                  <a:schemeClr val="tx1"/>
                </a:solidFill>
                <a:latin typeface="Arial" panose="020B0604020202020204" pitchFamily="34" charset="0"/>
                <a:cs typeface="Arial" panose="020B0604020202020204" pitchFamily="34" charset="0"/>
              </a:defRPr>
            </a:lvl2pPr>
            <a:lvl3pPr marL="1142971" indent="-228594" eaLnBrk="0" hangingPunct="0">
              <a:defRPr>
                <a:solidFill>
                  <a:schemeClr val="tx1"/>
                </a:solidFill>
                <a:latin typeface="Arial" panose="020B0604020202020204" pitchFamily="34" charset="0"/>
                <a:cs typeface="Arial" panose="020B0604020202020204" pitchFamily="34" charset="0"/>
              </a:defRPr>
            </a:lvl3pPr>
            <a:lvl4pPr marL="1600160" indent="-228594" eaLnBrk="0" hangingPunct="0">
              <a:defRPr>
                <a:solidFill>
                  <a:schemeClr val="tx1"/>
                </a:solidFill>
                <a:latin typeface="Arial" panose="020B0604020202020204" pitchFamily="34" charset="0"/>
                <a:cs typeface="Arial" panose="020B0604020202020204" pitchFamily="34" charset="0"/>
              </a:defRPr>
            </a:lvl4pPr>
            <a:lvl5pPr marL="2057349" indent="-228594" eaLnBrk="0" hangingPunct="0">
              <a:defRPr>
                <a:solidFill>
                  <a:schemeClr val="tx1"/>
                </a:solidFill>
                <a:latin typeface="Arial" panose="020B0604020202020204" pitchFamily="34" charset="0"/>
                <a:cs typeface="Arial" panose="020B0604020202020204" pitchFamily="34" charset="0"/>
              </a:defRPr>
            </a:lvl5pPr>
            <a:lvl6pPr marL="2514537" indent="-228594"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726" indent="-228594"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8914" indent="-228594"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103" indent="-228594"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F28CF451-B8E1-4AD9-90DD-E3B8845A987F}" type="slidenum">
              <a:rPr kumimoji="0" lang="en-US" altLang="en-US" sz="1000" b="0" i="0" u="none" strike="noStrike" kern="1200" cap="none" spc="0" normalizeH="0" baseline="0" noProof="0">
                <a:ln>
                  <a:noFill/>
                </a:ln>
                <a:solidFill>
                  <a:srgbClr val="939393"/>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25</a:t>
            </a:fld>
            <a:endParaRPr kumimoji="0" lang="en-US" altLang="en-US" sz="1000" b="0" i="0" u="none" strike="noStrike" kern="1200" cap="none" spc="0" normalizeH="0" baseline="0" noProof="0" dirty="0">
              <a:ln>
                <a:noFill/>
              </a:ln>
              <a:solidFill>
                <a:srgbClr val="93939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3341851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2">
            <a:extLst>
              <a:ext uri="{FF2B5EF4-FFF2-40B4-BE49-F238E27FC236}">
                <a16:creationId xmlns:a16="http://schemas.microsoft.com/office/drawing/2014/main" id="{4696960F-EFB5-426D-9C03-4E4230C2A0DC}"/>
              </a:ext>
            </a:extLst>
          </p:cNvPr>
          <p:cNvSpPr>
            <a:spLocks noGrp="1"/>
          </p:cNvSpPr>
          <p:nvPr>
            <p:ph type="title"/>
          </p:nvPr>
        </p:nvSpPr>
        <p:spPr/>
        <p:txBody>
          <a:bodyPr/>
          <a:lstStyle/>
          <a:p>
            <a:pPr eaLnBrk="1" hangingPunct="1"/>
            <a:r>
              <a:rPr lang="en-US" altLang="en-US" sz="2200" dirty="0"/>
              <a:t>Cooperation Credit – May 7, 2019 – FCA Cooperation Guidelines (cont.)</a:t>
            </a:r>
          </a:p>
        </p:txBody>
      </p:sp>
      <p:sp>
        <p:nvSpPr>
          <p:cNvPr id="65539" name="Content Placeholder 1">
            <a:extLst>
              <a:ext uri="{FF2B5EF4-FFF2-40B4-BE49-F238E27FC236}">
                <a16:creationId xmlns:a16="http://schemas.microsoft.com/office/drawing/2014/main" id="{40584285-06DD-474C-8641-110083A964FC}"/>
              </a:ext>
            </a:extLst>
          </p:cNvPr>
          <p:cNvSpPr>
            <a:spLocks noGrp="1"/>
          </p:cNvSpPr>
          <p:nvPr>
            <p:ph idx="1"/>
          </p:nvPr>
        </p:nvSpPr>
        <p:spPr/>
        <p:txBody>
          <a:bodyPr/>
          <a:lstStyle/>
          <a:p>
            <a:pPr eaLnBrk="1" hangingPunct="1"/>
            <a:r>
              <a:rPr lang="en-US" altLang="en-US" dirty="0">
                <a:solidFill>
                  <a:srgbClr val="414141"/>
                </a:solidFill>
              </a:rPr>
              <a:t>Other Cooperation (cont’d):</a:t>
            </a:r>
          </a:p>
          <a:p>
            <a:pPr lvl="1" eaLnBrk="1" hangingPunct="1"/>
            <a:r>
              <a:rPr lang="en-US" altLang="en-US" dirty="0">
                <a:solidFill>
                  <a:srgbClr val="414141"/>
                </a:solidFill>
              </a:rPr>
              <a:t>Disclose </a:t>
            </a:r>
            <a:r>
              <a:rPr lang="en-US" altLang="en-US" i="1" dirty="0">
                <a:solidFill>
                  <a:srgbClr val="414141"/>
                </a:solidFill>
              </a:rPr>
              <a:t>facts</a:t>
            </a:r>
            <a:r>
              <a:rPr lang="en-US" altLang="en-US" dirty="0">
                <a:solidFill>
                  <a:srgbClr val="414141"/>
                </a:solidFill>
              </a:rPr>
              <a:t> gathered company’s internal investigation (does not require production of privileged/work product information)</a:t>
            </a:r>
          </a:p>
          <a:p>
            <a:pPr lvl="1" eaLnBrk="1" hangingPunct="1"/>
            <a:r>
              <a:rPr lang="en-US" altLang="en-US" dirty="0">
                <a:solidFill>
                  <a:srgbClr val="414141"/>
                </a:solidFill>
              </a:rPr>
              <a:t>Provide information regarding potential misconduct of third parties</a:t>
            </a:r>
          </a:p>
          <a:p>
            <a:pPr lvl="1" eaLnBrk="1" hangingPunct="1"/>
            <a:r>
              <a:rPr lang="en-US" altLang="en-US" dirty="0">
                <a:solidFill>
                  <a:srgbClr val="414141"/>
                </a:solidFill>
              </a:rPr>
              <a:t>Provide information in native format and facilitate review of that information</a:t>
            </a:r>
          </a:p>
          <a:p>
            <a:pPr lvl="1" eaLnBrk="1" hangingPunct="1"/>
            <a:r>
              <a:rPr lang="en-US" altLang="en-US" dirty="0">
                <a:solidFill>
                  <a:srgbClr val="414141"/>
                </a:solidFill>
              </a:rPr>
              <a:t>Admit liability or accept responsibility</a:t>
            </a:r>
          </a:p>
          <a:p>
            <a:pPr lvl="1" eaLnBrk="1" hangingPunct="1"/>
            <a:r>
              <a:rPr lang="en-US" altLang="en-US" dirty="0">
                <a:solidFill>
                  <a:srgbClr val="414141"/>
                </a:solidFill>
              </a:rPr>
              <a:t>Assist in determination or recovery of government’s losses</a:t>
            </a:r>
          </a:p>
          <a:p>
            <a:pPr eaLnBrk="1" hangingPunct="1">
              <a:spcAft>
                <a:spcPts val="400"/>
              </a:spcAft>
            </a:pPr>
            <a:r>
              <a:rPr lang="en-US" altLang="en-US" dirty="0">
                <a:solidFill>
                  <a:srgbClr val="414141"/>
                </a:solidFill>
              </a:rPr>
              <a:t>Remedial Measures</a:t>
            </a:r>
          </a:p>
          <a:p>
            <a:pPr lvl="1" eaLnBrk="1" hangingPunct="1">
              <a:spcAft>
                <a:spcPts val="400"/>
              </a:spcAft>
            </a:pPr>
            <a:r>
              <a:rPr lang="en-US" altLang="en-US" dirty="0">
                <a:solidFill>
                  <a:srgbClr val="414141"/>
                </a:solidFill>
              </a:rPr>
              <a:t>Demonstrate an analysis of cause of the misconduct and remediate</a:t>
            </a:r>
          </a:p>
          <a:p>
            <a:pPr lvl="1" eaLnBrk="1" hangingPunct="1">
              <a:spcAft>
                <a:spcPts val="400"/>
              </a:spcAft>
            </a:pPr>
            <a:r>
              <a:rPr lang="en-US" altLang="en-US" dirty="0">
                <a:solidFill>
                  <a:srgbClr val="414141"/>
                </a:solidFill>
              </a:rPr>
              <a:t>Make changes to the compliance program</a:t>
            </a:r>
          </a:p>
          <a:p>
            <a:pPr lvl="1" eaLnBrk="1" hangingPunct="1">
              <a:spcAft>
                <a:spcPts val="400"/>
              </a:spcAft>
            </a:pPr>
            <a:r>
              <a:rPr lang="en-US" altLang="en-US" dirty="0">
                <a:solidFill>
                  <a:srgbClr val="414141"/>
                </a:solidFill>
              </a:rPr>
              <a:t>Discipline responsible individuals including supervisors who failed to oversee</a:t>
            </a:r>
          </a:p>
          <a:p>
            <a:pPr lvl="1" eaLnBrk="1" hangingPunct="1">
              <a:spcAft>
                <a:spcPts val="400"/>
              </a:spcAft>
            </a:pPr>
            <a:endParaRPr lang="en-US" altLang="en-US" sz="2000" dirty="0">
              <a:solidFill>
                <a:srgbClr val="414141"/>
              </a:solidFill>
            </a:endParaRPr>
          </a:p>
          <a:p>
            <a:pPr marL="0" indent="0" eaLnBrk="1" hangingPunct="1">
              <a:spcAft>
                <a:spcPts val="400"/>
              </a:spcAft>
              <a:buNone/>
            </a:pPr>
            <a:endParaRPr lang="en-US" altLang="en-US" dirty="0">
              <a:solidFill>
                <a:srgbClr val="414141"/>
              </a:solidFill>
            </a:endParaRPr>
          </a:p>
          <a:p>
            <a:pPr marL="342891" lvl="1" indent="0" eaLnBrk="1" hangingPunct="1">
              <a:buNone/>
            </a:pPr>
            <a:endParaRPr lang="en-US" altLang="en-US" dirty="0">
              <a:solidFill>
                <a:srgbClr val="414141"/>
              </a:solidFill>
            </a:endParaRPr>
          </a:p>
        </p:txBody>
      </p:sp>
      <p:sp>
        <p:nvSpPr>
          <p:cNvPr id="4" name="Slide Number Placeholder 3">
            <a:extLst>
              <a:ext uri="{FF2B5EF4-FFF2-40B4-BE49-F238E27FC236}">
                <a16:creationId xmlns:a16="http://schemas.microsoft.com/office/drawing/2014/main" id="{DACCE2AF-820C-407F-A9A9-08B2A6A85F2E}"/>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32" indent="-285744" eaLnBrk="0" hangingPunct="0">
              <a:defRPr>
                <a:solidFill>
                  <a:schemeClr val="tx1"/>
                </a:solidFill>
                <a:latin typeface="Arial" panose="020B0604020202020204" pitchFamily="34" charset="0"/>
                <a:cs typeface="Arial" panose="020B0604020202020204" pitchFamily="34" charset="0"/>
              </a:defRPr>
            </a:lvl2pPr>
            <a:lvl3pPr marL="1142971" indent="-228594" eaLnBrk="0" hangingPunct="0">
              <a:defRPr>
                <a:solidFill>
                  <a:schemeClr val="tx1"/>
                </a:solidFill>
                <a:latin typeface="Arial" panose="020B0604020202020204" pitchFamily="34" charset="0"/>
                <a:cs typeface="Arial" panose="020B0604020202020204" pitchFamily="34" charset="0"/>
              </a:defRPr>
            </a:lvl3pPr>
            <a:lvl4pPr marL="1600160" indent="-228594" eaLnBrk="0" hangingPunct="0">
              <a:defRPr>
                <a:solidFill>
                  <a:schemeClr val="tx1"/>
                </a:solidFill>
                <a:latin typeface="Arial" panose="020B0604020202020204" pitchFamily="34" charset="0"/>
                <a:cs typeface="Arial" panose="020B0604020202020204" pitchFamily="34" charset="0"/>
              </a:defRPr>
            </a:lvl4pPr>
            <a:lvl5pPr marL="2057349" indent="-228594" eaLnBrk="0" hangingPunct="0">
              <a:defRPr>
                <a:solidFill>
                  <a:schemeClr val="tx1"/>
                </a:solidFill>
                <a:latin typeface="Arial" panose="020B0604020202020204" pitchFamily="34" charset="0"/>
                <a:cs typeface="Arial" panose="020B0604020202020204" pitchFamily="34" charset="0"/>
              </a:defRPr>
            </a:lvl5pPr>
            <a:lvl6pPr marL="2514537" indent="-228594"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726" indent="-228594"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8914" indent="-228594"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103" indent="-228594"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F28CF451-B8E1-4AD9-90DD-E3B8845A987F}" type="slidenum">
              <a:rPr kumimoji="0" lang="en-US" altLang="en-US" sz="1000" b="0" i="0" u="none" strike="noStrike" kern="1200" cap="none" spc="0" normalizeH="0" baseline="0" noProof="0">
                <a:ln>
                  <a:noFill/>
                </a:ln>
                <a:solidFill>
                  <a:srgbClr val="939393"/>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26</a:t>
            </a:fld>
            <a:endParaRPr kumimoji="0" lang="en-US" altLang="en-US" sz="1000" b="0" i="0" u="none" strike="noStrike" kern="1200" cap="none" spc="0" normalizeH="0" baseline="0" noProof="0" dirty="0">
              <a:ln>
                <a:noFill/>
              </a:ln>
              <a:solidFill>
                <a:srgbClr val="93939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0868591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2">
            <a:extLst>
              <a:ext uri="{FF2B5EF4-FFF2-40B4-BE49-F238E27FC236}">
                <a16:creationId xmlns:a16="http://schemas.microsoft.com/office/drawing/2014/main" id="{4696960F-EFB5-426D-9C03-4E4230C2A0DC}"/>
              </a:ext>
            </a:extLst>
          </p:cNvPr>
          <p:cNvSpPr>
            <a:spLocks noGrp="1"/>
          </p:cNvSpPr>
          <p:nvPr>
            <p:ph type="title"/>
          </p:nvPr>
        </p:nvSpPr>
        <p:spPr/>
        <p:txBody>
          <a:bodyPr/>
          <a:lstStyle/>
          <a:p>
            <a:pPr eaLnBrk="1" hangingPunct="1"/>
            <a:r>
              <a:rPr lang="en-US" altLang="en-US" sz="2200" dirty="0"/>
              <a:t>Cooperation Credit – May 7, 2019 – FCA Cooperation Guidelines </a:t>
            </a:r>
            <a:r>
              <a:rPr lang="en-US" altLang="en-US" sz="2000" dirty="0"/>
              <a:t>(cont.)</a:t>
            </a:r>
            <a:endParaRPr lang="en-US" altLang="en-US" sz="2200" dirty="0"/>
          </a:p>
        </p:txBody>
      </p:sp>
      <p:sp>
        <p:nvSpPr>
          <p:cNvPr id="65539" name="Content Placeholder 1">
            <a:extLst>
              <a:ext uri="{FF2B5EF4-FFF2-40B4-BE49-F238E27FC236}">
                <a16:creationId xmlns:a16="http://schemas.microsoft.com/office/drawing/2014/main" id="{40584285-06DD-474C-8641-110083A964FC}"/>
              </a:ext>
            </a:extLst>
          </p:cNvPr>
          <p:cNvSpPr>
            <a:spLocks noGrp="1"/>
          </p:cNvSpPr>
          <p:nvPr>
            <p:ph idx="1"/>
          </p:nvPr>
        </p:nvSpPr>
        <p:spPr/>
        <p:txBody>
          <a:bodyPr/>
          <a:lstStyle/>
          <a:p>
            <a:pPr eaLnBrk="1" hangingPunct="1">
              <a:spcAft>
                <a:spcPts val="400"/>
              </a:spcAft>
            </a:pPr>
            <a:endParaRPr lang="en-US" altLang="en-US" dirty="0">
              <a:solidFill>
                <a:srgbClr val="414141"/>
              </a:solidFill>
            </a:endParaRPr>
          </a:p>
          <a:p>
            <a:pPr eaLnBrk="1" hangingPunct="1">
              <a:spcAft>
                <a:spcPts val="400"/>
              </a:spcAft>
            </a:pPr>
            <a:r>
              <a:rPr lang="en-US" altLang="en-US" dirty="0">
                <a:solidFill>
                  <a:srgbClr val="414141"/>
                </a:solidFill>
              </a:rPr>
              <a:t>What Does Not Count?</a:t>
            </a:r>
          </a:p>
          <a:p>
            <a:pPr lvl="1" eaLnBrk="1" hangingPunct="1">
              <a:spcAft>
                <a:spcPts val="400"/>
              </a:spcAft>
            </a:pPr>
            <a:r>
              <a:rPr lang="en-US" altLang="en-US" dirty="0">
                <a:solidFill>
                  <a:srgbClr val="414141"/>
                </a:solidFill>
              </a:rPr>
              <a:t>Responding to a subpoena, CID, etc.</a:t>
            </a:r>
          </a:p>
          <a:p>
            <a:pPr lvl="1" eaLnBrk="1" hangingPunct="1">
              <a:spcAft>
                <a:spcPts val="400"/>
              </a:spcAft>
            </a:pPr>
            <a:r>
              <a:rPr lang="en-US" altLang="en-US" dirty="0">
                <a:solidFill>
                  <a:srgbClr val="414141"/>
                </a:solidFill>
              </a:rPr>
              <a:t>Disclosure where such disclosure was already required by law, </a:t>
            </a:r>
            <a:br>
              <a:rPr lang="en-US" altLang="en-US" dirty="0">
                <a:solidFill>
                  <a:srgbClr val="414141"/>
                </a:solidFill>
              </a:rPr>
            </a:br>
            <a:r>
              <a:rPr lang="en-US" altLang="en-US" dirty="0">
                <a:solidFill>
                  <a:srgbClr val="414141"/>
                </a:solidFill>
              </a:rPr>
              <a:t>e.g., mandatory disclosure under the Federal Acquisition Regulation</a:t>
            </a:r>
          </a:p>
          <a:p>
            <a:pPr lvl="1" eaLnBrk="1" hangingPunct="1">
              <a:spcAft>
                <a:spcPts val="400"/>
              </a:spcAft>
            </a:pPr>
            <a:r>
              <a:rPr lang="en-US" altLang="en-US" dirty="0">
                <a:solidFill>
                  <a:srgbClr val="414141"/>
                </a:solidFill>
              </a:rPr>
              <a:t>Any cooperation if the entity/individual: (1) conceals the involvement by senior management or the board; or (2) demonstrates lack of good faith</a:t>
            </a:r>
          </a:p>
          <a:p>
            <a:pPr lvl="2" eaLnBrk="1" hangingPunct="1"/>
            <a:endParaRPr lang="en-US" altLang="en-US" dirty="0">
              <a:solidFill>
                <a:srgbClr val="414141"/>
              </a:solidFill>
            </a:endParaRPr>
          </a:p>
          <a:p>
            <a:pPr marL="685783" lvl="2" indent="0" eaLnBrk="1" hangingPunct="1">
              <a:buNone/>
            </a:pPr>
            <a:endParaRPr lang="en-US" altLang="en-US" dirty="0">
              <a:solidFill>
                <a:srgbClr val="414141"/>
              </a:solidFill>
            </a:endParaRPr>
          </a:p>
        </p:txBody>
      </p:sp>
      <p:sp>
        <p:nvSpPr>
          <p:cNvPr id="4" name="Slide Number Placeholder 3">
            <a:extLst>
              <a:ext uri="{FF2B5EF4-FFF2-40B4-BE49-F238E27FC236}">
                <a16:creationId xmlns:a16="http://schemas.microsoft.com/office/drawing/2014/main" id="{DACCE2AF-820C-407F-A9A9-08B2A6A85F2E}"/>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32" indent="-285744" eaLnBrk="0" hangingPunct="0">
              <a:defRPr>
                <a:solidFill>
                  <a:schemeClr val="tx1"/>
                </a:solidFill>
                <a:latin typeface="Arial" panose="020B0604020202020204" pitchFamily="34" charset="0"/>
                <a:cs typeface="Arial" panose="020B0604020202020204" pitchFamily="34" charset="0"/>
              </a:defRPr>
            </a:lvl2pPr>
            <a:lvl3pPr marL="1142971" indent="-228594" eaLnBrk="0" hangingPunct="0">
              <a:defRPr>
                <a:solidFill>
                  <a:schemeClr val="tx1"/>
                </a:solidFill>
                <a:latin typeface="Arial" panose="020B0604020202020204" pitchFamily="34" charset="0"/>
                <a:cs typeface="Arial" panose="020B0604020202020204" pitchFamily="34" charset="0"/>
              </a:defRPr>
            </a:lvl3pPr>
            <a:lvl4pPr marL="1600160" indent="-228594" eaLnBrk="0" hangingPunct="0">
              <a:defRPr>
                <a:solidFill>
                  <a:schemeClr val="tx1"/>
                </a:solidFill>
                <a:latin typeface="Arial" panose="020B0604020202020204" pitchFamily="34" charset="0"/>
                <a:cs typeface="Arial" panose="020B0604020202020204" pitchFamily="34" charset="0"/>
              </a:defRPr>
            </a:lvl4pPr>
            <a:lvl5pPr marL="2057349" indent="-228594" eaLnBrk="0" hangingPunct="0">
              <a:defRPr>
                <a:solidFill>
                  <a:schemeClr val="tx1"/>
                </a:solidFill>
                <a:latin typeface="Arial" panose="020B0604020202020204" pitchFamily="34" charset="0"/>
                <a:cs typeface="Arial" panose="020B0604020202020204" pitchFamily="34" charset="0"/>
              </a:defRPr>
            </a:lvl5pPr>
            <a:lvl6pPr marL="2514537" indent="-228594"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726" indent="-228594"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8914" indent="-228594"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103" indent="-228594"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F28CF451-B8E1-4AD9-90DD-E3B8845A987F}" type="slidenum">
              <a:rPr kumimoji="0" lang="en-US" altLang="en-US" sz="1000" b="0" i="0" u="none" strike="noStrike" kern="1200" cap="none" spc="0" normalizeH="0" baseline="0" noProof="0">
                <a:ln>
                  <a:noFill/>
                </a:ln>
                <a:solidFill>
                  <a:srgbClr val="939393"/>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27</a:t>
            </a:fld>
            <a:endParaRPr kumimoji="0" lang="en-US" altLang="en-US" sz="1000" b="0" i="0" u="none" strike="noStrike" kern="1200" cap="none" spc="0" normalizeH="0" baseline="0" noProof="0" dirty="0">
              <a:ln>
                <a:noFill/>
              </a:ln>
              <a:solidFill>
                <a:srgbClr val="939393"/>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6485765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DDA41-2492-444A-88CE-D50D693A174D}"/>
              </a:ext>
            </a:extLst>
          </p:cNvPr>
          <p:cNvSpPr>
            <a:spLocks noGrp="1"/>
          </p:cNvSpPr>
          <p:nvPr>
            <p:ph type="title"/>
          </p:nvPr>
        </p:nvSpPr>
        <p:spPr/>
        <p:txBody>
          <a:bodyPr/>
          <a:lstStyle/>
          <a:p>
            <a:r>
              <a:rPr lang="en-US" dirty="0"/>
              <a:t>Cooperation Credit – May 7, 2019 – FCA Cooperation Guidelines (cont.)</a:t>
            </a:r>
          </a:p>
        </p:txBody>
      </p:sp>
      <p:sp>
        <p:nvSpPr>
          <p:cNvPr id="3" name="Content Placeholder 2">
            <a:extLst>
              <a:ext uri="{FF2B5EF4-FFF2-40B4-BE49-F238E27FC236}">
                <a16:creationId xmlns:a16="http://schemas.microsoft.com/office/drawing/2014/main" id="{60CBF91E-F8D7-43CA-B63E-CB292DF439D0}"/>
              </a:ext>
            </a:extLst>
          </p:cNvPr>
          <p:cNvSpPr>
            <a:spLocks noGrp="1"/>
          </p:cNvSpPr>
          <p:nvPr>
            <p:ph idx="1"/>
          </p:nvPr>
        </p:nvSpPr>
        <p:spPr/>
        <p:txBody>
          <a:bodyPr/>
          <a:lstStyle/>
          <a:p>
            <a:pPr eaLnBrk="1" hangingPunct="1">
              <a:spcAft>
                <a:spcPts val="400"/>
              </a:spcAft>
            </a:pPr>
            <a:r>
              <a:rPr lang="en-US" altLang="en-US" dirty="0">
                <a:solidFill>
                  <a:srgbClr val="414141"/>
                </a:solidFill>
              </a:rPr>
              <a:t>How Much credit?</a:t>
            </a:r>
          </a:p>
          <a:p>
            <a:pPr lvl="1" eaLnBrk="1" hangingPunct="1"/>
            <a:r>
              <a:rPr lang="en-US" altLang="en-US" dirty="0">
                <a:solidFill>
                  <a:srgbClr val="414141"/>
                </a:solidFill>
              </a:rPr>
              <a:t>Reduction in penalties or multiplier</a:t>
            </a:r>
          </a:p>
          <a:p>
            <a:pPr lvl="1" eaLnBrk="1" hangingPunct="1"/>
            <a:r>
              <a:rPr lang="en-US" altLang="en-US" dirty="0">
                <a:solidFill>
                  <a:srgbClr val="414141"/>
                </a:solidFill>
              </a:rPr>
              <a:t>Maximum credit – not less than “full compensation” to government including:</a:t>
            </a:r>
          </a:p>
          <a:p>
            <a:pPr lvl="2" eaLnBrk="1" hangingPunct="1"/>
            <a:r>
              <a:rPr lang="en-US" altLang="en-US" dirty="0">
                <a:solidFill>
                  <a:srgbClr val="414141"/>
                </a:solidFill>
              </a:rPr>
              <a:t>Single damages			- Costs of investigation</a:t>
            </a:r>
          </a:p>
          <a:p>
            <a:pPr lvl="2" eaLnBrk="1" hangingPunct="1"/>
            <a:r>
              <a:rPr lang="en-US" altLang="en-US" dirty="0">
                <a:solidFill>
                  <a:srgbClr val="414141"/>
                </a:solidFill>
              </a:rPr>
              <a:t>Lost interest				- Relator share</a:t>
            </a:r>
          </a:p>
          <a:p>
            <a:pPr lvl="1" eaLnBrk="1" hangingPunct="1"/>
            <a:r>
              <a:rPr lang="en-US" altLang="en-US" dirty="0">
                <a:solidFill>
                  <a:srgbClr val="414141"/>
                </a:solidFill>
              </a:rPr>
              <a:t>Translates as a practical matter to between a 1.15 and 2.0 multiplier of government's damage</a:t>
            </a:r>
          </a:p>
          <a:p>
            <a:pPr lvl="2" eaLnBrk="1" hangingPunct="1"/>
            <a:r>
              <a:rPr lang="en-US" altLang="en-US" dirty="0">
                <a:solidFill>
                  <a:srgbClr val="414141"/>
                </a:solidFill>
              </a:rPr>
              <a:t>How is this different from the past? </a:t>
            </a:r>
          </a:p>
          <a:p>
            <a:pPr eaLnBrk="1" hangingPunct="1"/>
            <a:r>
              <a:rPr lang="en-US" altLang="en-US" sz="1800" dirty="0">
                <a:solidFill>
                  <a:srgbClr val="414141"/>
                </a:solidFill>
              </a:rPr>
              <a:t>Non-Monetary Credits Possible:</a:t>
            </a:r>
          </a:p>
          <a:p>
            <a:pPr lvl="1" eaLnBrk="1" hangingPunct="1">
              <a:spcAft>
                <a:spcPts val="1200"/>
              </a:spcAft>
            </a:pPr>
            <a:r>
              <a:rPr lang="en-US" altLang="en-US" sz="1700" dirty="0">
                <a:solidFill>
                  <a:srgbClr val="414141"/>
                </a:solidFill>
              </a:rPr>
              <a:t>DOJ may notify relevant regulatory agency about cooperation so agency can take this into consideration when evaluating administrative penalties such as suspension, debarment, exclusion, or civil monetary penalties</a:t>
            </a:r>
          </a:p>
          <a:p>
            <a:pPr lvl="1" eaLnBrk="1" hangingPunct="1">
              <a:spcAft>
                <a:spcPts val="1200"/>
              </a:spcAft>
            </a:pPr>
            <a:r>
              <a:rPr lang="en-US" altLang="en-US" sz="1700" dirty="0">
                <a:solidFill>
                  <a:srgbClr val="414141"/>
                </a:solidFill>
              </a:rPr>
              <a:t>DOJ may publicly acknowledge a company’s cooperation</a:t>
            </a:r>
          </a:p>
          <a:p>
            <a:pPr lvl="1" eaLnBrk="1" hangingPunct="1">
              <a:spcAft>
                <a:spcPts val="1200"/>
              </a:spcAft>
            </a:pPr>
            <a:r>
              <a:rPr lang="en-US" altLang="en-US" sz="1700" dirty="0">
                <a:solidFill>
                  <a:srgbClr val="414141"/>
                </a:solidFill>
              </a:rPr>
              <a:t>DOJ may assist a company in resolving </a:t>
            </a:r>
            <a:r>
              <a:rPr lang="en-US" altLang="en-US" sz="1700" i="1" dirty="0">
                <a:solidFill>
                  <a:srgbClr val="414141"/>
                </a:solidFill>
              </a:rPr>
              <a:t>qui tam </a:t>
            </a:r>
            <a:r>
              <a:rPr lang="en-US" altLang="en-US" sz="1700" dirty="0">
                <a:solidFill>
                  <a:srgbClr val="414141"/>
                </a:solidFill>
              </a:rPr>
              <a:t>litigation with relator(s)</a:t>
            </a:r>
          </a:p>
          <a:p>
            <a:pPr lvl="1" eaLnBrk="1" hangingPunct="1"/>
            <a:endParaRPr lang="en-US" altLang="en-US" sz="1700" dirty="0">
              <a:solidFill>
                <a:srgbClr val="414141"/>
              </a:solidFill>
            </a:endParaRPr>
          </a:p>
          <a:p>
            <a:endParaRPr lang="en-US" dirty="0">
              <a:solidFill>
                <a:srgbClr val="414141"/>
              </a:solidFill>
            </a:endParaRPr>
          </a:p>
        </p:txBody>
      </p:sp>
      <p:sp>
        <p:nvSpPr>
          <p:cNvPr id="4" name="Slide Number Placeholder 3">
            <a:extLst>
              <a:ext uri="{FF2B5EF4-FFF2-40B4-BE49-F238E27FC236}">
                <a16:creationId xmlns:a16="http://schemas.microsoft.com/office/drawing/2014/main" id="{5F77EB66-4D76-4714-A5A9-54015BD76AAB}"/>
              </a:ext>
            </a:extLst>
          </p:cNvPr>
          <p:cNvSpPr>
            <a:spLocks noGrp="1"/>
          </p:cNvSpPr>
          <p:nvPr>
            <p:ph type="sldNum" sz="quarter" idx="12"/>
          </p:nvPr>
        </p:nvSpPr>
        <p:spPr/>
        <p:txBody>
          <a:bodyPr/>
          <a:lstStyle/>
          <a:p>
            <a:fld id="{4834AEE2-9E0B-49B9-AB77-EBA01455B97E}" type="slidenum">
              <a:rPr lang="en-US" altLang="en-US" smtClean="0"/>
              <a:pPr/>
              <a:t>28</a:t>
            </a:fld>
            <a:endParaRPr lang="en-US" altLang="en-US" dirty="0"/>
          </a:p>
        </p:txBody>
      </p:sp>
    </p:spTree>
    <p:extLst>
      <p:ext uri="{BB962C8B-B14F-4D97-AF65-F5344CB8AC3E}">
        <p14:creationId xmlns:p14="http://schemas.microsoft.com/office/powerpoint/2010/main" val="41899722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B3659-9B10-4C92-9042-6D78FCE07F92}"/>
              </a:ext>
            </a:extLst>
          </p:cNvPr>
          <p:cNvSpPr>
            <a:spLocks noGrp="1"/>
          </p:cNvSpPr>
          <p:nvPr>
            <p:ph type="title"/>
          </p:nvPr>
        </p:nvSpPr>
        <p:spPr/>
        <p:txBody>
          <a:bodyPr/>
          <a:lstStyle/>
          <a:p>
            <a:r>
              <a:rPr lang="en-US" dirty="0"/>
              <a:t>Cooperation Credit – May 7, 2019 – FCA Cooperation Guidelines (cont.)</a:t>
            </a:r>
          </a:p>
        </p:txBody>
      </p:sp>
      <p:sp>
        <p:nvSpPr>
          <p:cNvPr id="3" name="Content Placeholder 2">
            <a:extLst>
              <a:ext uri="{FF2B5EF4-FFF2-40B4-BE49-F238E27FC236}">
                <a16:creationId xmlns:a16="http://schemas.microsoft.com/office/drawing/2014/main" id="{2958BE36-2617-4187-B412-D061CA98B92A}"/>
              </a:ext>
            </a:extLst>
          </p:cNvPr>
          <p:cNvSpPr>
            <a:spLocks noGrp="1"/>
          </p:cNvSpPr>
          <p:nvPr>
            <p:ph idx="1"/>
          </p:nvPr>
        </p:nvSpPr>
        <p:spPr/>
        <p:txBody>
          <a:bodyPr/>
          <a:lstStyle/>
          <a:p>
            <a:r>
              <a:rPr lang="en-US" altLang="en-US" dirty="0">
                <a:solidFill>
                  <a:srgbClr val="414141"/>
                </a:solidFill>
              </a:rPr>
              <a:t>May 20, 2019 Principal Deputy Associate AG </a:t>
            </a:r>
            <a:r>
              <a:rPr lang="en-US" altLang="en-US" dirty="0" err="1">
                <a:solidFill>
                  <a:srgbClr val="414141"/>
                </a:solidFill>
              </a:rPr>
              <a:t>McCusker</a:t>
            </a:r>
            <a:r>
              <a:rPr lang="en-US" altLang="en-US" dirty="0">
                <a:solidFill>
                  <a:srgbClr val="414141"/>
                </a:solidFill>
              </a:rPr>
              <a:t> Murray remarks at Compliance Week Conference: </a:t>
            </a:r>
          </a:p>
          <a:p>
            <a:pPr lvl="1"/>
            <a:r>
              <a:rPr lang="en-US" altLang="en-US" dirty="0">
                <a:solidFill>
                  <a:srgbClr val="414141"/>
                </a:solidFill>
              </a:rPr>
              <a:t>Examples of cooperation credit:</a:t>
            </a:r>
          </a:p>
          <a:p>
            <a:pPr lvl="2"/>
            <a:r>
              <a:rPr lang="en-US" altLang="en-US" dirty="0">
                <a:solidFill>
                  <a:srgbClr val="414141"/>
                </a:solidFill>
              </a:rPr>
              <a:t>Settling defendant disclosed additional violations outside original DOJ inquiry and assisted in damages calculation – DOJ agreed to “accept some of the reasonable, albeit conservative, damages assumptions proposed” by the company and to publicly acknowledge the company’s cooperation</a:t>
            </a:r>
          </a:p>
          <a:p>
            <a:pPr lvl="2"/>
            <a:r>
              <a:rPr lang="en-US" altLang="en-US" dirty="0">
                <a:solidFill>
                  <a:srgbClr val="414141"/>
                </a:solidFill>
              </a:rPr>
              <a:t>Settling defendant shared results of internal investigation and developed damage model to help government assess losses – DOJ agreed to 1.7 multiplier</a:t>
            </a:r>
          </a:p>
          <a:p>
            <a:pPr lvl="1"/>
            <a:r>
              <a:rPr lang="en-US" altLang="en-US" dirty="0">
                <a:solidFill>
                  <a:srgbClr val="414141"/>
                </a:solidFill>
              </a:rPr>
              <a:t>Compliance Programs:  DOJ will take into account nature and effectiveness of compliance program at the time of misconduct in evaluating whether violation was committed knowingly, and “whether the False Claims Act is the appropriate remedy in the first instance.”</a:t>
            </a:r>
          </a:p>
          <a:p>
            <a:endParaRPr lang="en-US" altLang="en-US" dirty="0">
              <a:solidFill>
                <a:srgbClr val="414141"/>
              </a:solidFill>
            </a:endParaRPr>
          </a:p>
          <a:p>
            <a:pPr lvl="2"/>
            <a:endParaRPr lang="en-US" altLang="en-US" dirty="0">
              <a:solidFill>
                <a:srgbClr val="414141"/>
              </a:solidFill>
            </a:endParaRPr>
          </a:p>
          <a:p>
            <a:endParaRPr lang="en-US" dirty="0">
              <a:solidFill>
                <a:srgbClr val="414141"/>
              </a:solidFill>
            </a:endParaRPr>
          </a:p>
        </p:txBody>
      </p:sp>
      <p:sp>
        <p:nvSpPr>
          <p:cNvPr id="4" name="Slide Number Placeholder 3">
            <a:extLst>
              <a:ext uri="{FF2B5EF4-FFF2-40B4-BE49-F238E27FC236}">
                <a16:creationId xmlns:a16="http://schemas.microsoft.com/office/drawing/2014/main" id="{58D2690D-7B87-4B97-92AD-4D85AB02D8D2}"/>
              </a:ext>
            </a:extLst>
          </p:cNvPr>
          <p:cNvSpPr>
            <a:spLocks noGrp="1"/>
          </p:cNvSpPr>
          <p:nvPr>
            <p:ph type="sldNum" sz="quarter" idx="12"/>
          </p:nvPr>
        </p:nvSpPr>
        <p:spPr/>
        <p:txBody>
          <a:bodyPr/>
          <a:lstStyle/>
          <a:p>
            <a:fld id="{4834AEE2-9E0B-49B9-AB77-EBA01455B97E}" type="slidenum">
              <a:rPr lang="en-US" altLang="en-US" smtClean="0"/>
              <a:pPr/>
              <a:t>29</a:t>
            </a:fld>
            <a:endParaRPr lang="en-US" altLang="en-US"/>
          </a:p>
        </p:txBody>
      </p:sp>
    </p:spTree>
    <p:extLst>
      <p:ext uri="{BB962C8B-B14F-4D97-AF65-F5344CB8AC3E}">
        <p14:creationId xmlns:p14="http://schemas.microsoft.com/office/powerpoint/2010/main" val="1691980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25621B3C-7E3D-471D-87BA-D158F2EEA49B}"/>
              </a:ext>
            </a:extLst>
          </p:cNvPr>
          <p:cNvSpPr>
            <a:spLocks noGrp="1"/>
          </p:cNvSpPr>
          <p:nvPr>
            <p:ph type="title"/>
          </p:nvPr>
        </p:nvSpPr>
        <p:spPr/>
        <p:txBody>
          <a:bodyPr/>
          <a:lstStyle/>
          <a:p>
            <a:pPr eaLnBrk="1" hangingPunct="1"/>
            <a:r>
              <a:rPr lang="en-US" altLang="en-US" dirty="0"/>
              <a:t>FY2019 FCA Recoveries – All Industries</a:t>
            </a:r>
          </a:p>
        </p:txBody>
      </p:sp>
      <p:sp>
        <p:nvSpPr>
          <p:cNvPr id="11268" name="TextBox 4">
            <a:extLst>
              <a:ext uri="{FF2B5EF4-FFF2-40B4-BE49-F238E27FC236}">
                <a16:creationId xmlns:a16="http://schemas.microsoft.com/office/drawing/2014/main" id="{F4EFD62F-395B-4A46-A1E1-D711E5A0C8F8}"/>
              </a:ext>
            </a:extLst>
          </p:cNvPr>
          <p:cNvSpPr txBox="1">
            <a:spLocks noChangeArrowheads="1"/>
          </p:cNvSpPr>
          <p:nvPr/>
        </p:nvSpPr>
        <p:spPr bwMode="auto">
          <a:xfrm>
            <a:off x="6400800" y="5930900"/>
            <a:ext cx="30480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Aft>
                <a:spcPts val="1200"/>
              </a:spcAft>
              <a:buSzPct val="120000"/>
              <a:buFont typeface="Arial" panose="020B0604020202020204" pitchFamily="34" charset="0"/>
              <a:buChar char="•"/>
              <a:defRPr sz="2000">
                <a:solidFill>
                  <a:schemeClr val="tx1"/>
                </a:solidFill>
                <a:latin typeface="Arial" panose="020B0604020202020204" pitchFamily="34" charset="0"/>
              </a:defRPr>
            </a:lvl1pPr>
            <a:lvl2pPr marL="742950" indent="-285750" eaLnBrk="0" hangingPunct="0">
              <a:spcAft>
                <a:spcPts val="600"/>
              </a:spcAft>
              <a:buSzPct val="90000"/>
              <a:buFont typeface="Courier New" panose="02070309020205020404" pitchFamily="49" charset="0"/>
              <a:buChar char="o"/>
              <a:defRPr>
                <a:solidFill>
                  <a:schemeClr val="tx1"/>
                </a:solidFill>
                <a:latin typeface="Arial" panose="020B0604020202020204" pitchFamily="34" charset="0"/>
              </a:defRPr>
            </a:lvl2pPr>
            <a:lvl3pPr marL="1143000" indent="-228600" eaLnBrk="0" hangingPunct="0">
              <a:spcAft>
                <a:spcPts val="600"/>
              </a:spcAft>
              <a:buFont typeface="Arial" panose="020B0604020202020204" pitchFamily="34" charset="0"/>
              <a:buChar char="‒"/>
              <a:defRPr sz="1600">
                <a:solidFill>
                  <a:schemeClr val="tx1"/>
                </a:solidFill>
                <a:latin typeface="Arial" panose="020B0604020202020204" pitchFamily="34" charset="0"/>
              </a:defRPr>
            </a:lvl3pPr>
            <a:lvl4pPr marL="1600200" indent="-228600" eaLnBrk="0" hangingPunct="0">
              <a:spcAft>
                <a:spcPts val="600"/>
              </a:spcAft>
              <a:buFont typeface="Wingdings" panose="05000000000000000000" pitchFamily="2" charset="2"/>
              <a:buChar char="§"/>
              <a:defRPr sz="1400">
                <a:solidFill>
                  <a:schemeClr val="tx1"/>
                </a:solidFill>
                <a:latin typeface="Arial" panose="020B0604020202020204" pitchFamily="34" charset="0"/>
              </a:defRPr>
            </a:lvl4pPr>
            <a:lvl5pPr marL="2057400" indent="-228600" eaLnBrk="0" hangingPunct="0">
              <a:spcAft>
                <a:spcPts val="600"/>
              </a:spcAft>
              <a:buSzPct val="90000"/>
              <a:buFont typeface="Arial" panose="020B0604020202020204" pitchFamily="34" charset="0"/>
              <a:buChar char="•"/>
              <a:defRPr sz="1200">
                <a:solidFill>
                  <a:schemeClr val="tx1"/>
                </a:solidFill>
                <a:latin typeface="Arial" panose="020B0604020202020204" pitchFamily="34" charset="0"/>
              </a:defRPr>
            </a:lvl5pPr>
            <a:lvl6pPr marL="2514600" indent="-228600" eaLnBrk="0" fontAlgn="base" hangingPunct="0">
              <a:spcBef>
                <a:spcPct val="0"/>
              </a:spcBef>
              <a:spcAft>
                <a:spcPts val="600"/>
              </a:spcAft>
              <a:buSzPct val="90000"/>
              <a:buFont typeface="Arial" panose="020B0604020202020204" pitchFamily="34" charset="0"/>
              <a:buChar char="•"/>
              <a:defRPr sz="1200">
                <a:solidFill>
                  <a:schemeClr val="tx1"/>
                </a:solidFill>
                <a:latin typeface="Arial" panose="020B0604020202020204" pitchFamily="34" charset="0"/>
              </a:defRPr>
            </a:lvl6pPr>
            <a:lvl7pPr marL="2971800" indent="-228600" eaLnBrk="0" fontAlgn="base" hangingPunct="0">
              <a:spcBef>
                <a:spcPct val="0"/>
              </a:spcBef>
              <a:spcAft>
                <a:spcPts val="600"/>
              </a:spcAft>
              <a:buSzPct val="90000"/>
              <a:buFont typeface="Arial" panose="020B0604020202020204" pitchFamily="34" charset="0"/>
              <a:buChar char="•"/>
              <a:defRPr sz="1200">
                <a:solidFill>
                  <a:schemeClr val="tx1"/>
                </a:solidFill>
                <a:latin typeface="Arial" panose="020B0604020202020204" pitchFamily="34" charset="0"/>
              </a:defRPr>
            </a:lvl7pPr>
            <a:lvl8pPr marL="3429000" indent="-228600" eaLnBrk="0" fontAlgn="base" hangingPunct="0">
              <a:spcBef>
                <a:spcPct val="0"/>
              </a:spcBef>
              <a:spcAft>
                <a:spcPts val="600"/>
              </a:spcAft>
              <a:buSzPct val="90000"/>
              <a:buFont typeface="Arial" panose="020B0604020202020204" pitchFamily="34" charset="0"/>
              <a:buChar char="•"/>
              <a:defRPr sz="1200">
                <a:solidFill>
                  <a:schemeClr val="tx1"/>
                </a:solidFill>
                <a:latin typeface="Arial" panose="020B0604020202020204" pitchFamily="34" charset="0"/>
              </a:defRPr>
            </a:lvl8pPr>
            <a:lvl9pPr marL="3886200" indent="-228600" eaLnBrk="0" fontAlgn="base" hangingPunct="0">
              <a:spcBef>
                <a:spcPct val="0"/>
              </a:spcBef>
              <a:spcAft>
                <a:spcPts val="600"/>
              </a:spcAft>
              <a:buSzPct val="90000"/>
              <a:buFont typeface="Arial" panose="020B0604020202020204" pitchFamily="34" charset="0"/>
              <a:buChar char="•"/>
              <a:defRPr sz="1200">
                <a:solidFill>
                  <a:schemeClr val="tx1"/>
                </a:solidFill>
                <a:latin typeface="Arial" panose="020B0604020202020204" pitchFamily="34" charset="0"/>
              </a:defRPr>
            </a:lvl9pPr>
          </a:lstStyle>
          <a:p>
            <a:pPr eaLnBrk="1" hangingPunct="1">
              <a:spcAft>
                <a:spcPct val="0"/>
              </a:spcAft>
              <a:buSzTx/>
              <a:buFontTx/>
              <a:buNone/>
            </a:pPr>
            <a:r>
              <a:rPr lang="en-US" altLang="en-US" sz="1000" i="1" dirty="0"/>
              <a:t>Source: Arnold &amp; Porter’s Qui Notes Blog</a:t>
            </a:r>
          </a:p>
        </p:txBody>
      </p:sp>
      <p:sp>
        <p:nvSpPr>
          <p:cNvPr id="2" name="Slide Number Placeholder 1">
            <a:extLst>
              <a:ext uri="{FF2B5EF4-FFF2-40B4-BE49-F238E27FC236}">
                <a16:creationId xmlns:a16="http://schemas.microsoft.com/office/drawing/2014/main" id="{41F1AF83-976A-4BCC-88D1-ABCB00C8F6A5}"/>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9CF7DD2-EF2D-4861-9FAD-F6272DB97B61}" type="slidenum">
              <a:rPr lang="en-US" altLang="en-US">
                <a:solidFill>
                  <a:srgbClr val="939393"/>
                </a:solidFill>
              </a:rPr>
              <a:pPr eaLnBrk="1" hangingPunct="1"/>
              <a:t>3</a:t>
            </a:fld>
            <a:endParaRPr lang="en-US" altLang="en-US">
              <a:solidFill>
                <a:srgbClr val="939393"/>
              </a:solidFill>
            </a:endParaRPr>
          </a:p>
        </p:txBody>
      </p:sp>
      <p:graphicFrame>
        <p:nvGraphicFramePr>
          <p:cNvPr id="8" name="Content Placeholder 7">
            <a:extLst>
              <a:ext uri="{FF2B5EF4-FFF2-40B4-BE49-F238E27FC236}">
                <a16:creationId xmlns:a16="http://schemas.microsoft.com/office/drawing/2014/main" id="{6C7741F8-85F8-45DE-A45C-74403E766536}"/>
              </a:ext>
            </a:extLst>
          </p:cNvPr>
          <p:cNvGraphicFramePr>
            <a:graphicFrameLocks noGrp="1"/>
          </p:cNvGraphicFramePr>
          <p:nvPr>
            <p:ph idx="1"/>
            <p:extLst>
              <p:ext uri="{D42A27DB-BD31-4B8C-83A1-F6EECF244321}">
                <p14:modId xmlns:p14="http://schemas.microsoft.com/office/powerpoint/2010/main" val="3804362130"/>
              </p:ext>
            </p:extLst>
          </p:nvPr>
        </p:nvGraphicFramePr>
        <p:xfrm>
          <a:off x="832644" y="1746408"/>
          <a:ext cx="7467600" cy="4435475"/>
        </p:xfrm>
        <a:graphic>
          <a:graphicData uri="http://schemas.openxmlformats.org/drawingml/2006/chart">
            <c:chart xmlns:c="http://schemas.openxmlformats.org/drawingml/2006/chart" xmlns:r="http://schemas.openxmlformats.org/officeDocument/2006/relationships" r:id="rId2"/>
          </a:graphicData>
        </a:graphic>
      </p:graphicFrame>
      <p:sp>
        <p:nvSpPr>
          <p:cNvPr id="12" name="TextBox 11">
            <a:extLst>
              <a:ext uri="{FF2B5EF4-FFF2-40B4-BE49-F238E27FC236}">
                <a16:creationId xmlns:a16="http://schemas.microsoft.com/office/drawing/2014/main" id="{DCF53251-5A7C-4096-8429-70DBC98C8068}"/>
              </a:ext>
            </a:extLst>
          </p:cNvPr>
          <p:cNvSpPr txBox="1"/>
          <p:nvPr/>
        </p:nvSpPr>
        <p:spPr>
          <a:xfrm>
            <a:off x="1783715" y="1233815"/>
            <a:ext cx="2667000" cy="523220"/>
          </a:xfrm>
          <a:prstGeom prst="rect">
            <a:avLst/>
          </a:prstGeom>
          <a:noFill/>
        </p:spPr>
        <p:txBody>
          <a:bodyPr wrap="square" rtlCol="0">
            <a:spAutoFit/>
          </a:bodyPr>
          <a:lstStyle/>
          <a:p>
            <a:pPr algn="ctr"/>
            <a:r>
              <a:rPr lang="en-US" sz="1400" dirty="0"/>
              <a:t>Other</a:t>
            </a:r>
            <a:br>
              <a:rPr lang="en-US" sz="1400" dirty="0"/>
            </a:br>
            <a:r>
              <a:rPr lang="en-US" sz="1400" dirty="0"/>
              <a:t>$196,782,553</a:t>
            </a:r>
          </a:p>
        </p:txBody>
      </p:sp>
      <p:sp>
        <p:nvSpPr>
          <p:cNvPr id="13" name="TextBox 12">
            <a:extLst>
              <a:ext uri="{FF2B5EF4-FFF2-40B4-BE49-F238E27FC236}">
                <a16:creationId xmlns:a16="http://schemas.microsoft.com/office/drawing/2014/main" id="{C8A4C65D-CEA3-43BC-8870-01CCF44AECC4}"/>
              </a:ext>
            </a:extLst>
          </p:cNvPr>
          <p:cNvSpPr txBox="1"/>
          <p:nvPr/>
        </p:nvSpPr>
        <p:spPr>
          <a:xfrm>
            <a:off x="76200" y="1596772"/>
            <a:ext cx="2667000" cy="523220"/>
          </a:xfrm>
          <a:prstGeom prst="rect">
            <a:avLst/>
          </a:prstGeom>
          <a:noFill/>
        </p:spPr>
        <p:txBody>
          <a:bodyPr wrap="square" rtlCol="0">
            <a:spAutoFit/>
          </a:bodyPr>
          <a:lstStyle/>
          <a:p>
            <a:pPr algn="ctr"/>
            <a:r>
              <a:rPr lang="en-US" sz="1400" dirty="0"/>
              <a:t>Defense</a:t>
            </a:r>
            <a:br>
              <a:rPr lang="en-US" sz="1400" dirty="0"/>
            </a:br>
            <a:r>
              <a:rPr lang="en-US" sz="1400" dirty="0"/>
              <a:t>$252,156,922</a:t>
            </a:r>
          </a:p>
        </p:txBody>
      </p:sp>
      <p:sp>
        <p:nvSpPr>
          <p:cNvPr id="14" name="TextBox 13">
            <a:extLst>
              <a:ext uri="{FF2B5EF4-FFF2-40B4-BE49-F238E27FC236}">
                <a16:creationId xmlns:a16="http://schemas.microsoft.com/office/drawing/2014/main" id="{4F419769-720A-4DE9-BA53-5946BAE4AF4C}"/>
              </a:ext>
            </a:extLst>
          </p:cNvPr>
          <p:cNvSpPr txBox="1"/>
          <p:nvPr/>
        </p:nvSpPr>
        <p:spPr>
          <a:xfrm>
            <a:off x="4450715" y="3577044"/>
            <a:ext cx="2667000" cy="523220"/>
          </a:xfrm>
          <a:prstGeom prst="rect">
            <a:avLst/>
          </a:prstGeom>
          <a:noFill/>
        </p:spPr>
        <p:txBody>
          <a:bodyPr wrap="square" rtlCol="0">
            <a:spAutoFit/>
          </a:bodyPr>
          <a:lstStyle/>
          <a:p>
            <a:pPr algn="ctr"/>
            <a:r>
              <a:rPr lang="en-US" sz="1400" dirty="0">
                <a:solidFill>
                  <a:schemeClr val="bg1"/>
                </a:solidFill>
              </a:rPr>
              <a:t>Healthcare</a:t>
            </a:r>
            <a:br>
              <a:rPr lang="en-US" sz="1400" dirty="0">
                <a:solidFill>
                  <a:schemeClr val="bg1"/>
                </a:solidFill>
              </a:rPr>
            </a:br>
            <a:r>
              <a:rPr lang="en-US" sz="1400" dirty="0">
                <a:solidFill>
                  <a:schemeClr val="bg1"/>
                </a:solidFill>
              </a:rPr>
              <a:t>$2,605,485,575</a:t>
            </a:r>
          </a:p>
        </p:txBody>
      </p:sp>
      <p:cxnSp>
        <p:nvCxnSpPr>
          <p:cNvPr id="15" name="Straight Connector 14">
            <a:extLst>
              <a:ext uri="{FF2B5EF4-FFF2-40B4-BE49-F238E27FC236}">
                <a16:creationId xmlns:a16="http://schemas.microsoft.com/office/drawing/2014/main" id="{416024BA-9180-430F-AA15-221A38430977}"/>
              </a:ext>
            </a:extLst>
          </p:cNvPr>
          <p:cNvCxnSpPr>
            <a:cxnSpLocks/>
          </p:cNvCxnSpPr>
          <p:nvPr/>
        </p:nvCxnSpPr>
        <p:spPr>
          <a:xfrm>
            <a:off x="2057400" y="2034347"/>
            <a:ext cx="477791" cy="232899"/>
          </a:xfrm>
          <a:prstGeom prst="line">
            <a:avLst/>
          </a:prstGeom>
          <a:ln/>
        </p:spPr>
        <p:style>
          <a:lnRef idx="1">
            <a:schemeClr val="dk1"/>
          </a:lnRef>
          <a:fillRef idx="0">
            <a:schemeClr val="dk1"/>
          </a:fillRef>
          <a:effectRef idx="0">
            <a:schemeClr val="dk1"/>
          </a:effectRef>
          <a:fontRef idx="minor">
            <a:schemeClr val="tx1"/>
          </a:fontRef>
        </p:style>
      </p:cxnSp>
      <p:cxnSp>
        <p:nvCxnSpPr>
          <p:cNvPr id="16" name="Straight Connector 15">
            <a:extLst>
              <a:ext uri="{FF2B5EF4-FFF2-40B4-BE49-F238E27FC236}">
                <a16:creationId xmlns:a16="http://schemas.microsoft.com/office/drawing/2014/main" id="{9B6EC969-F4C4-400C-B496-639489DD4DB7}"/>
              </a:ext>
            </a:extLst>
          </p:cNvPr>
          <p:cNvCxnSpPr>
            <a:cxnSpLocks/>
          </p:cNvCxnSpPr>
          <p:nvPr/>
        </p:nvCxnSpPr>
        <p:spPr>
          <a:xfrm>
            <a:off x="3260748" y="1751212"/>
            <a:ext cx="477791" cy="232899"/>
          </a:xfrm>
          <a:prstGeom prst="line">
            <a:avLst/>
          </a:prstGeom>
          <a:ln/>
        </p:spPr>
        <p:style>
          <a:lnRef idx="1">
            <a:schemeClr val="dk1"/>
          </a:lnRef>
          <a:fillRef idx="0">
            <a:schemeClr val="dk1"/>
          </a:fillRef>
          <a:effectRef idx="0">
            <a:schemeClr val="dk1"/>
          </a:effectRef>
          <a:fontRef idx="minor">
            <a:schemeClr val="tx1"/>
          </a:fontRef>
        </p:style>
      </p:cxn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7B3F8DCA-820C-4017-A660-D53060ECAAA5}"/>
              </a:ext>
            </a:extLst>
          </p:cNvPr>
          <p:cNvSpPr>
            <a:spLocks noGrp="1"/>
          </p:cNvSpPr>
          <p:nvPr>
            <p:ph type="title"/>
          </p:nvPr>
        </p:nvSpPr>
        <p:spPr/>
        <p:txBody>
          <a:bodyPr/>
          <a:lstStyle/>
          <a:p>
            <a:pPr eaLnBrk="1" hangingPunct="1"/>
            <a:r>
              <a:rPr lang="en-US" altLang="en-US" dirty="0"/>
              <a:t>Notable Decisions – Attorneys’ Fees…for the Defendant</a:t>
            </a:r>
          </a:p>
        </p:txBody>
      </p:sp>
      <p:sp>
        <p:nvSpPr>
          <p:cNvPr id="16387" name="Content Placeholder 2">
            <a:extLst>
              <a:ext uri="{FF2B5EF4-FFF2-40B4-BE49-F238E27FC236}">
                <a16:creationId xmlns:a16="http://schemas.microsoft.com/office/drawing/2014/main" id="{3C3352F3-B404-41DD-93B5-DE1D7702D9E8}"/>
              </a:ext>
            </a:extLst>
          </p:cNvPr>
          <p:cNvSpPr>
            <a:spLocks noGrp="1"/>
          </p:cNvSpPr>
          <p:nvPr>
            <p:ph idx="1"/>
          </p:nvPr>
        </p:nvSpPr>
        <p:spPr>
          <a:xfrm>
            <a:off x="457200" y="1295399"/>
            <a:ext cx="8229600" cy="5038725"/>
          </a:xfrm>
        </p:spPr>
        <p:txBody>
          <a:bodyPr/>
          <a:lstStyle/>
          <a:p>
            <a:pPr marL="285750" lvl="1" eaLnBrk="1" hangingPunct="1">
              <a:spcBef>
                <a:spcPts val="750"/>
              </a:spcBef>
              <a:spcAft>
                <a:spcPct val="0"/>
              </a:spcAft>
              <a:buFont typeface="Arial" panose="020B0604020202020204" pitchFamily="34" charset="0"/>
              <a:buChar char="•"/>
            </a:pPr>
            <a:r>
              <a:rPr lang="en-US" altLang="en-US" i="1" dirty="0"/>
              <a:t>Pack v. </a:t>
            </a:r>
            <a:r>
              <a:rPr lang="en-US" altLang="en-US" i="1" dirty="0" err="1"/>
              <a:t>Hicky</a:t>
            </a:r>
            <a:r>
              <a:rPr lang="en-US" altLang="en-US" dirty="0"/>
              <a:t>, 776 F. App’x 549 (10th Cir. 2019)</a:t>
            </a:r>
          </a:p>
          <a:p>
            <a:pPr marL="571500" lvl="2" eaLnBrk="1" hangingPunct="1">
              <a:spcBef>
                <a:spcPts val="750"/>
              </a:spcBef>
              <a:spcAft>
                <a:spcPct val="0"/>
              </a:spcAft>
              <a:buFont typeface="Arial" panose="020B0604020202020204" pitchFamily="34" charset="0"/>
              <a:buChar char="•"/>
            </a:pPr>
            <a:r>
              <a:rPr lang="en-US" altLang="en-US" dirty="0"/>
              <a:t>In FCA action against mental health company for allegedly submitting false bills to Medicaid, district court dismissed relator’s complaint and awarded defendant attorneys’ fees of $92,592.75.  Tenth Circuit affirmed.</a:t>
            </a:r>
          </a:p>
          <a:p>
            <a:pPr marL="571500" lvl="2" eaLnBrk="1" hangingPunct="1">
              <a:spcBef>
                <a:spcPts val="750"/>
              </a:spcBef>
              <a:spcAft>
                <a:spcPct val="0"/>
              </a:spcAft>
              <a:buFont typeface="Arial" panose="020B0604020202020204" pitchFamily="34" charset="0"/>
              <a:buChar char="•"/>
            </a:pPr>
            <a:r>
              <a:rPr lang="en-US" altLang="en-US" dirty="0"/>
              <a:t>Holding: District court did not abuse its discretion in awarding attorneys’ fees, which were based on the following findings:</a:t>
            </a:r>
          </a:p>
          <a:p>
            <a:pPr marL="801688" lvl="3" eaLnBrk="1" hangingPunct="1">
              <a:spcBef>
                <a:spcPts val="750"/>
              </a:spcBef>
              <a:spcAft>
                <a:spcPct val="0"/>
              </a:spcAft>
              <a:buFont typeface="Arial" panose="020B0604020202020204" pitchFamily="34" charset="0"/>
              <a:buChar char="•"/>
            </a:pPr>
            <a:r>
              <a:rPr lang="en-US" altLang="en-US" dirty="0"/>
              <a:t>Relator failed to present any evidence of false billing.</a:t>
            </a:r>
          </a:p>
          <a:p>
            <a:pPr marL="801688" lvl="3" eaLnBrk="1" hangingPunct="1">
              <a:spcBef>
                <a:spcPts val="750"/>
              </a:spcBef>
              <a:spcAft>
                <a:spcPct val="0"/>
              </a:spcAft>
              <a:buFont typeface="Arial" panose="020B0604020202020204" pitchFamily="34" charset="0"/>
              <a:buChar char="•"/>
            </a:pPr>
            <a:r>
              <a:rPr lang="en-US" altLang="en-US" dirty="0"/>
              <a:t>Relator failed to produce any evidence of intent to submit a false claim.</a:t>
            </a:r>
          </a:p>
          <a:p>
            <a:pPr marL="801688" lvl="3" eaLnBrk="1" hangingPunct="1">
              <a:spcBef>
                <a:spcPts val="750"/>
              </a:spcBef>
              <a:spcAft>
                <a:spcPct val="0"/>
              </a:spcAft>
              <a:buFont typeface="Arial" panose="020B0604020202020204" pitchFamily="34" charset="0"/>
              <a:buChar char="•"/>
            </a:pPr>
            <a:r>
              <a:rPr lang="en-US" altLang="en-US" dirty="0"/>
              <a:t>Relator “could not identify a single document” to support claims pertaining to a particular therapist, instead relying “entirely on what he was told by Wyoming Medicaid officials.”</a:t>
            </a:r>
          </a:p>
          <a:p>
            <a:pPr marL="801688" lvl="3" eaLnBrk="1" hangingPunct="1">
              <a:spcBef>
                <a:spcPts val="750"/>
              </a:spcBef>
              <a:spcAft>
                <a:spcPct val="0"/>
              </a:spcAft>
              <a:buFont typeface="Arial" panose="020B0604020202020204" pitchFamily="34" charset="0"/>
              <a:buChar char="•"/>
            </a:pPr>
            <a:r>
              <a:rPr lang="en-US" altLang="en-US" dirty="0"/>
              <a:t>Although relator testified as to what Medicaid told him, relator failed to depose or obtain affidavits from any Medicaid official, or provide any other evidence from Medicaid to support his testimony.</a:t>
            </a:r>
          </a:p>
          <a:p>
            <a:pPr marL="801688" lvl="3" eaLnBrk="1" hangingPunct="1">
              <a:spcBef>
                <a:spcPts val="750"/>
              </a:spcBef>
              <a:spcAft>
                <a:spcPct val="0"/>
              </a:spcAft>
              <a:buFont typeface="Arial" panose="020B0604020202020204" pitchFamily="34" charset="0"/>
              <a:buChar char="•"/>
            </a:pPr>
            <a:r>
              <a:rPr lang="en-US" altLang="en-US" dirty="0"/>
              <a:t>Relator’s allegations continuously changed during the litigation.</a:t>
            </a:r>
          </a:p>
          <a:p>
            <a:pPr marL="801688" lvl="3" eaLnBrk="1" hangingPunct="1">
              <a:spcBef>
                <a:spcPts val="750"/>
              </a:spcBef>
              <a:spcAft>
                <a:spcPct val="0"/>
              </a:spcAft>
              <a:buFont typeface="Arial" panose="020B0604020202020204" pitchFamily="34" charset="0"/>
              <a:buChar char="•"/>
            </a:pPr>
            <a:r>
              <a:rPr lang="en-US" altLang="en-US" dirty="0"/>
              <a:t>The contents of relator’s proposed settlement offer “tended to show that he brought the action for an improper purpose.” </a:t>
            </a:r>
          </a:p>
          <a:p>
            <a:pPr marL="571500" lvl="2" eaLnBrk="1" hangingPunct="1">
              <a:spcBef>
                <a:spcPts val="750"/>
              </a:spcBef>
              <a:spcAft>
                <a:spcPct val="0"/>
              </a:spcAft>
              <a:buFont typeface="Arial" panose="020B0604020202020204" pitchFamily="34" charset="0"/>
              <a:buChar char="•"/>
            </a:pPr>
            <a:r>
              <a:rPr lang="en-US" altLang="en-US" dirty="0"/>
              <a:t>Court found attorneys’ fees justified because relator had “misused his statutory privilege and distorted the intent of the [FCA].” </a:t>
            </a:r>
          </a:p>
        </p:txBody>
      </p:sp>
      <p:sp>
        <p:nvSpPr>
          <p:cNvPr id="2" name="Slide Number Placeholder 1">
            <a:extLst>
              <a:ext uri="{FF2B5EF4-FFF2-40B4-BE49-F238E27FC236}">
                <a16:creationId xmlns:a16="http://schemas.microsoft.com/office/drawing/2014/main" id="{2F2F6CCF-EBC6-4183-A7A0-8C5FC6EA2317}"/>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EC8F4BF-B218-4573-AA2D-6FC8A0788AA9}" type="slidenum">
              <a:rPr lang="en-US" altLang="en-US">
                <a:solidFill>
                  <a:srgbClr val="939393"/>
                </a:solidFill>
              </a:rPr>
              <a:pPr eaLnBrk="1" hangingPunct="1"/>
              <a:t>30</a:t>
            </a:fld>
            <a:endParaRPr lang="en-US" altLang="en-US">
              <a:solidFill>
                <a:srgbClr val="939393"/>
              </a:solidFill>
            </a:endParaRPr>
          </a:p>
        </p:txBody>
      </p:sp>
    </p:spTree>
    <p:extLst>
      <p:ext uri="{BB962C8B-B14F-4D97-AF65-F5344CB8AC3E}">
        <p14:creationId xmlns:p14="http://schemas.microsoft.com/office/powerpoint/2010/main" val="12343305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7B3F8DCA-820C-4017-A660-D53060ECAAA5}"/>
              </a:ext>
            </a:extLst>
          </p:cNvPr>
          <p:cNvSpPr>
            <a:spLocks noGrp="1"/>
          </p:cNvSpPr>
          <p:nvPr>
            <p:ph type="title"/>
          </p:nvPr>
        </p:nvSpPr>
        <p:spPr/>
        <p:txBody>
          <a:bodyPr/>
          <a:lstStyle/>
          <a:p>
            <a:pPr eaLnBrk="1" hangingPunct="1"/>
            <a:r>
              <a:rPr lang="en-US" altLang="en-US" dirty="0"/>
              <a:t>Notable Decisions – Limits on Common Interest between Relators and Government</a:t>
            </a:r>
          </a:p>
        </p:txBody>
      </p:sp>
      <p:sp>
        <p:nvSpPr>
          <p:cNvPr id="16387" name="Content Placeholder 2">
            <a:extLst>
              <a:ext uri="{FF2B5EF4-FFF2-40B4-BE49-F238E27FC236}">
                <a16:creationId xmlns:a16="http://schemas.microsoft.com/office/drawing/2014/main" id="{3C3352F3-B404-41DD-93B5-DE1D7702D9E8}"/>
              </a:ext>
            </a:extLst>
          </p:cNvPr>
          <p:cNvSpPr>
            <a:spLocks noGrp="1"/>
          </p:cNvSpPr>
          <p:nvPr>
            <p:ph idx="1"/>
          </p:nvPr>
        </p:nvSpPr>
        <p:spPr>
          <a:xfrm>
            <a:off x="457200" y="1295399"/>
            <a:ext cx="8229600" cy="5038725"/>
          </a:xfrm>
        </p:spPr>
        <p:txBody>
          <a:bodyPr/>
          <a:lstStyle/>
          <a:p>
            <a:pPr marL="285750" lvl="1" eaLnBrk="1" hangingPunct="1">
              <a:spcBef>
                <a:spcPts val="750"/>
              </a:spcBef>
              <a:spcAft>
                <a:spcPct val="0"/>
              </a:spcAft>
              <a:buFont typeface="Arial" panose="020B0604020202020204" pitchFamily="34" charset="0"/>
              <a:buChar char="•"/>
            </a:pPr>
            <a:r>
              <a:rPr lang="en-US" altLang="en-US" i="1" dirty="0"/>
              <a:t>U.S. ex rel. </a:t>
            </a:r>
            <a:r>
              <a:rPr lang="en-US" altLang="en-US" i="1" dirty="0" err="1"/>
              <a:t>Fesenmaier</a:t>
            </a:r>
            <a:r>
              <a:rPr lang="en-US" altLang="en-US" i="1" dirty="0"/>
              <a:t> v. Cameron-</a:t>
            </a:r>
            <a:r>
              <a:rPr lang="en-US" altLang="en-US" i="1" dirty="0" err="1"/>
              <a:t>Ehlen</a:t>
            </a:r>
            <a:r>
              <a:rPr lang="en-US" altLang="en-US" i="1" dirty="0"/>
              <a:t> Group, Inc</a:t>
            </a:r>
            <a:r>
              <a:rPr lang="en-US" altLang="en-US" dirty="0"/>
              <a:t>., No. 13-CV-3003 (WMW/DTS), 2019 WL 6875354 (D. Minn. Dec. 17, 2019)</a:t>
            </a:r>
          </a:p>
          <a:p>
            <a:pPr marL="571500" lvl="2" eaLnBrk="1" hangingPunct="1">
              <a:spcBef>
                <a:spcPts val="750"/>
              </a:spcBef>
              <a:spcAft>
                <a:spcPct val="0"/>
              </a:spcAft>
              <a:buFont typeface="Arial" panose="020B0604020202020204" pitchFamily="34" charset="0"/>
              <a:buChar char="•"/>
            </a:pPr>
            <a:r>
              <a:rPr lang="en-US" altLang="en-US" sz="1800" dirty="0"/>
              <a:t>With some exceptions, courts have held that a common interest exists between relator and government once relator submits disclosure statement to government</a:t>
            </a:r>
          </a:p>
          <a:p>
            <a:pPr marL="571500" lvl="2" eaLnBrk="1" hangingPunct="1">
              <a:spcBef>
                <a:spcPts val="750"/>
              </a:spcBef>
              <a:spcAft>
                <a:spcPct val="0"/>
              </a:spcAft>
              <a:buFont typeface="Arial" panose="020B0604020202020204" pitchFamily="34" charset="0"/>
              <a:buChar char="•"/>
            </a:pPr>
            <a:r>
              <a:rPr lang="en-US" altLang="en-US" sz="1800" dirty="0"/>
              <a:t>Holding: Communications between relator and government agents from time that relator informed FBI agent that he had hired a lawyer to draft an FCA complaint until submission of his disclosure statement were </a:t>
            </a:r>
            <a:r>
              <a:rPr lang="en-US" altLang="en-US" sz="1800" b="1" dirty="0"/>
              <a:t>NOT PROTECTED </a:t>
            </a:r>
            <a:r>
              <a:rPr lang="en-US" altLang="en-US" sz="1800" dirty="0"/>
              <a:t>by common interest doctrine.</a:t>
            </a:r>
          </a:p>
          <a:p>
            <a:pPr marL="571500" lvl="2" eaLnBrk="1" hangingPunct="1">
              <a:spcBef>
                <a:spcPts val="750"/>
              </a:spcBef>
              <a:spcAft>
                <a:spcPct val="0"/>
              </a:spcAft>
              <a:buFont typeface="Arial" panose="020B0604020202020204" pitchFamily="34" charset="0"/>
              <a:buChar char="•"/>
            </a:pPr>
            <a:r>
              <a:rPr lang="en-US" altLang="en-US" sz="1800" dirty="0"/>
              <a:t>Court reasoned that even assuming FBI agent’s knowledge could be imputed to government, facts did not support a finding that common legal strategy or unity of interests existed at this time: </a:t>
            </a:r>
          </a:p>
          <a:p>
            <a:pPr marL="801688" lvl="3" eaLnBrk="1" hangingPunct="1">
              <a:spcBef>
                <a:spcPts val="750"/>
              </a:spcBef>
              <a:spcAft>
                <a:spcPct val="0"/>
              </a:spcAft>
              <a:buFont typeface="Arial" panose="020B0604020202020204" pitchFamily="34" charset="0"/>
              <a:buChar char="•"/>
            </a:pPr>
            <a:r>
              <a:rPr lang="en-US" altLang="en-US" sz="1600" dirty="0"/>
              <a:t>FBI’s investigation was still criminal</a:t>
            </a:r>
          </a:p>
          <a:p>
            <a:pPr marL="801688" lvl="3" eaLnBrk="1" hangingPunct="1">
              <a:spcBef>
                <a:spcPts val="750"/>
              </a:spcBef>
              <a:spcAft>
                <a:spcPct val="0"/>
              </a:spcAft>
              <a:buFont typeface="Arial" panose="020B0604020202020204" pitchFamily="34" charset="0"/>
              <a:buChar char="•"/>
            </a:pPr>
            <a:r>
              <a:rPr lang="en-US" altLang="en-US" sz="1600" dirty="0"/>
              <a:t>Relator was cooperating with FBI’s investigation</a:t>
            </a:r>
          </a:p>
          <a:p>
            <a:pPr marL="801688" lvl="3" eaLnBrk="1" hangingPunct="1">
              <a:spcBef>
                <a:spcPts val="750"/>
              </a:spcBef>
              <a:spcAft>
                <a:spcPct val="0"/>
              </a:spcAft>
              <a:buFont typeface="Arial" panose="020B0604020202020204" pitchFamily="34" charset="0"/>
              <a:buChar char="•"/>
            </a:pPr>
            <a:r>
              <a:rPr lang="en-US" altLang="en-US" sz="1600" dirty="0"/>
              <a:t>Civil division of USAO did not become involved in witness interviews until after submission of disclosure statement.</a:t>
            </a:r>
          </a:p>
          <a:p>
            <a:pPr marL="0" lvl="1" indent="0" eaLnBrk="1" hangingPunct="1">
              <a:spcBef>
                <a:spcPts val="750"/>
              </a:spcBef>
              <a:spcAft>
                <a:spcPct val="0"/>
              </a:spcAft>
              <a:buNone/>
            </a:pPr>
            <a:endParaRPr lang="en-US" altLang="en-US" dirty="0"/>
          </a:p>
          <a:p>
            <a:pPr eaLnBrk="1" hangingPunct="1"/>
            <a:endParaRPr lang="en-US" altLang="en-US" dirty="0"/>
          </a:p>
        </p:txBody>
      </p:sp>
      <p:sp>
        <p:nvSpPr>
          <p:cNvPr id="2" name="Slide Number Placeholder 1">
            <a:extLst>
              <a:ext uri="{FF2B5EF4-FFF2-40B4-BE49-F238E27FC236}">
                <a16:creationId xmlns:a16="http://schemas.microsoft.com/office/drawing/2014/main" id="{2F2F6CCF-EBC6-4183-A7A0-8C5FC6EA2317}"/>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EC8F4BF-B218-4573-AA2D-6FC8A0788AA9}" type="slidenum">
              <a:rPr lang="en-US" altLang="en-US">
                <a:solidFill>
                  <a:srgbClr val="939393"/>
                </a:solidFill>
              </a:rPr>
              <a:pPr eaLnBrk="1" hangingPunct="1"/>
              <a:t>31</a:t>
            </a:fld>
            <a:endParaRPr lang="en-US" altLang="en-US">
              <a:solidFill>
                <a:srgbClr val="939393"/>
              </a:solidFill>
            </a:endParaRPr>
          </a:p>
        </p:txBody>
      </p:sp>
    </p:spTree>
    <p:extLst>
      <p:ext uri="{BB962C8B-B14F-4D97-AF65-F5344CB8AC3E}">
        <p14:creationId xmlns:p14="http://schemas.microsoft.com/office/powerpoint/2010/main" val="26532961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3DA60-9117-433B-B432-FE0C060361E5}"/>
              </a:ext>
            </a:extLst>
          </p:cNvPr>
          <p:cNvSpPr>
            <a:spLocks noGrp="1"/>
          </p:cNvSpPr>
          <p:nvPr>
            <p:ph type="title"/>
          </p:nvPr>
        </p:nvSpPr>
        <p:spPr/>
        <p:txBody>
          <a:bodyPr/>
          <a:lstStyle/>
          <a:p>
            <a:r>
              <a:rPr lang="en-US" dirty="0"/>
              <a:t>Notable Decisions – Limits of FCA’s Estoppel Provision</a:t>
            </a:r>
          </a:p>
        </p:txBody>
      </p:sp>
      <p:sp>
        <p:nvSpPr>
          <p:cNvPr id="3" name="Content Placeholder 2">
            <a:extLst>
              <a:ext uri="{FF2B5EF4-FFF2-40B4-BE49-F238E27FC236}">
                <a16:creationId xmlns:a16="http://schemas.microsoft.com/office/drawing/2014/main" id="{45608312-ED3C-4147-A4AD-3314DC197981}"/>
              </a:ext>
            </a:extLst>
          </p:cNvPr>
          <p:cNvSpPr>
            <a:spLocks noGrp="1"/>
          </p:cNvSpPr>
          <p:nvPr>
            <p:ph idx="1"/>
          </p:nvPr>
        </p:nvSpPr>
        <p:spPr/>
        <p:txBody>
          <a:bodyPr/>
          <a:lstStyle/>
          <a:p>
            <a:r>
              <a:rPr lang="en-US" i="1" dirty="0"/>
              <a:t>U.S. ex rel. Doe v. Heart Solution PC</a:t>
            </a:r>
            <a:r>
              <a:rPr lang="en-US" dirty="0"/>
              <a:t>, 923 F.3d 308 (3d Cir. 2019)</a:t>
            </a:r>
          </a:p>
          <a:p>
            <a:pPr lvl="1"/>
            <a:r>
              <a:rPr lang="en-US" dirty="0"/>
              <a:t>Two individuals were convicted of Medicare fraud.  FCA suit subsequently filed against them and companies with which they were affiliated.</a:t>
            </a:r>
          </a:p>
          <a:p>
            <a:pPr lvl="1"/>
            <a:r>
              <a:rPr lang="en-US"/>
              <a:t>Issue:  Whether </a:t>
            </a:r>
            <a:r>
              <a:rPr lang="en-US" dirty="0"/>
              <a:t>companies (which did not plead guilty) could be collaterally estopped from challenging FCA liability.</a:t>
            </a:r>
          </a:p>
          <a:p>
            <a:pPr lvl="2"/>
            <a:r>
              <a:rPr lang="en-US" dirty="0"/>
              <a:t>FCA estoppel provision:  A final judgment in a criminal proceeding charging fraud or false statements shall estop the defendant from denying the essential elements of the offense in any FCA action involving the same transaction.</a:t>
            </a:r>
          </a:p>
          <a:p>
            <a:pPr lvl="1"/>
            <a:r>
              <a:rPr lang="en-US" dirty="0"/>
              <a:t>Holding:  Corporate defendant could not be estopped from contesting liability under this provision because it was not a party in the criminal case and thus had not had an opportunity to litigate the issues.</a:t>
            </a:r>
          </a:p>
        </p:txBody>
      </p:sp>
      <p:sp>
        <p:nvSpPr>
          <p:cNvPr id="4" name="Slide Number Placeholder 3">
            <a:extLst>
              <a:ext uri="{FF2B5EF4-FFF2-40B4-BE49-F238E27FC236}">
                <a16:creationId xmlns:a16="http://schemas.microsoft.com/office/drawing/2014/main" id="{82D3B871-48B7-4A67-94CC-B6B8590C6933}"/>
              </a:ext>
            </a:extLst>
          </p:cNvPr>
          <p:cNvSpPr>
            <a:spLocks noGrp="1"/>
          </p:cNvSpPr>
          <p:nvPr>
            <p:ph type="sldNum" sz="quarter" idx="12"/>
          </p:nvPr>
        </p:nvSpPr>
        <p:spPr/>
        <p:txBody>
          <a:bodyPr/>
          <a:lstStyle/>
          <a:p>
            <a:fld id="{56795770-678E-4CB1-BFFF-AE47452DE866}" type="slidenum">
              <a:rPr lang="en-US" altLang="en-US" smtClean="0"/>
              <a:pPr/>
              <a:t>32</a:t>
            </a:fld>
            <a:endParaRPr lang="en-US" altLang="en-US"/>
          </a:p>
        </p:txBody>
      </p:sp>
    </p:spTree>
    <p:extLst>
      <p:ext uri="{BB962C8B-B14F-4D97-AF65-F5344CB8AC3E}">
        <p14:creationId xmlns:p14="http://schemas.microsoft.com/office/powerpoint/2010/main" val="15891668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3">
            <a:extLst>
              <a:ext uri="{FF2B5EF4-FFF2-40B4-BE49-F238E27FC236}">
                <a16:creationId xmlns:a16="http://schemas.microsoft.com/office/drawing/2014/main" id="{F8BC9C1B-48D9-4395-8149-FB359EE4654C}"/>
              </a:ext>
            </a:extLst>
          </p:cNvPr>
          <p:cNvSpPr>
            <a:spLocks noGrp="1"/>
          </p:cNvSpPr>
          <p:nvPr>
            <p:ph type="title"/>
          </p:nvPr>
        </p:nvSpPr>
        <p:spPr/>
        <p:txBody>
          <a:bodyPr/>
          <a:lstStyle/>
          <a:p>
            <a:pPr eaLnBrk="1" hangingPunct="1"/>
            <a:r>
              <a:rPr lang="en-US" altLang="en-US"/>
              <a:t>FY2020 Recoveries To Date</a:t>
            </a:r>
            <a:endParaRPr lang="en-US" altLang="en-US" dirty="0"/>
          </a:p>
        </p:txBody>
      </p:sp>
      <p:graphicFrame>
        <p:nvGraphicFramePr>
          <p:cNvPr id="25603" name="Content Placeholder 5">
            <a:extLst>
              <a:ext uri="{FF2B5EF4-FFF2-40B4-BE49-F238E27FC236}">
                <a16:creationId xmlns:a16="http://schemas.microsoft.com/office/drawing/2014/main" id="{39DC1DFC-8946-4B4F-A0F3-E0E046136DC9}"/>
              </a:ext>
            </a:extLst>
          </p:cNvPr>
          <p:cNvGraphicFramePr>
            <a:graphicFrameLocks noGrp="1"/>
          </p:cNvGraphicFramePr>
          <p:nvPr>
            <p:ph idx="1"/>
            <p:extLst>
              <p:ext uri="{D42A27DB-BD31-4B8C-83A1-F6EECF244321}">
                <p14:modId xmlns:p14="http://schemas.microsoft.com/office/powerpoint/2010/main" val="814753577"/>
              </p:ext>
            </p:extLst>
          </p:nvPr>
        </p:nvGraphicFramePr>
        <p:xfrm>
          <a:off x="914400" y="1600200"/>
          <a:ext cx="7446963" cy="4602163"/>
        </p:xfrm>
        <a:graphic>
          <a:graphicData uri="http://schemas.openxmlformats.org/presentationml/2006/ole">
            <mc:AlternateContent xmlns:mc="http://schemas.openxmlformats.org/markup-compatibility/2006">
              <mc:Choice xmlns:v="urn:schemas-microsoft-com:vml" Requires="v">
                <p:oleObj spid="_x0000_s28808" name="Chart" r:id="rId3" imgW="8210639" imgH="5076757" progId="Excel.Chart.8">
                  <p:embed/>
                </p:oleObj>
              </mc:Choice>
              <mc:Fallback>
                <p:oleObj name="Chart" r:id="rId3" imgW="8210639" imgH="5076757" progId="Excel.Chart.8">
                  <p:embed/>
                  <p:pic>
                    <p:nvPicPr>
                      <p:cNvPr id="25603" name="Content Placeholder 5">
                        <a:extLst>
                          <a:ext uri="{FF2B5EF4-FFF2-40B4-BE49-F238E27FC236}">
                            <a16:creationId xmlns:a16="http://schemas.microsoft.com/office/drawing/2014/main" id="{39DC1DFC-8946-4B4F-A0F3-E0E046136DC9}"/>
                          </a:ext>
                        </a:extLst>
                      </p:cNvPr>
                      <p:cNvPicPr>
                        <a:picLocks noGrp="1" noChangeArrowheads="1"/>
                      </p:cNvPicPr>
                      <p:nvPr/>
                    </p:nvPicPr>
                    <p:blipFill>
                      <a:blip r:embed="rId4"/>
                      <a:srcRect/>
                      <a:stretch>
                        <a:fillRect/>
                      </a:stretch>
                    </p:blipFill>
                    <p:spPr bwMode="auto">
                      <a:xfrm>
                        <a:off x="914400" y="1600200"/>
                        <a:ext cx="7446963" cy="4602163"/>
                      </a:xfrm>
                      <a:prstGeom prst="rect">
                        <a:avLst/>
                      </a:prstGeom>
                      <a:noFill/>
                      <a:ln>
                        <a:noFill/>
                      </a:ln>
                    </p:spPr>
                  </p:pic>
                </p:oleObj>
              </mc:Fallback>
            </mc:AlternateContent>
          </a:graphicData>
        </a:graphic>
      </p:graphicFrame>
      <p:sp>
        <p:nvSpPr>
          <p:cNvPr id="25604" name="TextBox 1">
            <a:extLst>
              <a:ext uri="{FF2B5EF4-FFF2-40B4-BE49-F238E27FC236}">
                <a16:creationId xmlns:a16="http://schemas.microsoft.com/office/drawing/2014/main" id="{9790215F-60A5-4613-A722-92FF5D84174E}"/>
              </a:ext>
            </a:extLst>
          </p:cNvPr>
          <p:cNvSpPr txBox="1">
            <a:spLocks noChangeArrowheads="1"/>
          </p:cNvSpPr>
          <p:nvPr/>
        </p:nvSpPr>
        <p:spPr bwMode="auto">
          <a:xfrm>
            <a:off x="609600" y="1295400"/>
            <a:ext cx="82296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Aft>
                <a:spcPts val="1200"/>
              </a:spcAft>
              <a:buSzPct val="120000"/>
              <a:buFont typeface="Arial" panose="020B0604020202020204" pitchFamily="34" charset="0"/>
              <a:buChar char="•"/>
              <a:defRPr sz="2000">
                <a:solidFill>
                  <a:schemeClr val="tx1"/>
                </a:solidFill>
                <a:latin typeface="Arial" panose="020B0604020202020204" pitchFamily="34" charset="0"/>
              </a:defRPr>
            </a:lvl1pPr>
            <a:lvl2pPr marL="742950" indent="-285750" eaLnBrk="0" hangingPunct="0">
              <a:spcAft>
                <a:spcPts val="600"/>
              </a:spcAft>
              <a:buSzPct val="90000"/>
              <a:buFont typeface="Courier New" panose="02070309020205020404" pitchFamily="49" charset="0"/>
              <a:buChar char="o"/>
              <a:defRPr>
                <a:solidFill>
                  <a:schemeClr val="tx1"/>
                </a:solidFill>
                <a:latin typeface="Arial" panose="020B0604020202020204" pitchFamily="34" charset="0"/>
              </a:defRPr>
            </a:lvl2pPr>
            <a:lvl3pPr marL="1143000" indent="-228600" eaLnBrk="0" hangingPunct="0">
              <a:spcAft>
                <a:spcPts val="600"/>
              </a:spcAft>
              <a:buFont typeface="Arial" panose="020B0604020202020204" pitchFamily="34" charset="0"/>
              <a:buChar char="‒"/>
              <a:defRPr sz="1600">
                <a:solidFill>
                  <a:schemeClr val="tx1"/>
                </a:solidFill>
                <a:latin typeface="Arial" panose="020B0604020202020204" pitchFamily="34" charset="0"/>
              </a:defRPr>
            </a:lvl3pPr>
            <a:lvl4pPr marL="1600200" indent="-228600" eaLnBrk="0" hangingPunct="0">
              <a:spcAft>
                <a:spcPts val="600"/>
              </a:spcAft>
              <a:buFont typeface="Wingdings" panose="05000000000000000000" pitchFamily="2" charset="2"/>
              <a:buChar char="§"/>
              <a:defRPr sz="1400">
                <a:solidFill>
                  <a:schemeClr val="tx1"/>
                </a:solidFill>
                <a:latin typeface="Arial" panose="020B0604020202020204" pitchFamily="34" charset="0"/>
              </a:defRPr>
            </a:lvl4pPr>
            <a:lvl5pPr marL="2057400" indent="-228600" eaLnBrk="0" hangingPunct="0">
              <a:spcAft>
                <a:spcPts val="600"/>
              </a:spcAft>
              <a:buSzPct val="90000"/>
              <a:buFont typeface="Arial" panose="020B0604020202020204" pitchFamily="34" charset="0"/>
              <a:buChar char="•"/>
              <a:defRPr sz="1200">
                <a:solidFill>
                  <a:schemeClr val="tx1"/>
                </a:solidFill>
                <a:latin typeface="Arial" panose="020B0604020202020204" pitchFamily="34" charset="0"/>
              </a:defRPr>
            </a:lvl5pPr>
            <a:lvl6pPr marL="2514600" indent="-228600" eaLnBrk="0" fontAlgn="base" hangingPunct="0">
              <a:spcBef>
                <a:spcPct val="0"/>
              </a:spcBef>
              <a:spcAft>
                <a:spcPts val="600"/>
              </a:spcAft>
              <a:buSzPct val="90000"/>
              <a:buFont typeface="Arial" panose="020B0604020202020204" pitchFamily="34" charset="0"/>
              <a:buChar char="•"/>
              <a:defRPr sz="1200">
                <a:solidFill>
                  <a:schemeClr val="tx1"/>
                </a:solidFill>
                <a:latin typeface="Arial" panose="020B0604020202020204" pitchFamily="34" charset="0"/>
              </a:defRPr>
            </a:lvl6pPr>
            <a:lvl7pPr marL="2971800" indent="-228600" eaLnBrk="0" fontAlgn="base" hangingPunct="0">
              <a:spcBef>
                <a:spcPct val="0"/>
              </a:spcBef>
              <a:spcAft>
                <a:spcPts val="600"/>
              </a:spcAft>
              <a:buSzPct val="90000"/>
              <a:buFont typeface="Arial" panose="020B0604020202020204" pitchFamily="34" charset="0"/>
              <a:buChar char="•"/>
              <a:defRPr sz="1200">
                <a:solidFill>
                  <a:schemeClr val="tx1"/>
                </a:solidFill>
                <a:latin typeface="Arial" panose="020B0604020202020204" pitchFamily="34" charset="0"/>
              </a:defRPr>
            </a:lvl7pPr>
            <a:lvl8pPr marL="3429000" indent="-228600" eaLnBrk="0" fontAlgn="base" hangingPunct="0">
              <a:spcBef>
                <a:spcPct val="0"/>
              </a:spcBef>
              <a:spcAft>
                <a:spcPts val="600"/>
              </a:spcAft>
              <a:buSzPct val="90000"/>
              <a:buFont typeface="Arial" panose="020B0604020202020204" pitchFamily="34" charset="0"/>
              <a:buChar char="•"/>
              <a:defRPr sz="1200">
                <a:solidFill>
                  <a:schemeClr val="tx1"/>
                </a:solidFill>
                <a:latin typeface="Arial" panose="020B0604020202020204" pitchFamily="34" charset="0"/>
              </a:defRPr>
            </a:lvl8pPr>
            <a:lvl9pPr marL="3886200" indent="-228600" eaLnBrk="0" fontAlgn="base" hangingPunct="0">
              <a:spcBef>
                <a:spcPct val="0"/>
              </a:spcBef>
              <a:spcAft>
                <a:spcPts val="600"/>
              </a:spcAft>
              <a:buSzPct val="90000"/>
              <a:buFont typeface="Arial" panose="020B0604020202020204" pitchFamily="34" charset="0"/>
              <a:buChar char="•"/>
              <a:defRPr sz="1200">
                <a:solidFill>
                  <a:schemeClr val="tx1"/>
                </a:solidFill>
                <a:latin typeface="Arial" panose="020B0604020202020204" pitchFamily="34" charset="0"/>
              </a:defRPr>
            </a:lvl9pPr>
          </a:lstStyle>
          <a:p>
            <a:pPr algn="ctr" eaLnBrk="1" hangingPunct="1">
              <a:spcAft>
                <a:spcPct val="0"/>
              </a:spcAft>
              <a:buSzTx/>
              <a:buFontTx/>
              <a:buNone/>
            </a:pPr>
            <a:r>
              <a:rPr lang="en-US" b="1" dirty="0"/>
              <a:t>Q1 Recoveries </a:t>
            </a:r>
            <a:r>
              <a:rPr lang="en-US" altLang="en-US" sz="1800" b="1" dirty="0"/>
              <a:t>(FY2016-FY2020)</a:t>
            </a:r>
          </a:p>
        </p:txBody>
      </p:sp>
      <p:sp>
        <p:nvSpPr>
          <p:cNvPr id="2" name="Slide Number Placeholder 1">
            <a:extLst>
              <a:ext uri="{FF2B5EF4-FFF2-40B4-BE49-F238E27FC236}">
                <a16:creationId xmlns:a16="http://schemas.microsoft.com/office/drawing/2014/main" id="{0B451A82-1FD9-43D1-90C0-5FB3357F7C15}"/>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FE06890-71E2-4365-A5C8-AFAF9600153A}" type="slidenum">
              <a:rPr lang="en-US" altLang="en-US">
                <a:solidFill>
                  <a:srgbClr val="939393"/>
                </a:solidFill>
              </a:rPr>
              <a:pPr eaLnBrk="1" hangingPunct="1"/>
              <a:t>33</a:t>
            </a:fld>
            <a:endParaRPr lang="en-US" altLang="en-US">
              <a:solidFill>
                <a:srgbClr val="939393"/>
              </a:solidFill>
            </a:endParaRPr>
          </a:p>
        </p:txBody>
      </p:sp>
      <p:sp>
        <p:nvSpPr>
          <p:cNvPr id="6" name="TextBox 4">
            <a:extLst>
              <a:ext uri="{FF2B5EF4-FFF2-40B4-BE49-F238E27FC236}">
                <a16:creationId xmlns:a16="http://schemas.microsoft.com/office/drawing/2014/main" id="{F7629B0D-05F1-49D3-B850-3829A96860A2}"/>
              </a:ext>
            </a:extLst>
          </p:cNvPr>
          <p:cNvSpPr txBox="1">
            <a:spLocks noChangeArrowheads="1"/>
          </p:cNvSpPr>
          <p:nvPr/>
        </p:nvSpPr>
        <p:spPr bwMode="auto">
          <a:xfrm>
            <a:off x="6248400" y="6107747"/>
            <a:ext cx="30480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Aft>
                <a:spcPts val="1200"/>
              </a:spcAft>
              <a:buSzPct val="120000"/>
              <a:buFont typeface="Arial" panose="020B0604020202020204" pitchFamily="34" charset="0"/>
              <a:buChar char="•"/>
              <a:defRPr sz="2000">
                <a:solidFill>
                  <a:schemeClr val="tx1"/>
                </a:solidFill>
                <a:latin typeface="Arial" panose="020B0604020202020204" pitchFamily="34" charset="0"/>
              </a:defRPr>
            </a:lvl1pPr>
            <a:lvl2pPr marL="742950" indent="-285750" eaLnBrk="0" hangingPunct="0">
              <a:spcAft>
                <a:spcPts val="600"/>
              </a:spcAft>
              <a:buSzPct val="90000"/>
              <a:buFont typeface="Courier New" panose="02070309020205020404" pitchFamily="49" charset="0"/>
              <a:buChar char="o"/>
              <a:defRPr>
                <a:solidFill>
                  <a:schemeClr val="tx1"/>
                </a:solidFill>
                <a:latin typeface="Arial" panose="020B0604020202020204" pitchFamily="34" charset="0"/>
              </a:defRPr>
            </a:lvl2pPr>
            <a:lvl3pPr marL="1143000" indent="-228600" eaLnBrk="0" hangingPunct="0">
              <a:spcAft>
                <a:spcPts val="600"/>
              </a:spcAft>
              <a:buFont typeface="Arial" panose="020B0604020202020204" pitchFamily="34" charset="0"/>
              <a:buChar char="‒"/>
              <a:defRPr sz="1600">
                <a:solidFill>
                  <a:schemeClr val="tx1"/>
                </a:solidFill>
                <a:latin typeface="Arial" panose="020B0604020202020204" pitchFamily="34" charset="0"/>
              </a:defRPr>
            </a:lvl3pPr>
            <a:lvl4pPr marL="1600200" indent="-228600" eaLnBrk="0" hangingPunct="0">
              <a:spcAft>
                <a:spcPts val="600"/>
              </a:spcAft>
              <a:buFont typeface="Wingdings" panose="05000000000000000000" pitchFamily="2" charset="2"/>
              <a:buChar char="§"/>
              <a:defRPr sz="1400">
                <a:solidFill>
                  <a:schemeClr val="tx1"/>
                </a:solidFill>
                <a:latin typeface="Arial" panose="020B0604020202020204" pitchFamily="34" charset="0"/>
              </a:defRPr>
            </a:lvl4pPr>
            <a:lvl5pPr marL="2057400" indent="-228600" eaLnBrk="0" hangingPunct="0">
              <a:spcAft>
                <a:spcPts val="600"/>
              </a:spcAft>
              <a:buSzPct val="90000"/>
              <a:buFont typeface="Arial" panose="020B0604020202020204" pitchFamily="34" charset="0"/>
              <a:buChar char="•"/>
              <a:defRPr sz="1200">
                <a:solidFill>
                  <a:schemeClr val="tx1"/>
                </a:solidFill>
                <a:latin typeface="Arial" panose="020B0604020202020204" pitchFamily="34" charset="0"/>
              </a:defRPr>
            </a:lvl5pPr>
            <a:lvl6pPr marL="2514600" indent="-228600" eaLnBrk="0" fontAlgn="base" hangingPunct="0">
              <a:spcBef>
                <a:spcPct val="0"/>
              </a:spcBef>
              <a:spcAft>
                <a:spcPts val="600"/>
              </a:spcAft>
              <a:buSzPct val="90000"/>
              <a:buFont typeface="Arial" panose="020B0604020202020204" pitchFamily="34" charset="0"/>
              <a:buChar char="•"/>
              <a:defRPr sz="1200">
                <a:solidFill>
                  <a:schemeClr val="tx1"/>
                </a:solidFill>
                <a:latin typeface="Arial" panose="020B0604020202020204" pitchFamily="34" charset="0"/>
              </a:defRPr>
            </a:lvl6pPr>
            <a:lvl7pPr marL="2971800" indent="-228600" eaLnBrk="0" fontAlgn="base" hangingPunct="0">
              <a:spcBef>
                <a:spcPct val="0"/>
              </a:spcBef>
              <a:spcAft>
                <a:spcPts val="600"/>
              </a:spcAft>
              <a:buSzPct val="90000"/>
              <a:buFont typeface="Arial" panose="020B0604020202020204" pitchFamily="34" charset="0"/>
              <a:buChar char="•"/>
              <a:defRPr sz="1200">
                <a:solidFill>
                  <a:schemeClr val="tx1"/>
                </a:solidFill>
                <a:latin typeface="Arial" panose="020B0604020202020204" pitchFamily="34" charset="0"/>
              </a:defRPr>
            </a:lvl7pPr>
            <a:lvl8pPr marL="3429000" indent="-228600" eaLnBrk="0" fontAlgn="base" hangingPunct="0">
              <a:spcBef>
                <a:spcPct val="0"/>
              </a:spcBef>
              <a:spcAft>
                <a:spcPts val="600"/>
              </a:spcAft>
              <a:buSzPct val="90000"/>
              <a:buFont typeface="Arial" panose="020B0604020202020204" pitchFamily="34" charset="0"/>
              <a:buChar char="•"/>
              <a:defRPr sz="1200">
                <a:solidFill>
                  <a:schemeClr val="tx1"/>
                </a:solidFill>
                <a:latin typeface="Arial" panose="020B0604020202020204" pitchFamily="34" charset="0"/>
              </a:defRPr>
            </a:lvl8pPr>
            <a:lvl9pPr marL="3886200" indent="-228600" eaLnBrk="0" fontAlgn="base" hangingPunct="0">
              <a:spcBef>
                <a:spcPct val="0"/>
              </a:spcBef>
              <a:spcAft>
                <a:spcPts val="600"/>
              </a:spcAft>
              <a:buSzPct val="90000"/>
              <a:buFont typeface="Arial" panose="020B0604020202020204" pitchFamily="34" charset="0"/>
              <a:buChar char="•"/>
              <a:defRPr sz="1200">
                <a:solidFill>
                  <a:schemeClr val="tx1"/>
                </a:solidFill>
                <a:latin typeface="Arial" panose="020B0604020202020204" pitchFamily="34" charset="0"/>
              </a:defRPr>
            </a:lvl9pPr>
          </a:lstStyle>
          <a:p>
            <a:pPr eaLnBrk="1" hangingPunct="1">
              <a:spcAft>
                <a:spcPct val="0"/>
              </a:spcAft>
              <a:buSzTx/>
              <a:buFontTx/>
              <a:buNone/>
            </a:pPr>
            <a:r>
              <a:rPr lang="en-US" altLang="en-US" sz="1000" i="1" dirty="0"/>
              <a:t>Source: Arnold &amp; Porter’s Qui Notes Blog</a:t>
            </a:r>
          </a:p>
        </p:txBody>
      </p:sp>
    </p:spTree>
    <p:extLst>
      <p:ext uri="{BB962C8B-B14F-4D97-AF65-F5344CB8AC3E}">
        <p14:creationId xmlns:p14="http://schemas.microsoft.com/office/powerpoint/2010/main" val="40778196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EE0EBC2E-F3B3-405F-855D-89A352EA4262}"/>
              </a:ext>
            </a:extLst>
          </p:cNvPr>
          <p:cNvSpPr>
            <a:spLocks noGrp="1"/>
          </p:cNvSpPr>
          <p:nvPr>
            <p:ph type="title"/>
          </p:nvPr>
        </p:nvSpPr>
        <p:spPr/>
        <p:txBody>
          <a:bodyPr/>
          <a:lstStyle/>
          <a:p>
            <a:pPr algn="ctr"/>
            <a:r>
              <a:rPr lang="en-US" altLang="en-US"/>
              <a:t>Thank you for attending!</a:t>
            </a:r>
          </a:p>
        </p:txBody>
      </p:sp>
      <p:pic>
        <p:nvPicPr>
          <p:cNvPr id="26628" name="Picture 4">
            <a:extLst>
              <a:ext uri="{FF2B5EF4-FFF2-40B4-BE49-F238E27FC236}">
                <a16:creationId xmlns:a16="http://schemas.microsoft.com/office/drawing/2014/main" id="{08E1DE66-6977-4146-BF32-87A5F4157E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14800" y="3170237"/>
            <a:ext cx="850900" cy="517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a:extLst>
              <a:ext uri="{FF2B5EF4-FFF2-40B4-BE49-F238E27FC236}">
                <a16:creationId xmlns:a16="http://schemas.microsoft.com/office/drawing/2014/main" id="{18F6C0A1-7EE2-49D4-9D84-4D62F2F27CCC}"/>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7AA9CC7-90EB-4B50-AEEA-DABB29067AEF}" type="slidenum">
              <a:rPr lang="en-US" altLang="en-US">
                <a:solidFill>
                  <a:srgbClr val="939393"/>
                </a:solidFill>
              </a:rPr>
              <a:pPr eaLnBrk="1" hangingPunct="1"/>
              <a:t>34</a:t>
            </a:fld>
            <a:endParaRPr lang="en-US" altLang="en-US">
              <a:solidFill>
                <a:srgbClr val="939393"/>
              </a:solidFill>
            </a:endParaRPr>
          </a:p>
        </p:txBody>
      </p:sp>
      <p:pic>
        <p:nvPicPr>
          <p:cNvPr id="5" name="Graphic 4" descr="Fireworks">
            <a:extLst>
              <a:ext uri="{FF2B5EF4-FFF2-40B4-BE49-F238E27FC236}">
                <a16:creationId xmlns:a16="http://schemas.microsoft.com/office/drawing/2014/main" id="{098C8C2B-1133-4185-BFB1-7611EDC0616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726009" y="976312"/>
            <a:ext cx="5680869" cy="5680869"/>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2E727FAA-2262-4453-9681-1BDDDEC9C7E5}"/>
              </a:ext>
            </a:extLst>
          </p:cNvPr>
          <p:cNvSpPr>
            <a:spLocks noGrp="1"/>
          </p:cNvSpPr>
          <p:nvPr>
            <p:ph type="title"/>
          </p:nvPr>
        </p:nvSpPr>
        <p:spPr/>
        <p:txBody>
          <a:bodyPr/>
          <a:lstStyle/>
          <a:p>
            <a:r>
              <a:rPr lang="en-US" altLang="en-US"/>
              <a:t>Questions?</a:t>
            </a:r>
          </a:p>
        </p:txBody>
      </p:sp>
      <p:sp>
        <p:nvSpPr>
          <p:cNvPr id="4" name="Slide Number Placeholder 3">
            <a:extLst>
              <a:ext uri="{FF2B5EF4-FFF2-40B4-BE49-F238E27FC236}">
                <a16:creationId xmlns:a16="http://schemas.microsoft.com/office/drawing/2014/main" id="{2AD5411E-EBEB-4E70-A8D8-8430C7623DD4}"/>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5C559C1-BAA5-46FD-BB75-4CEC83648EBB}" type="slidenum">
              <a:rPr lang="en-US" altLang="en-US">
                <a:solidFill>
                  <a:srgbClr val="939393"/>
                </a:solidFill>
              </a:rPr>
              <a:pPr eaLnBrk="1" hangingPunct="1"/>
              <a:t>35</a:t>
            </a:fld>
            <a:endParaRPr lang="en-US" altLang="en-US">
              <a:solidFill>
                <a:srgbClr val="939393"/>
              </a:solidFill>
            </a:endParaRPr>
          </a:p>
        </p:txBody>
      </p:sp>
      <p:sp>
        <p:nvSpPr>
          <p:cNvPr id="11" name="Rectangle 9">
            <a:extLst>
              <a:ext uri="{FF2B5EF4-FFF2-40B4-BE49-F238E27FC236}">
                <a16:creationId xmlns:a16="http://schemas.microsoft.com/office/drawing/2014/main" id="{79410C44-D820-4AED-849A-291A92B250DA}"/>
              </a:ext>
            </a:extLst>
          </p:cNvPr>
          <p:cNvSpPr>
            <a:spLocks noChangeArrowheads="1"/>
          </p:cNvSpPr>
          <p:nvPr/>
        </p:nvSpPr>
        <p:spPr bwMode="auto">
          <a:xfrm>
            <a:off x="71438" y="4222750"/>
            <a:ext cx="2286000" cy="1008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spcAft>
                <a:spcPts val="1200"/>
              </a:spcAft>
              <a:buSzPct val="120000"/>
              <a:buFont typeface="Arial" charset="0"/>
              <a:buChar char="•"/>
              <a:defRPr sz="2000">
                <a:solidFill>
                  <a:schemeClr val="tx1"/>
                </a:solidFill>
                <a:latin typeface="Arial" charset="0"/>
              </a:defRPr>
            </a:lvl1pPr>
            <a:lvl2pPr marL="742950" indent="-285750" eaLnBrk="0" hangingPunct="0">
              <a:spcAft>
                <a:spcPts val="600"/>
              </a:spcAft>
              <a:buSzPct val="90000"/>
              <a:buFont typeface="Courier New" pitchFamily="49" charset="0"/>
              <a:buChar char="o"/>
              <a:defRPr>
                <a:solidFill>
                  <a:schemeClr val="tx1"/>
                </a:solidFill>
                <a:latin typeface="Arial" charset="0"/>
              </a:defRPr>
            </a:lvl2pPr>
            <a:lvl3pPr marL="1143000" indent="-228600" eaLnBrk="0" hangingPunct="0">
              <a:spcAft>
                <a:spcPts val="600"/>
              </a:spcAft>
              <a:buFont typeface="Arial" charset="0"/>
              <a:buChar char="‒"/>
              <a:defRPr sz="1600">
                <a:solidFill>
                  <a:schemeClr val="tx1"/>
                </a:solidFill>
                <a:latin typeface="Arial" charset="0"/>
              </a:defRPr>
            </a:lvl3pPr>
            <a:lvl4pPr marL="1600200" indent="-228600" eaLnBrk="0" hangingPunct="0">
              <a:spcAft>
                <a:spcPts val="600"/>
              </a:spcAft>
              <a:buFont typeface="Wingdings" pitchFamily="2" charset="2"/>
              <a:buChar char="§"/>
              <a:defRPr sz="1400">
                <a:solidFill>
                  <a:schemeClr val="tx1"/>
                </a:solidFill>
                <a:latin typeface="Arial" charset="0"/>
              </a:defRPr>
            </a:lvl4pPr>
            <a:lvl5pPr marL="2057400" indent="-228600" eaLnBrk="0" hangingPunct="0">
              <a:spcAft>
                <a:spcPts val="600"/>
              </a:spcAft>
              <a:buSzPct val="90000"/>
              <a:buFont typeface="Arial" charset="0"/>
              <a:buChar char="•"/>
              <a:defRPr sz="1200">
                <a:solidFill>
                  <a:schemeClr val="tx1"/>
                </a:solidFill>
                <a:latin typeface="Arial" charset="0"/>
              </a:defRPr>
            </a:lvl5pPr>
            <a:lvl6pPr marL="2514600" indent="-228600" eaLnBrk="0" fontAlgn="base" hangingPunct="0">
              <a:spcBef>
                <a:spcPct val="0"/>
              </a:spcBef>
              <a:spcAft>
                <a:spcPts val="600"/>
              </a:spcAft>
              <a:buSzPct val="90000"/>
              <a:buFont typeface="Arial" charset="0"/>
              <a:buChar char="•"/>
              <a:defRPr sz="1200">
                <a:solidFill>
                  <a:schemeClr val="tx1"/>
                </a:solidFill>
                <a:latin typeface="Arial" charset="0"/>
              </a:defRPr>
            </a:lvl6pPr>
            <a:lvl7pPr marL="2971800" indent="-228600" eaLnBrk="0" fontAlgn="base" hangingPunct="0">
              <a:spcBef>
                <a:spcPct val="0"/>
              </a:spcBef>
              <a:spcAft>
                <a:spcPts val="600"/>
              </a:spcAft>
              <a:buSzPct val="90000"/>
              <a:buFont typeface="Arial" charset="0"/>
              <a:buChar char="•"/>
              <a:defRPr sz="1200">
                <a:solidFill>
                  <a:schemeClr val="tx1"/>
                </a:solidFill>
                <a:latin typeface="Arial" charset="0"/>
              </a:defRPr>
            </a:lvl7pPr>
            <a:lvl8pPr marL="3429000" indent="-228600" eaLnBrk="0" fontAlgn="base" hangingPunct="0">
              <a:spcBef>
                <a:spcPct val="0"/>
              </a:spcBef>
              <a:spcAft>
                <a:spcPts val="600"/>
              </a:spcAft>
              <a:buSzPct val="90000"/>
              <a:buFont typeface="Arial" charset="0"/>
              <a:buChar char="•"/>
              <a:defRPr sz="1200">
                <a:solidFill>
                  <a:schemeClr val="tx1"/>
                </a:solidFill>
                <a:latin typeface="Arial" charset="0"/>
              </a:defRPr>
            </a:lvl8pPr>
            <a:lvl9pPr marL="3886200" indent="-228600" eaLnBrk="0" fontAlgn="base" hangingPunct="0">
              <a:spcBef>
                <a:spcPct val="0"/>
              </a:spcBef>
              <a:spcAft>
                <a:spcPts val="600"/>
              </a:spcAft>
              <a:buSzPct val="90000"/>
              <a:buFont typeface="Arial" charset="0"/>
              <a:buChar char="•"/>
              <a:defRPr sz="1200">
                <a:solidFill>
                  <a:schemeClr val="tx1"/>
                </a:solidFill>
                <a:latin typeface="Arial" charset="0"/>
              </a:defRPr>
            </a:lvl9pPr>
          </a:lstStyle>
          <a:p>
            <a:pPr algn="ctr" eaLnBrk="1" fontAlgn="auto" hangingPunct="1">
              <a:spcBef>
                <a:spcPts val="0"/>
              </a:spcBef>
              <a:spcAft>
                <a:spcPts val="300"/>
              </a:spcAft>
              <a:buClr>
                <a:srgbClr val="002060"/>
              </a:buClr>
              <a:buSzTx/>
              <a:buFontTx/>
              <a:buNone/>
              <a:defRPr/>
            </a:pPr>
            <a:r>
              <a:rPr lang="en-US" altLang="en-US" sz="1400" b="1" dirty="0">
                <a:solidFill>
                  <a:srgbClr val="002060"/>
                </a:solidFill>
                <a:latin typeface="+mj-lt"/>
                <a:cs typeface="+mn-cs"/>
              </a:rPr>
              <a:t>Craig D. Margolis</a:t>
            </a:r>
          </a:p>
          <a:p>
            <a:pPr algn="ctr" eaLnBrk="1" fontAlgn="auto" hangingPunct="1">
              <a:spcBef>
                <a:spcPts val="0"/>
              </a:spcBef>
              <a:spcAft>
                <a:spcPts val="900"/>
              </a:spcAft>
              <a:buClr>
                <a:srgbClr val="002060"/>
              </a:buClr>
              <a:buSzTx/>
              <a:buFont typeface="Arial" charset="0"/>
              <a:buNone/>
              <a:defRPr/>
            </a:pPr>
            <a:r>
              <a:rPr lang="en-US" sz="1100" dirty="0" err="1">
                <a:solidFill>
                  <a:schemeClr val="tx1">
                    <a:lumMod val="75000"/>
                  </a:schemeClr>
                </a:solidFill>
                <a:cs typeface="Arial" charset="0"/>
              </a:rPr>
              <a:t>craig.margolis</a:t>
            </a:r>
            <a:r>
              <a:rPr lang="en-US" sz="1100" dirty="0">
                <a:solidFill>
                  <a:schemeClr val="tx1">
                    <a:lumMod val="75000"/>
                  </a:schemeClr>
                </a:solidFill>
                <a:cs typeface="Arial" charset="0"/>
              </a:rPr>
              <a:t>@</a:t>
            </a:r>
            <a:br>
              <a:rPr lang="en-US" sz="1100" dirty="0">
                <a:solidFill>
                  <a:schemeClr val="tx1">
                    <a:lumMod val="75000"/>
                  </a:schemeClr>
                </a:solidFill>
                <a:cs typeface="Arial" charset="0"/>
              </a:rPr>
            </a:br>
            <a:r>
              <a:rPr lang="en-US" sz="1100" dirty="0">
                <a:solidFill>
                  <a:schemeClr val="tx1">
                    <a:lumMod val="75000"/>
                  </a:schemeClr>
                </a:solidFill>
                <a:cs typeface="Arial" charset="0"/>
              </a:rPr>
              <a:t>arnoldporter.com</a:t>
            </a:r>
            <a:endParaRPr lang="en-US" sz="1100" dirty="0">
              <a:solidFill>
                <a:schemeClr val="tx1">
                  <a:lumMod val="75000"/>
                </a:schemeClr>
              </a:solidFill>
              <a:cs typeface="+mn-cs"/>
            </a:endParaRPr>
          </a:p>
          <a:p>
            <a:pPr algn="ctr" eaLnBrk="1" fontAlgn="auto" hangingPunct="1">
              <a:spcBef>
                <a:spcPts val="0"/>
              </a:spcBef>
              <a:spcAft>
                <a:spcPct val="0"/>
              </a:spcAft>
              <a:buClr>
                <a:srgbClr val="002060"/>
              </a:buClr>
              <a:buSzTx/>
              <a:buFontTx/>
              <a:buNone/>
              <a:defRPr/>
            </a:pPr>
            <a:r>
              <a:rPr lang="en-US" sz="1100" dirty="0">
                <a:solidFill>
                  <a:schemeClr val="tx1">
                    <a:lumMod val="75000"/>
                  </a:schemeClr>
                </a:solidFill>
                <a:cs typeface="+mn-cs"/>
              </a:rPr>
              <a:t>+1 202.942.6127</a:t>
            </a:r>
          </a:p>
        </p:txBody>
      </p:sp>
      <p:pic>
        <p:nvPicPr>
          <p:cNvPr id="27653" name="Picture 2">
            <a:extLst>
              <a:ext uri="{FF2B5EF4-FFF2-40B4-BE49-F238E27FC236}">
                <a16:creationId xmlns:a16="http://schemas.microsoft.com/office/drawing/2014/main" id="{BD3850E9-F183-48FB-8293-FD159068E43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113" y="2286000"/>
            <a:ext cx="1644650" cy="1882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Rectangle 9">
            <a:extLst>
              <a:ext uri="{FF2B5EF4-FFF2-40B4-BE49-F238E27FC236}">
                <a16:creationId xmlns:a16="http://schemas.microsoft.com/office/drawing/2014/main" id="{59F25DA2-65C6-493B-8057-F40B6451ECA2}"/>
              </a:ext>
            </a:extLst>
          </p:cNvPr>
          <p:cNvSpPr>
            <a:spLocks noChangeArrowheads="1"/>
          </p:cNvSpPr>
          <p:nvPr/>
        </p:nvSpPr>
        <p:spPr bwMode="auto">
          <a:xfrm>
            <a:off x="2352675" y="4222750"/>
            <a:ext cx="2124075" cy="1008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spcAft>
                <a:spcPts val="1200"/>
              </a:spcAft>
              <a:buSzPct val="120000"/>
              <a:buFont typeface="Arial" charset="0"/>
              <a:buChar char="•"/>
              <a:defRPr sz="2000">
                <a:solidFill>
                  <a:schemeClr val="tx1"/>
                </a:solidFill>
                <a:latin typeface="Arial" charset="0"/>
              </a:defRPr>
            </a:lvl1pPr>
            <a:lvl2pPr marL="742950" indent="-285750" eaLnBrk="0" hangingPunct="0">
              <a:spcAft>
                <a:spcPts val="600"/>
              </a:spcAft>
              <a:buSzPct val="90000"/>
              <a:buFont typeface="Courier New" pitchFamily="49" charset="0"/>
              <a:buChar char="o"/>
              <a:defRPr>
                <a:solidFill>
                  <a:schemeClr val="tx1"/>
                </a:solidFill>
                <a:latin typeface="Arial" charset="0"/>
              </a:defRPr>
            </a:lvl2pPr>
            <a:lvl3pPr marL="1143000" indent="-228600" eaLnBrk="0" hangingPunct="0">
              <a:spcAft>
                <a:spcPts val="600"/>
              </a:spcAft>
              <a:buFont typeface="Arial" charset="0"/>
              <a:buChar char="‒"/>
              <a:defRPr sz="1600">
                <a:solidFill>
                  <a:schemeClr val="tx1"/>
                </a:solidFill>
                <a:latin typeface="Arial" charset="0"/>
              </a:defRPr>
            </a:lvl3pPr>
            <a:lvl4pPr marL="1600200" indent="-228600" eaLnBrk="0" hangingPunct="0">
              <a:spcAft>
                <a:spcPts val="600"/>
              </a:spcAft>
              <a:buFont typeface="Wingdings" pitchFamily="2" charset="2"/>
              <a:buChar char="§"/>
              <a:defRPr sz="1400">
                <a:solidFill>
                  <a:schemeClr val="tx1"/>
                </a:solidFill>
                <a:latin typeface="Arial" charset="0"/>
              </a:defRPr>
            </a:lvl4pPr>
            <a:lvl5pPr marL="2057400" indent="-228600" eaLnBrk="0" hangingPunct="0">
              <a:spcAft>
                <a:spcPts val="600"/>
              </a:spcAft>
              <a:buSzPct val="90000"/>
              <a:buFont typeface="Arial" charset="0"/>
              <a:buChar char="•"/>
              <a:defRPr sz="1200">
                <a:solidFill>
                  <a:schemeClr val="tx1"/>
                </a:solidFill>
                <a:latin typeface="Arial" charset="0"/>
              </a:defRPr>
            </a:lvl5pPr>
            <a:lvl6pPr marL="2514600" indent="-228600" eaLnBrk="0" fontAlgn="base" hangingPunct="0">
              <a:spcBef>
                <a:spcPct val="0"/>
              </a:spcBef>
              <a:spcAft>
                <a:spcPts val="600"/>
              </a:spcAft>
              <a:buSzPct val="90000"/>
              <a:buFont typeface="Arial" charset="0"/>
              <a:buChar char="•"/>
              <a:defRPr sz="1200">
                <a:solidFill>
                  <a:schemeClr val="tx1"/>
                </a:solidFill>
                <a:latin typeface="Arial" charset="0"/>
              </a:defRPr>
            </a:lvl6pPr>
            <a:lvl7pPr marL="2971800" indent="-228600" eaLnBrk="0" fontAlgn="base" hangingPunct="0">
              <a:spcBef>
                <a:spcPct val="0"/>
              </a:spcBef>
              <a:spcAft>
                <a:spcPts val="600"/>
              </a:spcAft>
              <a:buSzPct val="90000"/>
              <a:buFont typeface="Arial" charset="0"/>
              <a:buChar char="•"/>
              <a:defRPr sz="1200">
                <a:solidFill>
                  <a:schemeClr val="tx1"/>
                </a:solidFill>
                <a:latin typeface="Arial" charset="0"/>
              </a:defRPr>
            </a:lvl7pPr>
            <a:lvl8pPr marL="3429000" indent="-228600" eaLnBrk="0" fontAlgn="base" hangingPunct="0">
              <a:spcBef>
                <a:spcPct val="0"/>
              </a:spcBef>
              <a:spcAft>
                <a:spcPts val="600"/>
              </a:spcAft>
              <a:buSzPct val="90000"/>
              <a:buFont typeface="Arial" charset="0"/>
              <a:buChar char="•"/>
              <a:defRPr sz="1200">
                <a:solidFill>
                  <a:schemeClr val="tx1"/>
                </a:solidFill>
                <a:latin typeface="Arial" charset="0"/>
              </a:defRPr>
            </a:lvl8pPr>
            <a:lvl9pPr marL="3886200" indent="-228600" eaLnBrk="0" fontAlgn="base" hangingPunct="0">
              <a:spcBef>
                <a:spcPct val="0"/>
              </a:spcBef>
              <a:spcAft>
                <a:spcPts val="600"/>
              </a:spcAft>
              <a:buSzPct val="90000"/>
              <a:buFont typeface="Arial" charset="0"/>
              <a:buChar char="•"/>
              <a:defRPr sz="1200">
                <a:solidFill>
                  <a:schemeClr val="tx1"/>
                </a:solidFill>
                <a:latin typeface="Arial" charset="0"/>
              </a:defRPr>
            </a:lvl9pPr>
          </a:lstStyle>
          <a:p>
            <a:pPr algn="ctr" eaLnBrk="1" fontAlgn="auto" hangingPunct="1">
              <a:spcBef>
                <a:spcPts val="0"/>
              </a:spcBef>
              <a:spcAft>
                <a:spcPts val="300"/>
              </a:spcAft>
              <a:buClr>
                <a:srgbClr val="002060"/>
              </a:buClr>
              <a:buSzTx/>
              <a:buFontTx/>
              <a:buNone/>
              <a:defRPr/>
            </a:pPr>
            <a:r>
              <a:rPr lang="en-US" altLang="en-US" sz="1400" b="1" dirty="0">
                <a:solidFill>
                  <a:srgbClr val="002060"/>
                </a:solidFill>
                <a:latin typeface="+mj-lt"/>
                <a:cs typeface="+mn-cs"/>
              </a:rPr>
              <a:t>Tirzah S. </a:t>
            </a:r>
            <a:r>
              <a:rPr lang="en-US" altLang="en-US" sz="1400" b="1" dirty="0" err="1">
                <a:solidFill>
                  <a:srgbClr val="002060"/>
                </a:solidFill>
                <a:latin typeface="+mj-lt"/>
                <a:cs typeface="+mn-cs"/>
              </a:rPr>
              <a:t>Lollar</a:t>
            </a:r>
            <a:endParaRPr lang="en-US" altLang="en-US" sz="1400" b="1" dirty="0">
              <a:solidFill>
                <a:srgbClr val="002060"/>
              </a:solidFill>
              <a:latin typeface="+mj-lt"/>
              <a:cs typeface="+mn-cs"/>
            </a:endParaRPr>
          </a:p>
          <a:p>
            <a:pPr algn="ctr" eaLnBrk="1" fontAlgn="auto" hangingPunct="1">
              <a:spcBef>
                <a:spcPts val="0"/>
              </a:spcBef>
              <a:spcAft>
                <a:spcPts val="900"/>
              </a:spcAft>
              <a:buClr>
                <a:srgbClr val="002060"/>
              </a:buClr>
              <a:buSzTx/>
              <a:buFont typeface="Arial" charset="0"/>
              <a:buNone/>
              <a:defRPr/>
            </a:pPr>
            <a:r>
              <a:rPr lang="en-US" sz="1100" dirty="0" err="1">
                <a:solidFill>
                  <a:schemeClr val="tx1">
                    <a:lumMod val="75000"/>
                  </a:schemeClr>
                </a:solidFill>
                <a:cs typeface="Arial" charset="0"/>
              </a:rPr>
              <a:t>tirzah.lollar</a:t>
            </a:r>
            <a:r>
              <a:rPr lang="en-US" sz="1100" dirty="0">
                <a:solidFill>
                  <a:schemeClr val="tx1">
                    <a:lumMod val="75000"/>
                  </a:schemeClr>
                </a:solidFill>
                <a:cs typeface="Arial" charset="0"/>
              </a:rPr>
              <a:t>@</a:t>
            </a:r>
            <a:br>
              <a:rPr lang="en-US" sz="1100" dirty="0">
                <a:solidFill>
                  <a:schemeClr val="tx1">
                    <a:lumMod val="75000"/>
                  </a:schemeClr>
                </a:solidFill>
                <a:cs typeface="Arial" charset="0"/>
              </a:rPr>
            </a:br>
            <a:r>
              <a:rPr lang="en-US" sz="1100" dirty="0">
                <a:solidFill>
                  <a:schemeClr val="tx1">
                    <a:lumMod val="75000"/>
                  </a:schemeClr>
                </a:solidFill>
                <a:cs typeface="Arial" charset="0"/>
              </a:rPr>
              <a:t>arnoldporter.com</a:t>
            </a:r>
            <a:endParaRPr lang="en-US" sz="1100" dirty="0">
              <a:solidFill>
                <a:schemeClr val="tx1">
                  <a:lumMod val="75000"/>
                </a:schemeClr>
              </a:solidFill>
              <a:cs typeface="+mn-cs"/>
            </a:endParaRPr>
          </a:p>
          <a:p>
            <a:pPr algn="ctr" eaLnBrk="1" fontAlgn="auto" hangingPunct="1">
              <a:spcBef>
                <a:spcPts val="0"/>
              </a:spcBef>
              <a:spcAft>
                <a:spcPct val="0"/>
              </a:spcAft>
              <a:buClr>
                <a:srgbClr val="002060"/>
              </a:buClr>
              <a:buSzTx/>
              <a:buFontTx/>
              <a:buNone/>
              <a:defRPr/>
            </a:pPr>
            <a:r>
              <a:rPr lang="en-US" sz="1100" dirty="0">
                <a:solidFill>
                  <a:schemeClr val="tx1">
                    <a:lumMod val="75000"/>
                  </a:schemeClr>
                </a:solidFill>
                <a:cs typeface="+mn-cs"/>
              </a:rPr>
              <a:t>+1 202.942.6199</a:t>
            </a:r>
          </a:p>
        </p:txBody>
      </p:sp>
      <p:pic>
        <p:nvPicPr>
          <p:cNvPr id="27655" name="Picture 2">
            <a:extLst>
              <a:ext uri="{FF2B5EF4-FFF2-40B4-BE49-F238E27FC236}">
                <a16:creationId xmlns:a16="http://schemas.microsoft.com/office/drawing/2014/main" id="{0706768C-1468-4481-8ADA-B7A27979EA1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p:blipFill>
        <p:spPr bwMode="auto">
          <a:xfrm>
            <a:off x="2593975" y="2286361"/>
            <a:ext cx="1643063" cy="18820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 name="Rectangle 9">
            <a:extLst>
              <a:ext uri="{FF2B5EF4-FFF2-40B4-BE49-F238E27FC236}">
                <a16:creationId xmlns:a16="http://schemas.microsoft.com/office/drawing/2014/main" id="{BEC3501E-6A98-4C94-B42E-64D579754B8F}"/>
              </a:ext>
            </a:extLst>
          </p:cNvPr>
          <p:cNvSpPr>
            <a:spLocks noChangeArrowheads="1"/>
          </p:cNvSpPr>
          <p:nvPr/>
        </p:nvSpPr>
        <p:spPr bwMode="auto">
          <a:xfrm>
            <a:off x="4554538" y="4222750"/>
            <a:ext cx="2124075" cy="1008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spcAft>
                <a:spcPts val="1200"/>
              </a:spcAft>
              <a:buSzPct val="120000"/>
              <a:buFont typeface="Arial" charset="0"/>
              <a:buChar char="•"/>
              <a:defRPr sz="2000">
                <a:solidFill>
                  <a:schemeClr val="tx1"/>
                </a:solidFill>
                <a:latin typeface="Arial" charset="0"/>
              </a:defRPr>
            </a:lvl1pPr>
            <a:lvl2pPr marL="742950" indent="-285750" eaLnBrk="0" hangingPunct="0">
              <a:spcAft>
                <a:spcPts val="600"/>
              </a:spcAft>
              <a:buSzPct val="90000"/>
              <a:buFont typeface="Courier New" pitchFamily="49" charset="0"/>
              <a:buChar char="o"/>
              <a:defRPr>
                <a:solidFill>
                  <a:schemeClr val="tx1"/>
                </a:solidFill>
                <a:latin typeface="Arial" charset="0"/>
              </a:defRPr>
            </a:lvl2pPr>
            <a:lvl3pPr marL="1143000" indent="-228600" eaLnBrk="0" hangingPunct="0">
              <a:spcAft>
                <a:spcPts val="600"/>
              </a:spcAft>
              <a:buFont typeface="Arial" charset="0"/>
              <a:buChar char="‒"/>
              <a:defRPr sz="1600">
                <a:solidFill>
                  <a:schemeClr val="tx1"/>
                </a:solidFill>
                <a:latin typeface="Arial" charset="0"/>
              </a:defRPr>
            </a:lvl3pPr>
            <a:lvl4pPr marL="1600200" indent="-228600" eaLnBrk="0" hangingPunct="0">
              <a:spcAft>
                <a:spcPts val="600"/>
              </a:spcAft>
              <a:buFont typeface="Wingdings" pitchFamily="2" charset="2"/>
              <a:buChar char="§"/>
              <a:defRPr sz="1400">
                <a:solidFill>
                  <a:schemeClr val="tx1"/>
                </a:solidFill>
                <a:latin typeface="Arial" charset="0"/>
              </a:defRPr>
            </a:lvl4pPr>
            <a:lvl5pPr marL="2057400" indent="-228600" eaLnBrk="0" hangingPunct="0">
              <a:spcAft>
                <a:spcPts val="600"/>
              </a:spcAft>
              <a:buSzPct val="90000"/>
              <a:buFont typeface="Arial" charset="0"/>
              <a:buChar char="•"/>
              <a:defRPr sz="1200">
                <a:solidFill>
                  <a:schemeClr val="tx1"/>
                </a:solidFill>
                <a:latin typeface="Arial" charset="0"/>
              </a:defRPr>
            </a:lvl5pPr>
            <a:lvl6pPr marL="2514600" indent="-228600" eaLnBrk="0" fontAlgn="base" hangingPunct="0">
              <a:spcBef>
                <a:spcPct val="0"/>
              </a:spcBef>
              <a:spcAft>
                <a:spcPts val="600"/>
              </a:spcAft>
              <a:buSzPct val="90000"/>
              <a:buFont typeface="Arial" charset="0"/>
              <a:buChar char="•"/>
              <a:defRPr sz="1200">
                <a:solidFill>
                  <a:schemeClr val="tx1"/>
                </a:solidFill>
                <a:latin typeface="Arial" charset="0"/>
              </a:defRPr>
            </a:lvl6pPr>
            <a:lvl7pPr marL="2971800" indent="-228600" eaLnBrk="0" fontAlgn="base" hangingPunct="0">
              <a:spcBef>
                <a:spcPct val="0"/>
              </a:spcBef>
              <a:spcAft>
                <a:spcPts val="600"/>
              </a:spcAft>
              <a:buSzPct val="90000"/>
              <a:buFont typeface="Arial" charset="0"/>
              <a:buChar char="•"/>
              <a:defRPr sz="1200">
                <a:solidFill>
                  <a:schemeClr val="tx1"/>
                </a:solidFill>
                <a:latin typeface="Arial" charset="0"/>
              </a:defRPr>
            </a:lvl7pPr>
            <a:lvl8pPr marL="3429000" indent="-228600" eaLnBrk="0" fontAlgn="base" hangingPunct="0">
              <a:spcBef>
                <a:spcPct val="0"/>
              </a:spcBef>
              <a:spcAft>
                <a:spcPts val="600"/>
              </a:spcAft>
              <a:buSzPct val="90000"/>
              <a:buFont typeface="Arial" charset="0"/>
              <a:buChar char="•"/>
              <a:defRPr sz="1200">
                <a:solidFill>
                  <a:schemeClr val="tx1"/>
                </a:solidFill>
                <a:latin typeface="Arial" charset="0"/>
              </a:defRPr>
            </a:lvl8pPr>
            <a:lvl9pPr marL="3886200" indent="-228600" eaLnBrk="0" fontAlgn="base" hangingPunct="0">
              <a:spcBef>
                <a:spcPct val="0"/>
              </a:spcBef>
              <a:spcAft>
                <a:spcPts val="600"/>
              </a:spcAft>
              <a:buSzPct val="90000"/>
              <a:buFont typeface="Arial" charset="0"/>
              <a:buChar char="•"/>
              <a:defRPr sz="1200">
                <a:solidFill>
                  <a:schemeClr val="tx1"/>
                </a:solidFill>
                <a:latin typeface="Arial" charset="0"/>
              </a:defRPr>
            </a:lvl9pPr>
          </a:lstStyle>
          <a:p>
            <a:pPr algn="ctr" eaLnBrk="1" fontAlgn="auto" hangingPunct="1">
              <a:spcBef>
                <a:spcPts val="0"/>
              </a:spcBef>
              <a:spcAft>
                <a:spcPts val="300"/>
              </a:spcAft>
              <a:buClr>
                <a:srgbClr val="002060"/>
              </a:buClr>
              <a:buSzTx/>
              <a:buFontTx/>
              <a:buNone/>
              <a:defRPr/>
            </a:pPr>
            <a:r>
              <a:rPr lang="en-US" altLang="en-US" sz="1400" b="1" dirty="0">
                <a:solidFill>
                  <a:srgbClr val="002060"/>
                </a:solidFill>
                <a:latin typeface="+mj-lt"/>
                <a:cs typeface="+mn-cs"/>
              </a:rPr>
              <a:t>Christian D. Sheehan</a:t>
            </a:r>
          </a:p>
          <a:p>
            <a:pPr algn="ctr" eaLnBrk="1" fontAlgn="auto" hangingPunct="1">
              <a:spcBef>
                <a:spcPts val="0"/>
              </a:spcBef>
              <a:spcAft>
                <a:spcPts val="900"/>
              </a:spcAft>
              <a:buClr>
                <a:srgbClr val="002060"/>
              </a:buClr>
              <a:buSzTx/>
              <a:buFont typeface="Arial" charset="0"/>
              <a:buNone/>
              <a:defRPr/>
            </a:pPr>
            <a:r>
              <a:rPr lang="en-US" sz="1100" dirty="0" err="1">
                <a:solidFill>
                  <a:schemeClr val="tx1">
                    <a:lumMod val="75000"/>
                  </a:schemeClr>
                </a:solidFill>
                <a:cs typeface="Arial" charset="0"/>
              </a:rPr>
              <a:t>christian.sheehan</a:t>
            </a:r>
            <a:r>
              <a:rPr lang="en-US" sz="1100" dirty="0">
                <a:solidFill>
                  <a:schemeClr val="tx1">
                    <a:lumMod val="75000"/>
                  </a:schemeClr>
                </a:solidFill>
                <a:cs typeface="Arial" charset="0"/>
              </a:rPr>
              <a:t>@</a:t>
            </a:r>
            <a:br>
              <a:rPr lang="en-US" sz="1100" dirty="0">
                <a:solidFill>
                  <a:schemeClr val="tx1">
                    <a:lumMod val="75000"/>
                  </a:schemeClr>
                </a:solidFill>
                <a:cs typeface="Arial" charset="0"/>
              </a:rPr>
            </a:br>
            <a:r>
              <a:rPr lang="en-US" sz="1100" dirty="0">
                <a:solidFill>
                  <a:schemeClr val="tx1">
                    <a:lumMod val="75000"/>
                  </a:schemeClr>
                </a:solidFill>
                <a:cs typeface="Arial" charset="0"/>
              </a:rPr>
              <a:t>arnoldporter.com</a:t>
            </a:r>
            <a:endParaRPr lang="en-US" sz="1100" dirty="0">
              <a:solidFill>
                <a:schemeClr val="tx1">
                  <a:lumMod val="75000"/>
                </a:schemeClr>
              </a:solidFill>
              <a:cs typeface="+mn-cs"/>
            </a:endParaRPr>
          </a:p>
          <a:p>
            <a:pPr algn="ctr" eaLnBrk="1" fontAlgn="auto" hangingPunct="1">
              <a:spcBef>
                <a:spcPts val="0"/>
              </a:spcBef>
              <a:spcAft>
                <a:spcPct val="0"/>
              </a:spcAft>
              <a:buClr>
                <a:srgbClr val="002060"/>
              </a:buClr>
              <a:buSzTx/>
              <a:buFontTx/>
              <a:buNone/>
              <a:defRPr/>
            </a:pPr>
            <a:r>
              <a:rPr lang="en-US" sz="1100" dirty="0">
                <a:solidFill>
                  <a:schemeClr val="tx1">
                    <a:lumMod val="75000"/>
                  </a:schemeClr>
                </a:solidFill>
                <a:cs typeface="+mn-cs"/>
              </a:rPr>
              <a:t>+1 202.942.6264</a:t>
            </a:r>
          </a:p>
        </p:txBody>
      </p:sp>
      <p:pic>
        <p:nvPicPr>
          <p:cNvPr id="27657" name="Picture 2">
            <a:extLst>
              <a:ext uri="{FF2B5EF4-FFF2-40B4-BE49-F238E27FC236}">
                <a16:creationId xmlns:a16="http://schemas.microsoft.com/office/drawing/2014/main" id="{0671A021-7237-4243-A7F9-B5ABB2F5DE2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94250" y="2286000"/>
            <a:ext cx="1644650" cy="1882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Rectangle 9">
            <a:extLst>
              <a:ext uri="{FF2B5EF4-FFF2-40B4-BE49-F238E27FC236}">
                <a16:creationId xmlns:a16="http://schemas.microsoft.com/office/drawing/2014/main" id="{BB860700-1C82-4927-B997-827855000F61}"/>
              </a:ext>
            </a:extLst>
          </p:cNvPr>
          <p:cNvSpPr>
            <a:spLocks noChangeArrowheads="1"/>
          </p:cNvSpPr>
          <p:nvPr/>
        </p:nvSpPr>
        <p:spPr bwMode="auto">
          <a:xfrm>
            <a:off x="6733541" y="4222389"/>
            <a:ext cx="2124075" cy="1008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spAutoFit/>
          </a:bodyPr>
          <a:lstStyle>
            <a:lvl1pPr eaLnBrk="0" hangingPunct="0">
              <a:spcAft>
                <a:spcPts val="1200"/>
              </a:spcAft>
              <a:buSzPct val="120000"/>
              <a:buFont typeface="Arial" charset="0"/>
              <a:buChar char="•"/>
              <a:defRPr sz="2000">
                <a:solidFill>
                  <a:schemeClr val="tx1"/>
                </a:solidFill>
                <a:latin typeface="Arial" charset="0"/>
              </a:defRPr>
            </a:lvl1pPr>
            <a:lvl2pPr marL="742950" indent="-285750" eaLnBrk="0" hangingPunct="0">
              <a:spcAft>
                <a:spcPts val="600"/>
              </a:spcAft>
              <a:buSzPct val="90000"/>
              <a:buFont typeface="Courier New" pitchFamily="49" charset="0"/>
              <a:buChar char="o"/>
              <a:defRPr>
                <a:solidFill>
                  <a:schemeClr val="tx1"/>
                </a:solidFill>
                <a:latin typeface="Arial" charset="0"/>
              </a:defRPr>
            </a:lvl2pPr>
            <a:lvl3pPr marL="1143000" indent="-228600" eaLnBrk="0" hangingPunct="0">
              <a:spcAft>
                <a:spcPts val="600"/>
              </a:spcAft>
              <a:buFont typeface="Arial" charset="0"/>
              <a:buChar char="‒"/>
              <a:defRPr sz="1600">
                <a:solidFill>
                  <a:schemeClr val="tx1"/>
                </a:solidFill>
                <a:latin typeface="Arial" charset="0"/>
              </a:defRPr>
            </a:lvl3pPr>
            <a:lvl4pPr marL="1600200" indent="-228600" eaLnBrk="0" hangingPunct="0">
              <a:spcAft>
                <a:spcPts val="600"/>
              </a:spcAft>
              <a:buFont typeface="Wingdings" pitchFamily="2" charset="2"/>
              <a:buChar char="§"/>
              <a:defRPr sz="1400">
                <a:solidFill>
                  <a:schemeClr val="tx1"/>
                </a:solidFill>
                <a:latin typeface="Arial" charset="0"/>
              </a:defRPr>
            </a:lvl4pPr>
            <a:lvl5pPr marL="2057400" indent="-228600" eaLnBrk="0" hangingPunct="0">
              <a:spcAft>
                <a:spcPts val="600"/>
              </a:spcAft>
              <a:buSzPct val="90000"/>
              <a:buFont typeface="Arial" charset="0"/>
              <a:buChar char="•"/>
              <a:defRPr sz="1200">
                <a:solidFill>
                  <a:schemeClr val="tx1"/>
                </a:solidFill>
                <a:latin typeface="Arial" charset="0"/>
              </a:defRPr>
            </a:lvl5pPr>
            <a:lvl6pPr marL="2514600" indent="-228600" eaLnBrk="0" fontAlgn="base" hangingPunct="0">
              <a:spcBef>
                <a:spcPct val="0"/>
              </a:spcBef>
              <a:spcAft>
                <a:spcPts val="600"/>
              </a:spcAft>
              <a:buSzPct val="90000"/>
              <a:buFont typeface="Arial" charset="0"/>
              <a:buChar char="•"/>
              <a:defRPr sz="1200">
                <a:solidFill>
                  <a:schemeClr val="tx1"/>
                </a:solidFill>
                <a:latin typeface="Arial" charset="0"/>
              </a:defRPr>
            </a:lvl6pPr>
            <a:lvl7pPr marL="2971800" indent="-228600" eaLnBrk="0" fontAlgn="base" hangingPunct="0">
              <a:spcBef>
                <a:spcPct val="0"/>
              </a:spcBef>
              <a:spcAft>
                <a:spcPts val="600"/>
              </a:spcAft>
              <a:buSzPct val="90000"/>
              <a:buFont typeface="Arial" charset="0"/>
              <a:buChar char="•"/>
              <a:defRPr sz="1200">
                <a:solidFill>
                  <a:schemeClr val="tx1"/>
                </a:solidFill>
                <a:latin typeface="Arial" charset="0"/>
              </a:defRPr>
            </a:lvl7pPr>
            <a:lvl8pPr marL="3429000" indent="-228600" eaLnBrk="0" fontAlgn="base" hangingPunct="0">
              <a:spcBef>
                <a:spcPct val="0"/>
              </a:spcBef>
              <a:spcAft>
                <a:spcPts val="600"/>
              </a:spcAft>
              <a:buSzPct val="90000"/>
              <a:buFont typeface="Arial" charset="0"/>
              <a:buChar char="•"/>
              <a:defRPr sz="1200">
                <a:solidFill>
                  <a:schemeClr val="tx1"/>
                </a:solidFill>
                <a:latin typeface="Arial" charset="0"/>
              </a:defRPr>
            </a:lvl8pPr>
            <a:lvl9pPr marL="3886200" indent="-228600" eaLnBrk="0" fontAlgn="base" hangingPunct="0">
              <a:spcBef>
                <a:spcPct val="0"/>
              </a:spcBef>
              <a:spcAft>
                <a:spcPts val="600"/>
              </a:spcAft>
              <a:buSzPct val="90000"/>
              <a:buFont typeface="Arial" charset="0"/>
              <a:buChar char="•"/>
              <a:defRPr sz="1200">
                <a:solidFill>
                  <a:schemeClr val="tx1"/>
                </a:solidFill>
                <a:latin typeface="Arial" charset="0"/>
              </a:defRPr>
            </a:lvl9pPr>
          </a:lstStyle>
          <a:p>
            <a:pPr algn="ctr" eaLnBrk="1" fontAlgn="auto" hangingPunct="1">
              <a:spcBef>
                <a:spcPts val="0"/>
              </a:spcBef>
              <a:spcAft>
                <a:spcPts val="300"/>
              </a:spcAft>
              <a:buClr>
                <a:srgbClr val="002060"/>
              </a:buClr>
              <a:buSzTx/>
              <a:buFontTx/>
              <a:buNone/>
              <a:defRPr/>
            </a:pPr>
            <a:r>
              <a:rPr lang="en-US" altLang="en-US" sz="1400" b="1" dirty="0">
                <a:solidFill>
                  <a:srgbClr val="002060"/>
                </a:solidFill>
                <a:latin typeface="+mj-lt"/>
                <a:cs typeface="+mn-cs"/>
              </a:rPr>
              <a:t>Samuel M. Shapiro</a:t>
            </a:r>
          </a:p>
          <a:p>
            <a:pPr algn="ctr" eaLnBrk="1" fontAlgn="auto" hangingPunct="1">
              <a:spcBef>
                <a:spcPts val="0"/>
              </a:spcBef>
              <a:spcAft>
                <a:spcPts val="900"/>
              </a:spcAft>
              <a:buClr>
                <a:srgbClr val="002060"/>
              </a:buClr>
              <a:buSzTx/>
              <a:buFont typeface="Arial" charset="0"/>
              <a:buNone/>
              <a:defRPr/>
            </a:pPr>
            <a:r>
              <a:rPr lang="en-US" sz="1100" dirty="0" err="1">
                <a:solidFill>
                  <a:schemeClr val="tx1">
                    <a:lumMod val="75000"/>
                  </a:schemeClr>
                </a:solidFill>
                <a:cs typeface="Arial" charset="0"/>
              </a:rPr>
              <a:t>samuel.shapiro</a:t>
            </a:r>
            <a:r>
              <a:rPr lang="en-US" sz="1100" dirty="0">
                <a:solidFill>
                  <a:schemeClr val="tx1">
                    <a:lumMod val="75000"/>
                  </a:schemeClr>
                </a:solidFill>
                <a:cs typeface="Arial" charset="0"/>
              </a:rPr>
              <a:t>@</a:t>
            </a:r>
            <a:br>
              <a:rPr lang="en-US" sz="1100" dirty="0">
                <a:solidFill>
                  <a:schemeClr val="tx1">
                    <a:lumMod val="75000"/>
                  </a:schemeClr>
                </a:solidFill>
                <a:cs typeface="Arial" charset="0"/>
              </a:rPr>
            </a:br>
            <a:r>
              <a:rPr lang="en-US" sz="1100" dirty="0">
                <a:solidFill>
                  <a:schemeClr val="tx1">
                    <a:lumMod val="75000"/>
                  </a:schemeClr>
                </a:solidFill>
                <a:cs typeface="Arial" charset="0"/>
              </a:rPr>
              <a:t>arnoldporter.com</a:t>
            </a:r>
            <a:endParaRPr lang="en-US" sz="1100" dirty="0">
              <a:solidFill>
                <a:schemeClr val="tx1">
                  <a:lumMod val="75000"/>
                </a:schemeClr>
              </a:solidFill>
              <a:cs typeface="+mn-cs"/>
            </a:endParaRPr>
          </a:p>
          <a:p>
            <a:pPr algn="ctr" eaLnBrk="1" fontAlgn="auto" hangingPunct="1">
              <a:spcBef>
                <a:spcPts val="0"/>
              </a:spcBef>
              <a:spcAft>
                <a:spcPct val="0"/>
              </a:spcAft>
              <a:buClr>
                <a:srgbClr val="002060"/>
              </a:buClr>
              <a:buSzTx/>
              <a:buFontTx/>
              <a:buNone/>
              <a:defRPr/>
            </a:pPr>
            <a:r>
              <a:rPr lang="en-US" sz="1100" dirty="0">
                <a:solidFill>
                  <a:schemeClr val="tx1">
                    <a:lumMod val="75000"/>
                  </a:schemeClr>
                </a:solidFill>
                <a:cs typeface="+mn-cs"/>
              </a:rPr>
              <a:t>+1 202.942.5650</a:t>
            </a:r>
          </a:p>
        </p:txBody>
      </p:sp>
      <p:pic>
        <p:nvPicPr>
          <p:cNvPr id="14" name="Picture 2">
            <a:extLst>
              <a:ext uri="{FF2B5EF4-FFF2-40B4-BE49-F238E27FC236}">
                <a16:creationId xmlns:a16="http://schemas.microsoft.com/office/drawing/2014/main" id="{CD65A9E1-5446-4904-AA42-BC8640184A5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p:blipFill>
        <p:spPr bwMode="auto">
          <a:xfrm>
            <a:off x="6973253" y="2287226"/>
            <a:ext cx="1644650" cy="1879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0E7BD4DC-1056-49F2-AB91-C61B4CDFA41D}"/>
              </a:ext>
            </a:extLst>
          </p:cNvPr>
          <p:cNvSpPr>
            <a:spLocks noGrp="1"/>
          </p:cNvSpPr>
          <p:nvPr>
            <p:ph type="title"/>
          </p:nvPr>
        </p:nvSpPr>
        <p:spPr/>
        <p:txBody>
          <a:bodyPr/>
          <a:lstStyle/>
          <a:p>
            <a:pPr eaLnBrk="1" hangingPunct="1"/>
            <a:r>
              <a:rPr lang="en-US" altLang="en-US" dirty="0"/>
              <a:t>FY2019 FCA Recoveries – Healthcare</a:t>
            </a:r>
          </a:p>
        </p:txBody>
      </p:sp>
      <p:sp>
        <p:nvSpPr>
          <p:cNvPr id="2" name="Slide Number Placeholder 1">
            <a:extLst>
              <a:ext uri="{FF2B5EF4-FFF2-40B4-BE49-F238E27FC236}">
                <a16:creationId xmlns:a16="http://schemas.microsoft.com/office/drawing/2014/main" id="{33215649-ACC8-4BD5-9093-B4A1B7E464BD}"/>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04CF726-83BC-4787-90AB-C69BC683F681}" type="slidenum">
              <a:rPr lang="en-US" altLang="en-US">
                <a:solidFill>
                  <a:srgbClr val="939393"/>
                </a:solidFill>
              </a:rPr>
              <a:pPr eaLnBrk="1" hangingPunct="1"/>
              <a:t>4</a:t>
            </a:fld>
            <a:endParaRPr lang="en-US" altLang="en-US" dirty="0">
              <a:solidFill>
                <a:srgbClr val="939393"/>
              </a:solidFill>
            </a:endParaRPr>
          </a:p>
        </p:txBody>
      </p:sp>
      <p:graphicFrame>
        <p:nvGraphicFramePr>
          <p:cNvPr id="5" name="Chart 4">
            <a:extLst>
              <a:ext uri="{FF2B5EF4-FFF2-40B4-BE49-F238E27FC236}">
                <a16:creationId xmlns:a16="http://schemas.microsoft.com/office/drawing/2014/main" id="{24A95868-2DD7-4E6C-BD6F-D4554D0923C4}"/>
              </a:ext>
            </a:extLst>
          </p:cNvPr>
          <p:cNvGraphicFramePr/>
          <p:nvPr/>
        </p:nvGraphicFramePr>
        <p:xfrm>
          <a:off x="0" y="1447800"/>
          <a:ext cx="9144000" cy="4876800"/>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Box 4">
            <a:extLst>
              <a:ext uri="{FF2B5EF4-FFF2-40B4-BE49-F238E27FC236}">
                <a16:creationId xmlns:a16="http://schemas.microsoft.com/office/drawing/2014/main" id="{EBFF9782-4039-4C3C-B74E-B18777BADE65}"/>
              </a:ext>
            </a:extLst>
          </p:cNvPr>
          <p:cNvSpPr txBox="1">
            <a:spLocks noChangeArrowheads="1"/>
          </p:cNvSpPr>
          <p:nvPr/>
        </p:nvSpPr>
        <p:spPr bwMode="auto">
          <a:xfrm>
            <a:off x="6400800" y="5930900"/>
            <a:ext cx="30480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Aft>
                <a:spcPts val="1200"/>
              </a:spcAft>
              <a:buSzPct val="120000"/>
              <a:buFont typeface="Arial" panose="020B0604020202020204" pitchFamily="34" charset="0"/>
              <a:buChar char="•"/>
              <a:defRPr sz="2000">
                <a:solidFill>
                  <a:schemeClr val="tx1"/>
                </a:solidFill>
                <a:latin typeface="Arial" panose="020B0604020202020204" pitchFamily="34" charset="0"/>
              </a:defRPr>
            </a:lvl1pPr>
            <a:lvl2pPr marL="742950" indent="-285750" eaLnBrk="0" hangingPunct="0">
              <a:spcAft>
                <a:spcPts val="600"/>
              </a:spcAft>
              <a:buSzPct val="90000"/>
              <a:buFont typeface="Courier New" panose="02070309020205020404" pitchFamily="49" charset="0"/>
              <a:buChar char="o"/>
              <a:defRPr>
                <a:solidFill>
                  <a:schemeClr val="tx1"/>
                </a:solidFill>
                <a:latin typeface="Arial" panose="020B0604020202020204" pitchFamily="34" charset="0"/>
              </a:defRPr>
            </a:lvl2pPr>
            <a:lvl3pPr marL="1143000" indent="-228600" eaLnBrk="0" hangingPunct="0">
              <a:spcAft>
                <a:spcPts val="600"/>
              </a:spcAft>
              <a:buFont typeface="Arial" panose="020B0604020202020204" pitchFamily="34" charset="0"/>
              <a:buChar char="‒"/>
              <a:defRPr sz="1600">
                <a:solidFill>
                  <a:schemeClr val="tx1"/>
                </a:solidFill>
                <a:latin typeface="Arial" panose="020B0604020202020204" pitchFamily="34" charset="0"/>
              </a:defRPr>
            </a:lvl3pPr>
            <a:lvl4pPr marL="1600200" indent="-228600" eaLnBrk="0" hangingPunct="0">
              <a:spcAft>
                <a:spcPts val="600"/>
              </a:spcAft>
              <a:buFont typeface="Wingdings" panose="05000000000000000000" pitchFamily="2" charset="2"/>
              <a:buChar char="§"/>
              <a:defRPr sz="1400">
                <a:solidFill>
                  <a:schemeClr val="tx1"/>
                </a:solidFill>
                <a:latin typeface="Arial" panose="020B0604020202020204" pitchFamily="34" charset="0"/>
              </a:defRPr>
            </a:lvl4pPr>
            <a:lvl5pPr marL="2057400" indent="-228600" eaLnBrk="0" hangingPunct="0">
              <a:spcAft>
                <a:spcPts val="600"/>
              </a:spcAft>
              <a:buSzPct val="90000"/>
              <a:buFont typeface="Arial" panose="020B0604020202020204" pitchFamily="34" charset="0"/>
              <a:buChar char="•"/>
              <a:defRPr sz="1200">
                <a:solidFill>
                  <a:schemeClr val="tx1"/>
                </a:solidFill>
                <a:latin typeface="Arial" panose="020B0604020202020204" pitchFamily="34" charset="0"/>
              </a:defRPr>
            </a:lvl5pPr>
            <a:lvl6pPr marL="2514600" indent="-228600" eaLnBrk="0" fontAlgn="base" hangingPunct="0">
              <a:spcBef>
                <a:spcPct val="0"/>
              </a:spcBef>
              <a:spcAft>
                <a:spcPts val="600"/>
              </a:spcAft>
              <a:buSzPct val="90000"/>
              <a:buFont typeface="Arial" panose="020B0604020202020204" pitchFamily="34" charset="0"/>
              <a:buChar char="•"/>
              <a:defRPr sz="1200">
                <a:solidFill>
                  <a:schemeClr val="tx1"/>
                </a:solidFill>
                <a:latin typeface="Arial" panose="020B0604020202020204" pitchFamily="34" charset="0"/>
              </a:defRPr>
            </a:lvl6pPr>
            <a:lvl7pPr marL="2971800" indent="-228600" eaLnBrk="0" fontAlgn="base" hangingPunct="0">
              <a:spcBef>
                <a:spcPct val="0"/>
              </a:spcBef>
              <a:spcAft>
                <a:spcPts val="600"/>
              </a:spcAft>
              <a:buSzPct val="90000"/>
              <a:buFont typeface="Arial" panose="020B0604020202020204" pitchFamily="34" charset="0"/>
              <a:buChar char="•"/>
              <a:defRPr sz="1200">
                <a:solidFill>
                  <a:schemeClr val="tx1"/>
                </a:solidFill>
                <a:latin typeface="Arial" panose="020B0604020202020204" pitchFamily="34" charset="0"/>
              </a:defRPr>
            </a:lvl7pPr>
            <a:lvl8pPr marL="3429000" indent="-228600" eaLnBrk="0" fontAlgn="base" hangingPunct="0">
              <a:spcBef>
                <a:spcPct val="0"/>
              </a:spcBef>
              <a:spcAft>
                <a:spcPts val="600"/>
              </a:spcAft>
              <a:buSzPct val="90000"/>
              <a:buFont typeface="Arial" panose="020B0604020202020204" pitchFamily="34" charset="0"/>
              <a:buChar char="•"/>
              <a:defRPr sz="1200">
                <a:solidFill>
                  <a:schemeClr val="tx1"/>
                </a:solidFill>
                <a:latin typeface="Arial" panose="020B0604020202020204" pitchFamily="34" charset="0"/>
              </a:defRPr>
            </a:lvl8pPr>
            <a:lvl9pPr marL="3886200" indent="-228600" eaLnBrk="0" fontAlgn="base" hangingPunct="0">
              <a:spcBef>
                <a:spcPct val="0"/>
              </a:spcBef>
              <a:spcAft>
                <a:spcPts val="600"/>
              </a:spcAft>
              <a:buSzPct val="90000"/>
              <a:buFont typeface="Arial" panose="020B0604020202020204" pitchFamily="34" charset="0"/>
              <a:buChar char="•"/>
              <a:defRPr sz="1200">
                <a:solidFill>
                  <a:schemeClr val="tx1"/>
                </a:solidFill>
                <a:latin typeface="Arial" panose="020B0604020202020204" pitchFamily="34" charset="0"/>
              </a:defRPr>
            </a:lvl9pPr>
          </a:lstStyle>
          <a:p>
            <a:pPr eaLnBrk="1" hangingPunct="1">
              <a:spcAft>
                <a:spcPct val="0"/>
              </a:spcAft>
              <a:buSzTx/>
              <a:buFontTx/>
              <a:buNone/>
            </a:pPr>
            <a:r>
              <a:rPr lang="en-US" altLang="en-US" sz="1000" i="1" dirty="0"/>
              <a:t>Source: Arnold &amp; Porter’s Qui Notes Blog</a:t>
            </a:r>
          </a:p>
        </p:txBody>
      </p:sp>
      <p:sp>
        <p:nvSpPr>
          <p:cNvPr id="6" name="TextBox 5">
            <a:extLst>
              <a:ext uri="{FF2B5EF4-FFF2-40B4-BE49-F238E27FC236}">
                <a16:creationId xmlns:a16="http://schemas.microsoft.com/office/drawing/2014/main" id="{F157C393-C4A9-4A4A-B413-E225CFD55A74}"/>
              </a:ext>
            </a:extLst>
          </p:cNvPr>
          <p:cNvSpPr txBox="1"/>
          <p:nvPr/>
        </p:nvSpPr>
        <p:spPr>
          <a:xfrm>
            <a:off x="6398022" y="4424859"/>
            <a:ext cx="2667000" cy="523220"/>
          </a:xfrm>
          <a:prstGeom prst="rect">
            <a:avLst/>
          </a:prstGeom>
          <a:noFill/>
        </p:spPr>
        <p:txBody>
          <a:bodyPr wrap="square" rtlCol="0">
            <a:spAutoFit/>
          </a:bodyPr>
          <a:lstStyle/>
          <a:p>
            <a:pPr algn="ctr"/>
            <a:r>
              <a:rPr lang="en-US" sz="1400" dirty="0"/>
              <a:t>Pharmaceuticals</a:t>
            </a:r>
            <a:br>
              <a:rPr lang="en-US" sz="1400" dirty="0"/>
            </a:br>
            <a:r>
              <a:rPr lang="en-US" sz="1400" dirty="0"/>
              <a:t>78%</a:t>
            </a:r>
          </a:p>
        </p:txBody>
      </p:sp>
      <p:sp>
        <p:nvSpPr>
          <p:cNvPr id="12" name="TextBox 11">
            <a:extLst>
              <a:ext uri="{FF2B5EF4-FFF2-40B4-BE49-F238E27FC236}">
                <a16:creationId xmlns:a16="http://schemas.microsoft.com/office/drawing/2014/main" id="{68012936-9B77-4680-B6B8-193C7F1E87BC}"/>
              </a:ext>
            </a:extLst>
          </p:cNvPr>
          <p:cNvSpPr txBox="1"/>
          <p:nvPr/>
        </p:nvSpPr>
        <p:spPr>
          <a:xfrm>
            <a:off x="533400" y="2674736"/>
            <a:ext cx="2667000" cy="523220"/>
          </a:xfrm>
          <a:prstGeom prst="rect">
            <a:avLst/>
          </a:prstGeom>
          <a:noFill/>
        </p:spPr>
        <p:txBody>
          <a:bodyPr wrap="square" rtlCol="0">
            <a:spAutoFit/>
          </a:bodyPr>
          <a:lstStyle/>
          <a:p>
            <a:pPr algn="ctr"/>
            <a:r>
              <a:rPr lang="en-US" sz="1400" dirty="0"/>
              <a:t>Providers</a:t>
            </a:r>
            <a:br>
              <a:rPr lang="en-US" sz="1400" dirty="0"/>
            </a:br>
            <a:r>
              <a:rPr lang="en-US" sz="1400" dirty="0"/>
              <a:t>13%</a:t>
            </a:r>
          </a:p>
        </p:txBody>
      </p:sp>
      <p:sp>
        <p:nvSpPr>
          <p:cNvPr id="13" name="TextBox 12">
            <a:extLst>
              <a:ext uri="{FF2B5EF4-FFF2-40B4-BE49-F238E27FC236}">
                <a16:creationId xmlns:a16="http://schemas.microsoft.com/office/drawing/2014/main" id="{33539710-319A-4E1F-A355-7253EB3EAD2E}"/>
              </a:ext>
            </a:extLst>
          </p:cNvPr>
          <p:cNvSpPr txBox="1"/>
          <p:nvPr/>
        </p:nvSpPr>
        <p:spPr>
          <a:xfrm>
            <a:off x="931909" y="1856839"/>
            <a:ext cx="2667000" cy="523220"/>
          </a:xfrm>
          <a:prstGeom prst="rect">
            <a:avLst/>
          </a:prstGeom>
          <a:noFill/>
        </p:spPr>
        <p:txBody>
          <a:bodyPr wrap="square" rtlCol="0">
            <a:spAutoFit/>
          </a:bodyPr>
          <a:lstStyle/>
          <a:p>
            <a:pPr algn="ctr"/>
            <a:r>
              <a:rPr lang="en-US" sz="1400" dirty="0"/>
              <a:t>Medical Devices &amp; Supplies</a:t>
            </a:r>
            <a:br>
              <a:rPr lang="en-US" sz="1400" dirty="0"/>
            </a:br>
            <a:r>
              <a:rPr lang="en-US" sz="1400" dirty="0"/>
              <a:t>6%</a:t>
            </a:r>
          </a:p>
        </p:txBody>
      </p:sp>
      <p:sp>
        <p:nvSpPr>
          <p:cNvPr id="14" name="TextBox 13">
            <a:extLst>
              <a:ext uri="{FF2B5EF4-FFF2-40B4-BE49-F238E27FC236}">
                <a16:creationId xmlns:a16="http://schemas.microsoft.com/office/drawing/2014/main" id="{945B7BFF-5912-4A82-AED4-EFF1F40FEBDA}"/>
              </a:ext>
            </a:extLst>
          </p:cNvPr>
          <p:cNvSpPr txBox="1"/>
          <p:nvPr/>
        </p:nvSpPr>
        <p:spPr>
          <a:xfrm>
            <a:off x="4566444" y="1769597"/>
            <a:ext cx="2667000" cy="523220"/>
          </a:xfrm>
          <a:prstGeom prst="rect">
            <a:avLst/>
          </a:prstGeom>
          <a:noFill/>
        </p:spPr>
        <p:txBody>
          <a:bodyPr wrap="square" rtlCol="0">
            <a:spAutoFit/>
          </a:bodyPr>
          <a:lstStyle/>
          <a:p>
            <a:pPr algn="ctr"/>
            <a:r>
              <a:rPr lang="en-US" sz="1400" dirty="0"/>
              <a:t>Laboratory</a:t>
            </a:r>
          </a:p>
          <a:p>
            <a:pPr algn="ctr"/>
            <a:r>
              <a:rPr lang="en-US" sz="1400" dirty="0"/>
              <a:t>3%</a:t>
            </a:r>
          </a:p>
        </p:txBody>
      </p:sp>
      <p:cxnSp>
        <p:nvCxnSpPr>
          <p:cNvPr id="8" name="Straight Connector 7">
            <a:extLst>
              <a:ext uri="{FF2B5EF4-FFF2-40B4-BE49-F238E27FC236}">
                <a16:creationId xmlns:a16="http://schemas.microsoft.com/office/drawing/2014/main" id="{BF81BF02-C57A-4774-957F-E4FBB7F47194}"/>
              </a:ext>
            </a:extLst>
          </p:cNvPr>
          <p:cNvCxnSpPr>
            <a:cxnSpLocks/>
          </p:cNvCxnSpPr>
          <p:nvPr/>
        </p:nvCxnSpPr>
        <p:spPr>
          <a:xfrm>
            <a:off x="3472714" y="2031207"/>
            <a:ext cx="366632" cy="87242"/>
          </a:xfrm>
          <a:prstGeom prst="line">
            <a:avLst/>
          </a:prstGeom>
          <a:ln/>
        </p:spPr>
        <p:style>
          <a:lnRef idx="1">
            <a:schemeClr val="dk1"/>
          </a:lnRef>
          <a:fillRef idx="0">
            <a:schemeClr val="dk1"/>
          </a:fillRef>
          <a:effectRef idx="0">
            <a:schemeClr val="dk1"/>
          </a:effectRef>
          <a:fontRef idx="minor">
            <a:schemeClr val="tx1"/>
          </a:fontRef>
        </p:style>
      </p:cxnSp>
      <p:cxnSp>
        <p:nvCxnSpPr>
          <p:cNvPr id="20" name="Straight Connector 19">
            <a:extLst>
              <a:ext uri="{FF2B5EF4-FFF2-40B4-BE49-F238E27FC236}">
                <a16:creationId xmlns:a16="http://schemas.microsoft.com/office/drawing/2014/main" id="{63A9EEFB-62D2-4432-B16F-1DDD394E50C9}"/>
              </a:ext>
            </a:extLst>
          </p:cNvPr>
          <p:cNvCxnSpPr>
            <a:cxnSpLocks/>
          </p:cNvCxnSpPr>
          <p:nvPr/>
        </p:nvCxnSpPr>
        <p:spPr>
          <a:xfrm>
            <a:off x="2265409" y="2810180"/>
            <a:ext cx="477791" cy="232899"/>
          </a:xfrm>
          <a:prstGeom prst="line">
            <a:avLst/>
          </a:prstGeom>
          <a:ln/>
        </p:spPr>
        <p:style>
          <a:lnRef idx="1">
            <a:schemeClr val="dk1"/>
          </a:lnRef>
          <a:fillRef idx="0">
            <a:schemeClr val="dk1"/>
          </a:fillRef>
          <a:effectRef idx="0">
            <a:schemeClr val="dk1"/>
          </a:effectRef>
          <a:fontRef idx="minor">
            <a:schemeClr val="tx1"/>
          </a:fontRef>
        </p:style>
      </p:cxnSp>
      <p:cxnSp>
        <p:nvCxnSpPr>
          <p:cNvPr id="23" name="Straight Connector 22">
            <a:extLst>
              <a:ext uri="{FF2B5EF4-FFF2-40B4-BE49-F238E27FC236}">
                <a16:creationId xmlns:a16="http://schemas.microsoft.com/office/drawing/2014/main" id="{540C4717-0B99-4819-86C8-75192D7DF367}"/>
              </a:ext>
            </a:extLst>
          </p:cNvPr>
          <p:cNvCxnSpPr>
            <a:cxnSpLocks/>
          </p:cNvCxnSpPr>
          <p:nvPr/>
        </p:nvCxnSpPr>
        <p:spPr>
          <a:xfrm>
            <a:off x="4530818" y="1900402"/>
            <a:ext cx="803182" cy="1"/>
          </a:xfrm>
          <a:prstGeom prst="line">
            <a:avLst/>
          </a:prstGeom>
          <a:ln/>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AB3CACA1-C6AA-4DA9-8A46-02FF29AAF194}"/>
              </a:ext>
            </a:extLst>
          </p:cNvPr>
          <p:cNvCxnSpPr>
            <a:cxnSpLocks/>
          </p:cNvCxnSpPr>
          <p:nvPr/>
        </p:nvCxnSpPr>
        <p:spPr>
          <a:xfrm flipV="1">
            <a:off x="4472431" y="1900402"/>
            <a:ext cx="58387" cy="88028"/>
          </a:xfrm>
          <a:prstGeom prst="line">
            <a:avLst/>
          </a:prstGeom>
          <a:ln/>
        </p:spPr>
        <p:style>
          <a:lnRef idx="1">
            <a:schemeClr val="dk1"/>
          </a:lnRef>
          <a:fillRef idx="0">
            <a:schemeClr val="dk1"/>
          </a:fillRef>
          <a:effectRef idx="0">
            <a:schemeClr val="dk1"/>
          </a:effectRef>
          <a:fontRef idx="minor">
            <a:schemeClr val="tx1"/>
          </a:fontRef>
        </p:style>
      </p:cxnSp>
      <p:cxnSp>
        <p:nvCxnSpPr>
          <p:cNvPr id="29" name="Straight Connector 28">
            <a:extLst>
              <a:ext uri="{FF2B5EF4-FFF2-40B4-BE49-F238E27FC236}">
                <a16:creationId xmlns:a16="http://schemas.microsoft.com/office/drawing/2014/main" id="{B086E551-DADA-4523-BD90-33A035C965BF}"/>
              </a:ext>
            </a:extLst>
          </p:cNvPr>
          <p:cNvCxnSpPr>
            <a:cxnSpLocks/>
          </p:cNvCxnSpPr>
          <p:nvPr/>
        </p:nvCxnSpPr>
        <p:spPr>
          <a:xfrm flipV="1">
            <a:off x="6553200" y="4596924"/>
            <a:ext cx="346869" cy="1608"/>
          </a:xfrm>
          <a:prstGeom prst="line">
            <a:avLst/>
          </a:prstGeom>
          <a:ln/>
        </p:spPr>
        <p:style>
          <a:lnRef idx="1">
            <a:schemeClr val="dk1"/>
          </a:lnRef>
          <a:fillRef idx="0">
            <a:schemeClr val="dk1"/>
          </a:fillRef>
          <a:effectRef idx="0">
            <a:schemeClr val="dk1"/>
          </a:effectRef>
          <a:fontRef idx="minor">
            <a:schemeClr val="tx1"/>
          </a:fontRef>
        </p:style>
      </p:cxnSp>
      <p:sp>
        <p:nvSpPr>
          <p:cNvPr id="3" name="TextBox 2">
            <a:extLst>
              <a:ext uri="{FF2B5EF4-FFF2-40B4-BE49-F238E27FC236}">
                <a16:creationId xmlns:a16="http://schemas.microsoft.com/office/drawing/2014/main" id="{730FD2DA-C231-4CF7-B119-FFB647CA7CA7}"/>
              </a:ext>
            </a:extLst>
          </p:cNvPr>
          <p:cNvSpPr txBox="1"/>
          <p:nvPr/>
        </p:nvSpPr>
        <p:spPr>
          <a:xfrm>
            <a:off x="0" y="1295400"/>
            <a:ext cx="9144000" cy="646331"/>
          </a:xfrm>
          <a:prstGeom prst="rect">
            <a:avLst/>
          </a:prstGeom>
          <a:noFill/>
        </p:spPr>
        <p:txBody>
          <a:bodyPr wrap="square" rtlCol="0">
            <a:spAutoFit/>
          </a:bodyPr>
          <a:lstStyle/>
          <a:p>
            <a:pPr algn="ctr"/>
            <a:r>
              <a:rPr lang="en-US" b="1" dirty="0">
                <a:solidFill>
                  <a:srgbClr val="002060"/>
                </a:solidFill>
              </a:rPr>
              <a:t>DOJ FCA Healthcare Recoveries By Sector: FY2019</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08F8C977-16BF-4DDB-8F50-E8E0F537DBCE}"/>
              </a:ext>
            </a:extLst>
          </p:cNvPr>
          <p:cNvSpPr>
            <a:spLocks noGrp="1"/>
          </p:cNvSpPr>
          <p:nvPr>
            <p:ph type="title"/>
          </p:nvPr>
        </p:nvSpPr>
        <p:spPr/>
        <p:txBody>
          <a:bodyPr/>
          <a:lstStyle/>
          <a:p>
            <a:pPr eaLnBrk="1" hangingPunct="1"/>
            <a:r>
              <a:rPr lang="en-US" altLang="en-US" dirty="0"/>
              <a:t>DOJ vs. Relators</a:t>
            </a:r>
          </a:p>
        </p:txBody>
      </p:sp>
      <p:sp>
        <p:nvSpPr>
          <p:cNvPr id="14339" name="Content Placeholder 2">
            <a:extLst>
              <a:ext uri="{FF2B5EF4-FFF2-40B4-BE49-F238E27FC236}">
                <a16:creationId xmlns:a16="http://schemas.microsoft.com/office/drawing/2014/main" id="{E13D89FD-1585-4B40-A00D-536626D53196}"/>
              </a:ext>
            </a:extLst>
          </p:cNvPr>
          <p:cNvSpPr>
            <a:spLocks noGrp="1"/>
          </p:cNvSpPr>
          <p:nvPr>
            <p:ph idx="1"/>
          </p:nvPr>
        </p:nvSpPr>
        <p:spPr>
          <a:xfrm>
            <a:off x="457200" y="1199394"/>
            <a:ext cx="8229600" cy="4283075"/>
          </a:xfrm>
        </p:spPr>
        <p:txBody>
          <a:bodyPr/>
          <a:lstStyle/>
          <a:p>
            <a:pPr eaLnBrk="1" hangingPunct="1"/>
            <a:r>
              <a:rPr lang="en-US" altLang="en-US" sz="1950" dirty="0"/>
              <a:t>Since the 1986 FCA Amendments, the number of </a:t>
            </a:r>
            <a:r>
              <a:rPr lang="en-US" altLang="en-US" sz="1950" i="1" dirty="0"/>
              <a:t>qui tams</a:t>
            </a:r>
            <a:r>
              <a:rPr lang="en-US" altLang="en-US" sz="1950" dirty="0"/>
              <a:t> has skyrocketed while the number of direct cases filed by DOJ has declined.</a:t>
            </a:r>
          </a:p>
          <a:p>
            <a:pPr lvl="1" eaLnBrk="1" hangingPunct="1"/>
            <a:r>
              <a:rPr lang="en-US" altLang="en-US" sz="1750" dirty="0"/>
              <a:t>30 new </a:t>
            </a:r>
            <a:r>
              <a:rPr lang="en-US" altLang="en-US" sz="1750" i="1" dirty="0"/>
              <a:t>qui tams</a:t>
            </a:r>
            <a:r>
              <a:rPr lang="en-US" altLang="en-US" sz="1750" dirty="0"/>
              <a:t> filed in 1986; 645 new </a:t>
            </a:r>
            <a:r>
              <a:rPr lang="en-US" altLang="en-US" sz="1750" i="1" dirty="0"/>
              <a:t>qui tams</a:t>
            </a:r>
            <a:r>
              <a:rPr lang="en-US" altLang="en-US" sz="1750" dirty="0"/>
              <a:t> filed in 2018.</a:t>
            </a:r>
          </a:p>
          <a:p>
            <a:pPr lvl="1" eaLnBrk="1" hangingPunct="1"/>
            <a:r>
              <a:rPr lang="en-US" altLang="en-US" sz="1750" dirty="0"/>
              <a:t>341 new direct cases filed in 1986; 122 new direct cases in 2018.</a:t>
            </a:r>
          </a:p>
          <a:p>
            <a:pPr eaLnBrk="1" hangingPunct="1"/>
            <a:r>
              <a:rPr lang="en-US" altLang="en-US" sz="1950" dirty="0"/>
              <a:t>However, the number of new FCA filings has consistently declined in recent years.</a:t>
            </a:r>
          </a:p>
          <a:p>
            <a:pPr lvl="1" eaLnBrk="1" hangingPunct="1"/>
            <a:r>
              <a:rPr lang="en-US" altLang="en-US" sz="1750" i="1" dirty="0"/>
              <a:t>Qui Tams</a:t>
            </a:r>
          </a:p>
          <a:p>
            <a:pPr lvl="2" eaLnBrk="1" hangingPunct="1"/>
            <a:r>
              <a:rPr lang="en-US" altLang="en-US" sz="1500" dirty="0"/>
              <a:t>2016:  707 new </a:t>
            </a:r>
            <a:r>
              <a:rPr lang="en-US" altLang="en-US" sz="1500" i="1" dirty="0"/>
              <a:t>qui tams</a:t>
            </a:r>
          </a:p>
          <a:p>
            <a:pPr lvl="2" eaLnBrk="1" hangingPunct="1"/>
            <a:r>
              <a:rPr lang="en-US" altLang="en-US" sz="1500" dirty="0"/>
              <a:t>2017:  680 new </a:t>
            </a:r>
            <a:r>
              <a:rPr lang="en-US" altLang="en-US" sz="1500" i="1" dirty="0"/>
              <a:t>qui tams</a:t>
            </a:r>
            <a:endParaRPr lang="en-US" altLang="en-US" sz="1500" dirty="0"/>
          </a:p>
          <a:p>
            <a:pPr lvl="2" eaLnBrk="1" hangingPunct="1"/>
            <a:r>
              <a:rPr lang="en-US" altLang="en-US" sz="1500" dirty="0"/>
              <a:t>2018:  645 new </a:t>
            </a:r>
            <a:r>
              <a:rPr lang="en-US" altLang="en-US" sz="1500" i="1" dirty="0"/>
              <a:t>qui tams</a:t>
            </a:r>
            <a:endParaRPr lang="en-US" altLang="en-US" sz="1500" dirty="0"/>
          </a:p>
          <a:p>
            <a:pPr lvl="2" eaLnBrk="1" hangingPunct="1"/>
            <a:r>
              <a:rPr lang="en-US" altLang="en-US" sz="1500" dirty="0">
                <a:solidFill>
                  <a:srgbClr val="FF0000"/>
                </a:solidFill>
              </a:rPr>
              <a:t>2019:  ??</a:t>
            </a:r>
          </a:p>
          <a:p>
            <a:pPr lvl="1" eaLnBrk="1" hangingPunct="1"/>
            <a:r>
              <a:rPr lang="en-US" altLang="en-US" sz="1750" dirty="0"/>
              <a:t>Direct Cases</a:t>
            </a:r>
          </a:p>
          <a:p>
            <a:pPr lvl="2" eaLnBrk="1" hangingPunct="1"/>
            <a:r>
              <a:rPr lang="en-US" altLang="en-US" sz="1500" dirty="0"/>
              <a:t>2016:  149 new direct cases</a:t>
            </a:r>
          </a:p>
          <a:p>
            <a:pPr lvl="2" eaLnBrk="1" hangingPunct="1"/>
            <a:r>
              <a:rPr lang="en-US" altLang="en-US" sz="1500" dirty="0"/>
              <a:t>2017:  145 new direct cases</a:t>
            </a:r>
          </a:p>
          <a:p>
            <a:pPr lvl="2" eaLnBrk="1" hangingPunct="1"/>
            <a:r>
              <a:rPr lang="en-US" altLang="en-US" sz="1500" dirty="0"/>
              <a:t>2018:  122 new direct cases</a:t>
            </a:r>
          </a:p>
          <a:p>
            <a:pPr lvl="2" eaLnBrk="1" hangingPunct="1"/>
            <a:r>
              <a:rPr lang="en-US" altLang="en-US" sz="1500" dirty="0">
                <a:solidFill>
                  <a:srgbClr val="FF0000"/>
                </a:solidFill>
              </a:rPr>
              <a:t>2019:  ??</a:t>
            </a:r>
          </a:p>
          <a:p>
            <a:pPr lvl="1" eaLnBrk="1" hangingPunct="1"/>
            <a:endParaRPr lang="en-US" altLang="en-US" i="1" dirty="0"/>
          </a:p>
        </p:txBody>
      </p:sp>
      <p:sp>
        <p:nvSpPr>
          <p:cNvPr id="2" name="Slide Number Placeholder 1">
            <a:extLst>
              <a:ext uri="{FF2B5EF4-FFF2-40B4-BE49-F238E27FC236}">
                <a16:creationId xmlns:a16="http://schemas.microsoft.com/office/drawing/2014/main" id="{865AADD9-183B-4926-AA45-265C19C5D6B5}"/>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031158E-B51C-4BD3-BD8D-134A90AFD9D1}" type="slidenum">
              <a:rPr lang="en-US" altLang="en-US">
                <a:solidFill>
                  <a:srgbClr val="939393"/>
                </a:solidFill>
              </a:rPr>
              <a:pPr eaLnBrk="1" hangingPunct="1"/>
              <a:t>5</a:t>
            </a:fld>
            <a:endParaRPr lang="en-US" altLang="en-US" dirty="0">
              <a:solidFill>
                <a:srgbClr val="939393"/>
              </a:solidFill>
            </a:endParaRPr>
          </a:p>
        </p:txBody>
      </p:sp>
      <p:sp>
        <p:nvSpPr>
          <p:cNvPr id="14341" name="Rectangle 2">
            <a:extLst>
              <a:ext uri="{FF2B5EF4-FFF2-40B4-BE49-F238E27FC236}">
                <a16:creationId xmlns:a16="http://schemas.microsoft.com/office/drawing/2014/main" id="{22E11C0B-88BC-4EFA-AB89-021687AA6017}"/>
              </a:ext>
            </a:extLst>
          </p:cNvPr>
          <p:cNvSpPr>
            <a:spLocks noChangeArrowheads="1"/>
          </p:cNvSpPr>
          <p:nvPr/>
        </p:nvSpPr>
        <p:spPr bwMode="auto">
          <a:xfrm>
            <a:off x="6553200" y="6096000"/>
            <a:ext cx="23118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1000" i="1" dirty="0"/>
              <a:t>Source: DOJ FY2018 Fraud Statistics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9AD82315-8274-491B-8A4F-4C96BA6A84B0}"/>
              </a:ext>
            </a:extLst>
          </p:cNvPr>
          <p:cNvSpPr>
            <a:spLocks noGrp="1"/>
          </p:cNvSpPr>
          <p:nvPr>
            <p:ph type="title"/>
          </p:nvPr>
        </p:nvSpPr>
        <p:spPr/>
        <p:txBody>
          <a:bodyPr/>
          <a:lstStyle/>
          <a:p>
            <a:r>
              <a:rPr lang="en-US" altLang="en-US" dirty="0"/>
              <a:t>DOJ vs. Relators</a:t>
            </a:r>
          </a:p>
        </p:txBody>
      </p:sp>
      <p:sp>
        <p:nvSpPr>
          <p:cNvPr id="15363" name="Content Placeholder 2">
            <a:extLst>
              <a:ext uri="{FF2B5EF4-FFF2-40B4-BE49-F238E27FC236}">
                <a16:creationId xmlns:a16="http://schemas.microsoft.com/office/drawing/2014/main" id="{5182FBAE-ACF1-47D3-9621-23E2AC218BFE}"/>
              </a:ext>
            </a:extLst>
          </p:cNvPr>
          <p:cNvSpPr>
            <a:spLocks noGrp="1"/>
          </p:cNvSpPr>
          <p:nvPr>
            <p:ph idx="1"/>
          </p:nvPr>
        </p:nvSpPr>
        <p:spPr/>
        <p:txBody>
          <a:bodyPr/>
          <a:lstStyle/>
          <a:p>
            <a:r>
              <a:rPr lang="en-US" altLang="en-US" dirty="0"/>
              <a:t>In FY2019, relator-brought cases accounted for almost 65% of the dollars recovered.</a:t>
            </a:r>
          </a:p>
          <a:p>
            <a:pPr lvl="1"/>
            <a:r>
              <a:rPr lang="en-US" altLang="en-US" dirty="0"/>
              <a:t>Because DOJ has not yet released its FY2019 report on FCA recoveries, it is unclear what percentage of this total reflects cases in which the government intervened.</a:t>
            </a:r>
          </a:p>
          <a:p>
            <a:pPr lvl="1"/>
            <a:r>
              <a:rPr lang="en-US" altLang="en-US" dirty="0"/>
              <a:t>Historically, the overwhelming majority of recoveries have come from intervened </a:t>
            </a:r>
            <a:r>
              <a:rPr lang="en-US" altLang="en-US" i="1" dirty="0"/>
              <a:t>qui tam</a:t>
            </a:r>
            <a:r>
              <a:rPr lang="en-US" altLang="en-US" dirty="0"/>
              <a:t> cases (in FY2018, 70% of recoveries came from intervened </a:t>
            </a:r>
            <a:r>
              <a:rPr lang="en-US" altLang="en-US" i="1" dirty="0"/>
              <a:t>qui tams</a:t>
            </a:r>
            <a:r>
              <a:rPr lang="en-US" altLang="en-US" dirty="0"/>
              <a:t>, compared to just 4% from non-intervened </a:t>
            </a:r>
            <a:r>
              <a:rPr lang="en-US" altLang="en-US" i="1" dirty="0"/>
              <a:t>qui tams</a:t>
            </a:r>
            <a:r>
              <a:rPr lang="en-US" altLang="en-US" dirty="0"/>
              <a:t>).</a:t>
            </a:r>
          </a:p>
          <a:p>
            <a:pPr lvl="2"/>
            <a:r>
              <a:rPr lang="en-US" altLang="en-US" dirty="0"/>
              <a:t>However, those figures were drawn from DOJ’s own reporting, and thus may not control for instances where DOJ intervened solely for purposes of settlement and the litigation was driven primarily by relator efforts.</a:t>
            </a:r>
          </a:p>
          <a:p>
            <a:r>
              <a:rPr lang="en-US" altLang="en-US" dirty="0"/>
              <a:t>Cases brought directly by the government accounted for around 35% of the dollars recovered.</a:t>
            </a:r>
          </a:p>
        </p:txBody>
      </p:sp>
      <p:sp>
        <p:nvSpPr>
          <p:cNvPr id="2" name="Slide Number Placeholder 1">
            <a:extLst>
              <a:ext uri="{FF2B5EF4-FFF2-40B4-BE49-F238E27FC236}">
                <a16:creationId xmlns:a16="http://schemas.microsoft.com/office/drawing/2014/main" id="{4792A07A-9A34-40EA-B8DE-88B7EA981A4B}"/>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23CD488-A7E3-47D8-99A7-20F949CAD5A9}" type="slidenum">
              <a:rPr lang="en-US" altLang="en-US">
                <a:solidFill>
                  <a:srgbClr val="939393"/>
                </a:solidFill>
              </a:rPr>
              <a:pPr eaLnBrk="1" hangingPunct="1"/>
              <a:t>6</a:t>
            </a:fld>
            <a:endParaRPr lang="en-US" altLang="en-US" dirty="0">
              <a:solidFill>
                <a:srgbClr val="939393"/>
              </a:solidFill>
            </a:endParaRPr>
          </a:p>
        </p:txBody>
      </p:sp>
      <p:sp>
        <p:nvSpPr>
          <p:cNvPr id="15365" name="Rectangle 4">
            <a:extLst>
              <a:ext uri="{FF2B5EF4-FFF2-40B4-BE49-F238E27FC236}">
                <a16:creationId xmlns:a16="http://schemas.microsoft.com/office/drawing/2014/main" id="{7DC9D77D-B04A-4626-B66F-D554DB5AA627}"/>
              </a:ext>
            </a:extLst>
          </p:cNvPr>
          <p:cNvSpPr>
            <a:spLocks noChangeArrowheads="1"/>
          </p:cNvSpPr>
          <p:nvPr/>
        </p:nvSpPr>
        <p:spPr bwMode="auto">
          <a:xfrm>
            <a:off x="4566444" y="5867400"/>
            <a:ext cx="43434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1000" i="1" dirty="0"/>
              <a:t>Sources: DOJ FY2018 Fraud Statistics; Arnold &amp; Porter’s Qui Notes Blog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10E00441-684D-4662-B76C-BFB9200590EF}"/>
              </a:ext>
            </a:extLst>
          </p:cNvPr>
          <p:cNvSpPr>
            <a:spLocks noGrp="1"/>
          </p:cNvSpPr>
          <p:nvPr>
            <p:ph type="title"/>
          </p:nvPr>
        </p:nvSpPr>
        <p:spPr/>
        <p:txBody>
          <a:bodyPr/>
          <a:lstStyle/>
          <a:p>
            <a:pPr eaLnBrk="1" hangingPunct="1"/>
            <a:r>
              <a:rPr lang="en-US" altLang="en-US"/>
              <a:t>The Granston Memo</a:t>
            </a:r>
          </a:p>
        </p:txBody>
      </p:sp>
      <p:sp>
        <p:nvSpPr>
          <p:cNvPr id="17411" name="Content Placeholder 2">
            <a:extLst>
              <a:ext uri="{FF2B5EF4-FFF2-40B4-BE49-F238E27FC236}">
                <a16:creationId xmlns:a16="http://schemas.microsoft.com/office/drawing/2014/main" id="{41272BD5-2647-490C-BF7D-1A79891E8C7D}"/>
              </a:ext>
            </a:extLst>
          </p:cNvPr>
          <p:cNvSpPr>
            <a:spLocks noGrp="1"/>
          </p:cNvSpPr>
          <p:nvPr>
            <p:ph idx="1"/>
          </p:nvPr>
        </p:nvSpPr>
        <p:spPr/>
        <p:txBody>
          <a:bodyPr/>
          <a:lstStyle/>
          <a:p>
            <a:pPr eaLnBrk="1" hangingPunct="1"/>
            <a:r>
              <a:rPr lang="en-US" altLang="en-US" sz="1800" dirty="0"/>
              <a:t>Michael Granston, former Director of the DOJ Commercial Litigation Branch, Fraud Section, issued a memorandum dated January 10, 2018 to all Fraud Section attorneys and AUSAs handling FCA cases.</a:t>
            </a:r>
          </a:p>
          <a:p>
            <a:pPr eaLnBrk="1" hangingPunct="1"/>
            <a:r>
              <a:rPr lang="en-US" altLang="en-US" sz="1800" dirty="0"/>
              <a:t>Embraces the government’s role as “an important gatekeeper” responsible for weeding out weak </a:t>
            </a:r>
            <a:r>
              <a:rPr lang="en-US" altLang="en-US" sz="1800" i="1" dirty="0"/>
              <a:t>qui tam</a:t>
            </a:r>
            <a:r>
              <a:rPr lang="en-US" altLang="en-US" sz="1800" dirty="0"/>
              <a:t> cases.</a:t>
            </a:r>
          </a:p>
          <a:p>
            <a:pPr eaLnBrk="1" hangingPunct="1"/>
            <a:r>
              <a:rPr lang="en-US" altLang="en-US" sz="1800" dirty="0"/>
              <a:t>Lists 7 factors that could justify dismissing a </a:t>
            </a:r>
            <a:r>
              <a:rPr lang="en-US" altLang="en-US" sz="1800" i="1" dirty="0"/>
              <a:t>qui tam</a:t>
            </a:r>
            <a:r>
              <a:rPr lang="en-US" altLang="en-US" sz="1800" dirty="0"/>
              <a:t> case:</a:t>
            </a:r>
          </a:p>
          <a:p>
            <a:pPr lvl="1" eaLnBrk="1" hangingPunct="1"/>
            <a:r>
              <a:rPr lang="en-US" altLang="en-US" sz="1600" dirty="0"/>
              <a:t>“Curbing meritless cases”</a:t>
            </a:r>
          </a:p>
          <a:p>
            <a:pPr lvl="1" eaLnBrk="1" hangingPunct="1"/>
            <a:r>
              <a:rPr lang="en-US" altLang="en-US" sz="1600" dirty="0"/>
              <a:t>“Preventing parasitic cases” that do not provide new information</a:t>
            </a:r>
          </a:p>
          <a:p>
            <a:pPr lvl="1" eaLnBrk="1" hangingPunct="1"/>
            <a:r>
              <a:rPr lang="en-US" altLang="en-US" sz="1600" dirty="0"/>
              <a:t>“Preventing interference with agency policies and programs”</a:t>
            </a:r>
          </a:p>
          <a:p>
            <a:pPr lvl="1" eaLnBrk="1" hangingPunct="1"/>
            <a:r>
              <a:rPr lang="en-US" altLang="en-US" sz="1600" dirty="0"/>
              <a:t>“Controlling litigation” and “avoid[ing] the risk of unfavorable precedent”</a:t>
            </a:r>
          </a:p>
          <a:p>
            <a:pPr lvl="1" eaLnBrk="1" hangingPunct="1"/>
            <a:r>
              <a:rPr lang="en-US" altLang="en-US" sz="1600" dirty="0"/>
              <a:t>“Safeguarding classified information and national security interests”</a:t>
            </a:r>
          </a:p>
          <a:p>
            <a:pPr lvl="1" eaLnBrk="1" hangingPunct="1"/>
            <a:r>
              <a:rPr lang="en-US" altLang="en-US" sz="1600" dirty="0"/>
              <a:t>“Preserving government resources” in cases “when the government’s expected costs are likely to exceed any expected gains”</a:t>
            </a:r>
          </a:p>
          <a:p>
            <a:pPr lvl="1" eaLnBrk="1" hangingPunct="1"/>
            <a:r>
              <a:rPr lang="en-US" altLang="en-US" sz="1600" dirty="0"/>
              <a:t>Addressing “procedural errors” by relators</a:t>
            </a:r>
          </a:p>
          <a:p>
            <a:pPr eaLnBrk="1" hangingPunct="1"/>
            <a:endParaRPr lang="en-US" altLang="en-US" dirty="0"/>
          </a:p>
        </p:txBody>
      </p:sp>
      <p:sp>
        <p:nvSpPr>
          <p:cNvPr id="2" name="Slide Number Placeholder 1">
            <a:extLst>
              <a:ext uri="{FF2B5EF4-FFF2-40B4-BE49-F238E27FC236}">
                <a16:creationId xmlns:a16="http://schemas.microsoft.com/office/drawing/2014/main" id="{D0FF1488-3505-44A8-879F-31692DD35973}"/>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8BA6CBF-1044-4443-BAE6-75043C38E486}" type="slidenum">
              <a:rPr lang="en-US" altLang="en-US">
                <a:solidFill>
                  <a:srgbClr val="939393"/>
                </a:solidFill>
              </a:rPr>
              <a:pPr eaLnBrk="1" hangingPunct="1"/>
              <a:t>7</a:t>
            </a:fld>
            <a:endParaRPr lang="en-US" altLang="en-US">
              <a:solidFill>
                <a:srgbClr val="939393"/>
              </a:solidFill>
            </a:endParaRPr>
          </a:p>
        </p:txBody>
      </p:sp>
    </p:spTree>
    <p:extLst>
      <p:ext uri="{BB962C8B-B14F-4D97-AF65-F5344CB8AC3E}">
        <p14:creationId xmlns:p14="http://schemas.microsoft.com/office/powerpoint/2010/main" val="21429943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1F0B1D6C-A05E-4B5B-BFBF-DC0010051F76}"/>
              </a:ext>
            </a:extLst>
          </p:cNvPr>
          <p:cNvSpPr>
            <a:spLocks noGrp="1"/>
          </p:cNvSpPr>
          <p:nvPr>
            <p:ph type="title"/>
          </p:nvPr>
        </p:nvSpPr>
        <p:spPr/>
        <p:txBody>
          <a:bodyPr/>
          <a:lstStyle/>
          <a:p>
            <a:pPr eaLnBrk="1" hangingPunct="1"/>
            <a:r>
              <a:rPr lang="en-US" altLang="en-US" dirty="0"/>
              <a:t>Additional DOJ Statements on (c)(2)(A) Dismissals</a:t>
            </a:r>
          </a:p>
        </p:txBody>
      </p:sp>
      <p:sp>
        <p:nvSpPr>
          <p:cNvPr id="19459" name="Content Placeholder 2">
            <a:extLst>
              <a:ext uri="{FF2B5EF4-FFF2-40B4-BE49-F238E27FC236}">
                <a16:creationId xmlns:a16="http://schemas.microsoft.com/office/drawing/2014/main" id="{1633E517-1DEC-4637-8D0E-569FBC73CCD7}"/>
              </a:ext>
            </a:extLst>
          </p:cNvPr>
          <p:cNvSpPr>
            <a:spLocks noGrp="1"/>
          </p:cNvSpPr>
          <p:nvPr>
            <p:ph idx="1"/>
          </p:nvPr>
        </p:nvSpPr>
        <p:spPr/>
        <p:txBody>
          <a:bodyPr/>
          <a:lstStyle/>
          <a:p>
            <a:pPr eaLnBrk="1" hangingPunct="1"/>
            <a:r>
              <a:rPr lang="en-US" altLang="en-US" dirty="0"/>
              <a:t>Deputy Associate Attorney General Stephen Cox announced at the January 2019 Advanced Forum on False Claims Act and </a:t>
            </a:r>
            <a:r>
              <a:rPr lang="en-US" altLang="en-US" i="1" dirty="0"/>
              <a:t>Qui Tam</a:t>
            </a:r>
            <a:r>
              <a:rPr lang="en-US" altLang="en-US" dirty="0"/>
              <a:t> Enforcement that Granston dismissals would be “judicious” and “consistent” moving forward.</a:t>
            </a:r>
          </a:p>
          <a:p>
            <a:pPr eaLnBrk="1" hangingPunct="1"/>
            <a:r>
              <a:rPr lang="en-US" altLang="en-US" dirty="0"/>
              <a:t>Granston announced at March 2019 Federal Bar Association’s FCA Conference that DOJ will not dismiss “just because a case may impose substantial discovery obligations on the government.”</a:t>
            </a:r>
          </a:p>
          <a:p>
            <a:pPr lvl="1" eaLnBrk="1" hangingPunct="1"/>
            <a:r>
              <a:rPr lang="en-US" altLang="en-US" dirty="0"/>
              <a:t>Cautioned FCA defendants against pursuing “excessive discovery” to persuade DOJ to dismiss.</a:t>
            </a:r>
          </a:p>
          <a:p>
            <a:pPr lvl="1" eaLnBrk="1" hangingPunct="1"/>
            <a:r>
              <a:rPr lang="en-US" altLang="en-US" dirty="0"/>
              <a:t>Noted that DOJ will conduct case-by-case analysis that focuses on the merits of each case.</a:t>
            </a:r>
          </a:p>
          <a:p>
            <a:pPr lvl="1" eaLnBrk="1" hangingPunct="1"/>
            <a:endParaRPr lang="en-US" altLang="en-US" sz="1600" dirty="0"/>
          </a:p>
          <a:p>
            <a:pPr eaLnBrk="1" hangingPunct="1"/>
            <a:endParaRPr lang="en-US" altLang="en-US" sz="2400" dirty="0"/>
          </a:p>
          <a:p>
            <a:pPr eaLnBrk="1" hangingPunct="1"/>
            <a:endParaRPr lang="en-US" altLang="en-US" sz="2400" dirty="0"/>
          </a:p>
          <a:p>
            <a:pPr eaLnBrk="1" hangingPunct="1"/>
            <a:endParaRPr lang="en-US" altLang="en-US" dirty="0"/>
          </a:p>
        </p:txBody>
      </p:sp>
      <p:sp>
        <p:nvSpPr>
          <p:cNvPr id="2" name="Slide Number Placeholder 1">
            <a:extLst>
              <a:ext uri="{FF2B5EF4-FFF2-40B4-BE49-F238E27FC236}">
                <a16:creationId xmlns:a16="http://schemas.microsoft.com/office/drawing/2014/main" id="{F079DABA-FE72-47AB-B404-E65E515A45DF}"/>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80CBBE6-1F48-4114-8856-0F718D9CE97C}" type="slidenum">
              <a:rPr lang="en-US" altLang="en-US">
                <a:solidFill>
                  <a:srgbClr val="939393"/>
                </a:solidFill>
              </a:rPr>
              <a:pPr eaLnBrk="1" hangingPunct="1"/>
              <a:t>8</a:t>
            </a:fld>
            <a:endParaRPr lang="en-US" altLang="en-US">
              <a:solidFill>
                <a:srgbClr val="939393"/>
              </a:solidFill>
            </a:endParaRPr>
          </a:p>
        </p:txBody>
      </p:sp>
    </p:spTree>
    <p:extLst>
      <p:ext uri="{BB962C8B-B14F-4D97-AF65-F5344CB8AC3E}">
        <p14:creationId xmlns:p14="http://schemas.microsoft.com/office/powerpoint/2010/main" val="3206339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5E893-D655-4EDF-9693-973D4E419375}"/>
              </a:ext>
            </a:extLst>
          </p:cNvPr>
          <p:cNvSpPr>
            <a:spLocks noGrp="1"/>
          </p:cNvSpPr>
          <p:nvPr>
            <p:ph type="title"/>
          </p:nvPr>
        </p:nvSpPr>
        <p:spPr/>
        <p:txBody>
          <a:bodyPr/>
          <a:lstStyle/>
          <a:p>
            <a:r>
              <a:rPr lang="en-US" dirty="0"/>
              <a:t>DOJ’s Response to Senator Grassley’s Letter on (c)(2)(A) Motions</a:t>
            </a:r>
          </a:p>
        </p:txBody>
      </p:sp>
      <p:sp>
        <p:nvSpPr>
          <p:cNvPr id="3" name="Content Placeholder 2">
            <a:extLst>
              <a:ext uri="{FF2B5EF4-FFF2-40B4-BE49-F238E27FC236}">
                <a16:creationId xmlns:a16="http://schemas.microsoft.com/office/drawing/2014/main" id="{2F6EB08F-65CC-41D1-A5AF-B06E8DE73F99}"/>
              </a:ext>
            </a:extLst>
          </p:cNvPr>
          <p:cNvSpPr>
            <a:spLocks noGrp="1"/>
          </p:cNvSpPr>
          <p:nvPr>
            <p:ph idx="1"/>
          </p:nvPr>
        </p:nvSpPr>
        <p:spPr/>
        <p:txBody>
          <a:bodyPr/>
          <a:lstStyle/>
          <a:p>
            <a:r>
              <a:rPr lang="en-US" altLang="en-US" sz="1600" dirty="0"/>
              <a:t>In late December 2019, DOJ responded to Senator Grassley’s letter questioning </a:t>
            </a:r>
            <a:br>
              <a:rPr lang="en-US" altLang="en-US" sz="1600" dirty="0"/>
            </a:br>
            <a:r>
              <a:rPr lang="en-US" altLang="en-US" sz="1600" dirty="0"/>
              <a:t>DOJ’s use of (c)(2)(A) dismissals, emphasizing its “serious commitment to allow appropriate </a:t>
            </a:r>
            <a:r>
              <a:rPr lang="en-US" altLang="en-US" sz="1600" i="1" dirty="0"/>
              <a:t>qui tam </a:t>
            </a:r>
            <a:r>
              <a:rPr lang="en-US" altLang="en-US" sz="1600" dirty="0"/>
              <a:t>matters to proceed,” and advising that DOJ had used its </a:t>
            </a:r>
            <a:br>
              <a:rPr lang="en-US" altLang="en-US" sz="1600" dirty="0"/>
            </a:br>
            <a:r>
              <a:rPr lang="en-US" altLang="en-US" sz="1600" dirty="0"/>
              <a:t>dismissal authority sparingly.</a:t>
            </a:r>
          </a:p>
          <a:p>
            <a:pPr lvl="1"/>
            <a:r>
              <a:rPr lang="en-US" altLang="en-US" sz="1500" dirty="0"/>
              <a:t>DOJ investigates each matter on its merits and seeks dismissal only when the relator’s pursuit of the case would adversely affect government interests. “Neither the government, the taxpayers, nor future whistleblowers benefit when poorly devised cases proceed.”</a:t>
            </a:r>
          </a:p>
          <a:p>
            <a:r>
              <a:rPr lang="en-US" altLang="en-US" sz="1600" dirty="0"/>
              <a:t>Since Granston Memorandum was issued in January 2018, DOJ has moved to dismiss 45 </a:t>
            </a:r>
            <a:r>
              <a:rPr lang="en-US" altLang="en-US" sz="1600" i="1" dirty="0"/>
              <a:t>qui tam</a:t>
            </a:r>
            <a:r>
              <a:rPr lang="en-US" altLang="en-US" sz="1600" dirty="0"/>
              <a:t> actions (out of 1,170 filed during that time period) – approximately 4 percent.</a:t>
            </a:r>
          </a:p>
          <a:p>
            <a:r>
              <a:rPr lang="en-US" altLang="en-US" sz="1600" dirty="0"/>
              <a:t>The 45 cases involved a variety of federal agencies, including HHS, DOD, HUD, DOE, Commerce, Transportation, and Treasury.</a:t>
            </a:r>
          </a:p>
          <a:p>
            <a:r>
              <a:rPr lang="en-US" altLang="en-US" sz="1600" dirty="0"/>
              <a:t>Courts have issued decisions in 26 of 45 cases, granting DOJ’s motions in 25 cases.</a:t>
            </a:r>
          </a:p>
          <a:p>
            <a:pPr lvl="1"/>
            <a:r>
              <a:rPr lang="en-US" altLang="en-US" sz="1200" dirty="0"/>
              <a:t>NOTE:  In June 2018, court denied DOJ’s motion in another case, </a:t>
            </a:r>
            <a:r>
              <a:rPr lang="en-US" altLang="en-US" sz="1200" i="1" dirty="0"/>
              <a:t>United States v. Academy Mortgage Corp.</a:t>
            </a:r>
            <a:endParaRPr lang="en-US" altLang="en-US" sz="1800" dirty="0"/>
          </a:p>
          <a:p>
            <a:r>
              <a:rPr lang="en-US" altLang="en-US" sz="1600" dirty="0"/>
              <a:t>Ten cases were filed by same professional relator group.</a:t>
            </a:r>
          </a:p>
          <a:p>
            <a:r>
              <a:rPr lang="en-US" altLang="en-US" sz="1600" dirty="0"/>
              <a:t>Twelve cases were filed </a:t>
            </a:r>
            <a:r>
              <a:rPr lang="en-US" altLang="en-US" sz="1600" i="1" dirty="0"/>
              <a:t>pro se.</a:t>
            </a:r>
          </a:p>
          <a:p>
            <a:r>
              <a:rPr lang="en-US" altLang="en-US" sz="1600" dirty="0"/>
              <a:t>In ten cases, agency expressed concern that case would undermine patient care.</a:t>
            </a:r>
          </a:p>
          <a:p>
            <a:endParaRPr lang="en-US" altLang="en-US" dirty="0"/>
          </a:p>
          <a:p>
            <a:endParaRPr lang="en-US" dirty="0"/>
          </a:p>
        </p:txBody>
      </p:sp>
      <p:sp>
        <p:nvSpPr>
          <p:cNvPr id="4" name="Slide Number Placeholder 3">
            <a:extLst>
              <a:ext uri="{FF2B5EF4-FFF2-40B4-BE49-F238E27FC236}">
                <a16:creationId xmlns:a16="http://schemas.microsoft.com/office/drawing/2014/main" id="{7A85C153-DE1C-4DE4-B390-EDC117FBE032}"/>
              </a:ext>
            </a:extLst>
          </p:cNvPr>
          <p:cNvSpPr>
            <a:spLocks noGrp="1"/>
          </p:cNvSpPr>
          <p:nvPr>
            <p:ph type="sldNum" sz="quarter" idx="12"/>
          </p:nvPr>
        </p:nvSpPr>
        <p:spPr/>
        <p:txBody>
          <a:bodyPr/>
          <a:lstStyle/>
          <a:p>
            <a:fld id="{56795770-678E-4CB1-BFFF-AE47452DE866}" type="slidenum">
              <a:rPr lang="en-US" altLang="en-US" smtClean="0"/>
              <a:pPr/>
              <a:t>9</a:t>
            </a:fld>
            <a:endParaRPr lang="en-US" altLang="en-US"/>
          </a:p>
        </p:txBody>
      </p:sp>
    </p:spTree>
    <p:extLst>
      <p:ext uri="{BB962C8B-B14F-4D97-AF65-F5344CB8AC3E}">
        <p14:creationId xmlns:p14="http://schemas.microsoft.com/office/powerpoint/2010/main" val="2044389226"/>
      </p:ext>
    </p:extLst>
  </p:cSld>
  <p:clrMapOvr>
    <a:masterClrMapping/>
  </p:clrMapOvr>
</p:sld>
</file>

<file path=ppt/theme/theme1.xml><?xml version="1.0" encoding="utf-8"?>
<a:theme xmlns:a="http://schemas.openxmlformats.org/drawingml/2006/main" name="_AP 1">
  <a:themeElements>
    <a:clrScheme name="Custom 2">
      <a:dk1>
        <a:srgbClr val="414141"/>
      </a:dk1>
      <a:lt1>
        <a:sysClr val="window" lastClr="FFFFFF"/>
      </a:lt1>
      <a:dk2>
        <a:srgbClr val="002F6D"/>
      </a:dk2>
      <a:lt2>
        <a:srgbClr val="F8F8F8"/>
      </a:lt2>
      <a:accent1>
        <a:srgbClr val="002F6D"/>
      </a:accent1>
      <a:accent2>
        <a:srgbClr val="E07727"/>
      </a:accent2>
      <a:accent3>
        <a:srgbClr val="F1B51C"/>
      </a:accent3>
      <a:accent4>
        <a:srgbClr val="55B4E6"/>
      </a:accent4>
      <a:accent5>
        <a:srgbClr val="898B8E"/>
      </a:accent5>
      <a:accent6>
        <a:srgbClr val="608EB5"/>
      </a:accent6>
      <a:hlink>
        <a:srgbClr val="00A2D3"/>
      </a:hlink>
      <a:folHlink>
        <a:srgbClr val="6600CC"/>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_AP1</Template>
  <TotalTime>2442</TotalTime>
  <Words>4951</Words>
  <Application>Microsoft Office PowerPoint</Application>
  <PresentationFormat>On-screen Show (4:3)</PresentationFormat>
  <Paragraphs>322</Paragraphs>
  <Slides>35</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1" baseType="lpstr">
      <vt:lpstr>Arial</vt:lpstr>
      <vt:lpstr>Calibri</vt:lpstr>
      <vt:lpstr>Courier New</vt:lpstr>
      <vt:lpstr>Wingdings</vt:lpstr>
      <vt:lpstr>_AP 1</vt:lpstr>
      <vt:lpstr>Chart</vt:lpstr>
      <vt:lpstr>Ring in the New Year with Qui Notes: False Claims Act FY 2019 Year in Review and an Early Look at FY 2020</vt:lpstr>
      <vt:lpstr>FCA Recoveries (FY2009-2019)</vt:lpstr>
      <vt:lpstr>FY2019 FCA Recoveries – All Industries</vt:lpstr>
      <vt:lpstr>FY2019 FCA Recoveries – Healthcare</vt:lpstr>
      <vt:lpstr>DOJ vs. Relators</vt:lpstr>
      <vt:lpstr>DOJ vs. Relators</vt:lpstr>
      <vt:lpstr>The Granston Memo</vt:lpstr>
      <vt:lpstr>Additional DOJ Statements on (c)(2)(A) Dismissals</vt:lpstr>
      <vt:lpstr>DOJ’s Response to Senator Grassley’s Letter on (c)(2)(A) Motions</vt:lpstr>
      <vt:lpstr>Standard of Review for DOJ Motions to Dismiss</vt:lpstr>
      <vt:lpstr>The Granston Memo in Practice</vt:lpstr>
      <vt:lpstr>The Granston Memo in Practice</vt:lpstr>
      <vt:lpstr>Materiality – The Escobar Decision</vt:lpstr>
      <vt:lpstr>Materiality – Unanswered Questions Three Years After Escobar</vt:lpstr>
      <vt:lpstr>Materiality – Circuits Divided on Effect of Continued Payment</vt:lpstr>
      <vt:lpstr>Materiality – Circuits Divided on Effect of Continued Payment</vt:lpstr>
      <vt:lpstr>Supreme Court Declines to Revisit Escobar</vt:lpstr>
      <vt:lpstr>The FCA in the Supreme Court – Statute of Limitations</vt:lpstr>
      <vt:lpstr>The FCA in the Supreme Court – Rule 9(b)</vt:lpstr>
      <vt:lpstr>Notable Decisions – Cybersecurity and the FCA</vt:lpstr>
      <vt:lpstr>Notable Decisions – Private Equity and the FCA</vt:lpstr>
      <vt:lpstr>Notable Decisions – The Internet and the Public Disclosure Bar</vt:lpstr>
      <vt:lpstr>Notable Decisions – Battle of the Experts</vt:lpstr>
      <vt:lpstr>DOJ Policy Changes – Cooperation Credit</vt:lpstr>
      <vt:lpstr>Cooperation Credit – May 7, 2019 – FCA Cooperation Guidelines</vt:lpstr>
      <vt:lpstr>Cooperation Credit – May 7, 2019 – FCA Cooperation Guidelines (cont.)</vt:lpstr>
      <vt:lpstr>Cooperation Credit – May 7, 2019 – FCA Cooperation Guidelines (cont.)</vt:lpstr>
      <vt:lpstr>Cooperation Credit – May 7, 2019 – FCA Cooperation Guidelines (cont.)</vt:lpstr>
      <vt:lpstr>Cooperation Credit – May 7, 2019 – FCA Cooperation Guidelines (cont.)</vt:lpstr>
      <vt:lpstr>Notable Decisions – Attorneys’ Fees…for the Defendant</vt:lpstr>
      <vt:lpstr>Notable Decisions – Limits on Common Interest between Relators and Government</vt:lpstr>
      <vt:lpstr>Notable Decisions – Limits of FCA’s Estoppel Provision</vt:lpstr>
      <vt:lpstr>FY2020 Recoveries To Date</vt:lpstr>
      <vt:lpstr>Thank you for attending!</vt:lpstr>
      <vt:lpstr>Questions?</vt:lpstr>
    </vt:vector>
  </TitlesOfParts>
  <Company>AP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to Alcon</dc:title>
  <dc:creator>Kathleen Cooperstein</dc:creator>
  <cp:lastModifiedBy>Dritch, Elliott</cp:lastModifiedBy>
  <cp:revision>288</cp:revision>
  <cp:lastPrinted>2020-01-09T15:07:39Z</cp:lastPrinted>
  <dcterms:created xsi:type="dcterms:W3CDTF">2018-08-16T17:57:03Z</dcterms:created>
  <dcterms:modified xsi:type="dcterms:W3CDTF">2020-01-14T14:29:33Z</dcterms:modified>
</cp:coreProperties>
</file>