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4" r:id="rId1"/>
  </p:sldMasterIdLst>
  <p:notesMasterIdLst>
    <p:notesMasterId r:id="rId46"/>
  </p:notesMasterIdLst>
  <p:handoutMasterIdLst>
    <p:handoutMasterId r:id="rId47"/>
  </p:handoutMasterIdLst>
  <p:sldIdLst>
    <p:sldId id="265" r:id="rId2"/>
    <p:sldId id="266" r:id="rId3"/>
    <p:sldId id="486" r:id="rId4"/>
    <p:sldId id="508" r:id="rId5"/>
    <p:sldId id="521" r:id="rId6"/>
    <p:sldId id="304" r:id="rId7"/>
    <p:sldId id="267" r:id="rId8"/>
    <p:sldId id="286" r:id="rId9"/>
    <p:sldId id="522" r:id="rId10"/>
    <p:sldId id="487" r:id="rId11"/>
    <p:sldId id="545" r:id="rId12"/>
    <p:sldId id="488" r:id="rId13"/>
    <p:sldId id="489" r:id="rId14"/>
    <p:sldId id="490" r:id="rId15"/>
    <p:sldId id="491" r:id="rId16"/>
    <p:sldId id="492" r:id="rId17"/>
    <p:sldId id="548" r:id="rId18"/>
    <p:sldId id="547" r:id="rId19"/>
    <p:sldId id="531" r:id="rId20"/>
    <p:sldId id="532" r:id="rId21"/>
    <p:sldId id="533" r:id="rId22"/>
    <p:sldId id="534" r:id="rId23"/>
    <p:sldId id="535" r:id="rId24"/>
    <p:sldId id="536" r:id="rId25"/>
    <p:sldId id="537" r:id="rId26"/>
    <p:sldId id="538" r:id="rId27"/>
    <p:sldId id="539" r:id="rId28"/>
    <p:sldId id="540" r:id="rId29"/>
    <p:sldId id="542" r:id="rId30"/>
    <p:sldId id="509" r:id="rId31"/>
    <p:sldId id="495" r:id="rId32"/>
    <p:sldId id="496" r:id="rId33"/>
    <p:sldId id="514" r:id="rId34"/>
    <p:sldId id="546" r:id="rId35"/>
    <p:sldId id="497" r:id="rId36"/>
    <p:sldId id="515" r:id="rId37"/>
    <p:sldId id="498" r:id="rId38"/>
    <p:sldId id="550" r:id="rId39"/>
    <p:sldId id="528" r:id="rId40"/>
    <p:sldId id="529" r:id="rId41"/>
    <p:sldId id="530" r:id="rId42"/>
    <p:sldId id="513" r:id="rId43"/>
    <p:sldId id="520" r:id="rId44"/>
    <p:sldId id="519" r:id="rId45"/>
  </p:sldIdLst>
  <p:sldSz cx="9144000" cy="6858000" type="screen4x3"/>
  <p:notesSz cx="7004050" cy="9223375"/>
  <p:custDataLst>
    <p:tags r:id="rId48"/>
  </p:custDataLst>
  <p:defaultTextStyle>
    <a:defPPr>
      <a:defRPr lang="en-US"/>
    </a:defPPr>
    <a:lvl1pPr algn="l" rtl="0" eaLnBrk="0" fontAlgn="base" hangingPunct="0">
      <a:lnSpc>
        <a:spcPct val="85000"/>
      </a:lnSpc>
      <a:spcBef>
        <a:spcPct val="0"/>
      </a:spcBef>
      <a:spcAft>
        <a:spcPct val="0"/>
      </a:spcAft>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lnSpc>
        <a:spcPct val="85000"/>
      </a:lnSpc>
      <a:spcBef>
        <a:spcPct val="0"/>
      </a:spcBef>
      <a:spcAft>
        <a:spcPct val="0"/>
      </a:spcAft>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lnSpc>
        <a:spcPct val="85000"/>
      </a:lnSpc>
      <a:spcBef>
        <a:spcPct val="0"/>
      </a:spcBef>
      <a:spcAft>
        <a:spcPct val="0"/>
      </a:spcAft>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lnSpc>
        <a:spcPct val="85000"/>
      </a:lnSpc>
      <a:spcBef>
        <a:spcPct val="0"/>
      </a:spcBef>
      <a:spcAft>
        <a:spcPct val="0"/>
      </a:spcAft>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lnSpc>
        <a:spcPct val="85000"/>
      </a:lnSpc>
      <a:spcBef>
        <a:spcPct val="0"/>
      </a:spcBef>
      <a:spcAft>
        <a:spcPct val="0"/>
      </a:spcAft>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umimoji="1" sz="2800" b="1" kern="1200">
        <a:solidFill>
          <a:srgbClr val="000099"/>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chemeClr val="tx1"/>
    </p:penClr>
  </p:showPr>
  <p:clrMru>
    <a:srgbClr val="000099"/>
    <a:srgbClr val="0033CC"/>
    <a:srgbClr val="FFCC00"/>
    <a:srgbClr val="CC6600"/>
    <a:srgbClr val="996633"/>
    <a:srgbClr val="CCECFF"/>
    <a:srgbClr val="CC9900"/>
    <a:srgbClr val="E8B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1" autoAdjust="0"/>
    <p:restoredTop sz="94737" autoAdjust="0"/>
  </p:normalViewPr>
  <p:slideViewPr>
    <p:cSldViewPr snapToGrid="0">
      <p:cViewPr>
        <p:scale>
          <a:sx n="86" d="100"/>
          <a:sy n="86" d="100"/>
        </p:scale>
        <p:origin x="-1578" y="-24"/>
      </p:cViewPr>
      <p:guideLst>
        <p:guide orient="horz" pos="1465"/>
        <p:guide orient="horz" pos="672"/>
        <p:guide orient="horz" pos="1260"/>
        <p:guide pos="2880"/>
        <p:guide pos="6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60" y="-72"/>
      </p:cViewPr>
      <p:guideLst>
        <p:guide orient="horz" pos="2905"/>
        <p:guide pos="220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6888" cy="461963"/>
          </a:xfrm>
          <a:prstGeom prst="rect">
            <a:avLst/>
          </a:prstGeom>
          <a:noFill/>
          <a:ln w="9525">
            <a:noFill/>
            <a:miter lim="800000"/>
            <a:headEnd/>
            <a:tailEnd/>
          </a:ln>
        </p:spPr>
        <p:txBody>
          <a:bodyPr vert="horz" wrap="square" lIns="92467" tIns="46235" rIns="92467" bIns="46235" numCol="1" anchor="t" anchorCtr="0" compatLnSpc="1">
            <a:prstTxWarp prst="textNoShape">
              <a:avLst/>
            </a:prstTxWarp>
          </a:bodyPr>
          <a:lstStyle>
            <a:lvl1pPr defTabSz="923925">
              <a:lnSpc>
                <a:spcPct val="100000"/>
              </a:lnSpc>
              <a:defRPr kumimoji="0" sz="1200" b="0">
                <a:solidFill>
                  <a:schemeClr val="tx1"/>
                </a:solidFill>
                <a:effectLst/>
                <a:latin typeface="Times" pitchFamily="18" charset="0"/>
              </a:defRPr>
            </a:lvl1pPr>
          </a:lstStyle>
          <a:p>
            <a:endParaRPr lang="en-US" altLang="en-US"/>
          </a:p>
        </p:txBody>
      </p:sp>
      <p:sp>
        <p:nvSpPr>
          <p:cNvPr id="12291" name="Rectangle 3"/>
          <p:cNvSpPr>
            <a:spLocks noGrp="1" noChangeArrowheads="1"/>
          </p:cNvSpPr>
          <p:nvPr>
            <p:ph type="dt" sz="quarter" idx="1"/>
          </p:nvPr>
        </p:nvSpPr>
        <p:spPr bwMode="auto">
          <a:xfrm>
            <a:off x="3967163" y="0"/>
            <a:ext cx="3036887" cy="461963"/>
          </a:xfrm>
          <a:prstGeom prst="rect">
            <a:avLst/>
          </a:prstGeom>
          <a:noFill/>
          <a:ln w="9525">
            <a:noFill/>
            <a:miter lim="800000"/>
            <a:headEnd/>
            <a:tailEnd/>
          </a:ln>
        </p:spPr>
        <p:txBody>
          <a:bodyPr vert="horz" wrap="square" lIns="92467" tIns="46235" rIns="92467" bIns="46235" numCol="1" anchor="t" anchorCtr="0" compatLnSpc="1">
            <a:prstTxWarp prst="textNoShape">
              <a:avLst/>
            </a:prstTxWarp>
          </a:bodyPr>
          <a:lstStyle>
            <a:lvl1pPr algn="r" defTabSz="923925">
              <a:lnSpc>
                <a:spcPct val="100000"/>
              </a:lnSpc>
              <a:defRPr kumimoji="0" sz="1200" b="0">
                <a:solidFill>
                  <a:schemeClr val="tx1"/>
                </a:solidFill>
                <a:effectLst/>
                <a:latin typeface="Times" pitchFamily="18" charset="0"/>
              </a:defRPr>
            </a:lvl1pPr>
          </a:lstStyle>
          <a:p>
            <a:endParaRPr lang="en-US" altLang="en-US"/>
          </a:p>
        </p:txBody>
      </p:sp>
      <p:sp>
        <p:nvSpPr>
          <p:cNvPr id="12292" name="Rectangle 4"/>
          <p:cNvSpPr>
            <a:spLocks noGrp="1" noChangeArrowheads="1"/>
          </p:cNvSpPr>
          <p:nvPr>
            <p:ph type="ftr" sz="quarter" idx="2"/>
          </p:nvPr>
        </p:nvSpPr>
        <p:spPr bwMode="auto">
          <a:xfrm>
            <a:off x="0" y="8761413"/>
            <a:ext cx="3036888" cy="461962"/>
          </a:xfrm>
          <a:prstGeom prst="rect">
            <a:avLst/>
          </a:prstGeom>
          <a:noFill/>
          <a:ln w="9525">
            <a:noFill/>
            <a:miter lim="800000"/>
            <a:headEnd/>
            <a:tailEnd/>
          </a:ln>
        </p:spPr>
        <p:txBody>
          <a:bodyPr vert="horz" wrap="square" lIns="92467" tIns="46235" rIns="92467" bIns="46235" numCol="1" anchor="b" anchorCtr="0" compatLnSpc="1">
            <a:prstTxWarp prst="textNoShape">
              <a:avLst/>
            </a:prstTxWarp>
          </a:bodyPr>
          <a:lstStyle>
            <a:lvl1pPr defTabSz="923925">
              <a:lnSpc>
                <a:spcPct val="100000"/>
              </a:lnSpc>
              <a:defRPr kumimoji="0" sz="1200" b="0">
                <a:solidFill>
                  <a:schemeClr val="tx1"/>
                </a:solidFill>
                <a:effectLst/>
                <a:latin typeface="Times" pitchFamily="18" charset="0"/>
              </a:defRPr>
            </a:lvl1pPr>
          </a:lstStyle>
          <a:p>
            <a:endParaRPr lang="en-US" altLang="en-US"/>
          </a:p>
        </p:txBody>
      </p:sp>
      <p:sp>
        <p:nvSpPr>
          <p:cNvPr id="12293" name="Rectangle 5"/>
          <p:cNvSpPr>
            <a:spLocks noGrp="1" noChangeArrowheads="1"/>
          </p:cNvSpPr>
          <p:nvPr>
            <p:ph type="sldNum" sz="quarter" idx="3"/>
          </p:nvPr>
        </p:nvSpPr>
        <p:spPr bwMode="auto">
          <a:xfrm>
            <a:off x="3967163" y="8761413"/>
            <a:ext cx="3036887" cy="461962"/>
          </a:xfrm>
          <a:prstGeom prst="rect">
            <a:avLst/>
          </a:prstGeom>
          <a:noFill/>
          <a:ln w="9525">
            <a:noFill/>
            <a:miter lim="800000"/>
            <a:headEnd/>
            <a:tailEnd/>
          </a:ln>
        </p:spPr>
        <p:txBody>
          <a:bodyPr vert="horz" wrap="square" lIns="92467" tIns="46235" rIns="92467" bIns="46235" numCol="1" anchor="b" anchorCtr="0" compatLnSpc="1">
            <a:prstTxWarp prst="textNoShape">
              <a:avLst/>
            </a:prstTxWarp>
          </a:bodyPr>
          <a:lstStyle>
            <a:lvl1pPr algn="r" defTabSz="923925">
              <a:lnSpc>
                <a:spcPct val="100000"/>
              </a:lnSpc>
              <a:defRPr kumimoji="0" sz="1200" b="0">
                <a:solidFill>
                  <a:schemeClr val="tx1"/>
                </a:solidFill>
                <a:effectLst/>
                <a:latin typeface="Times" pitchFamily="18" charset="0"/>
              </a:defRPr>
            </a:lvl1pPr>
          </a:lstStyle>
          <a:p>
            <a:fld id="{352595F7-F6CA-4035-9E04-572E594B361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19266" tIns="0" rIns="19266" bIns="0" numCol="1" anchor="t" anchorCtr="0" compatLnSpc="1">
            <a:prstTxWarp prst="textNoShape">
              <a:avLst/>
            </a:prstTxWarp>
          </a:bodyPr>
          <a:lstStyle>
            <a:lvl1pPr defTabSz="923925">
              <a:lnSpc>
                <a:spcPct val="100000"/>
              </a:lnSpc>
              <a:defRPr sz="1000" b="0" i="1">
                <a:solidFill>
                  <a:schemeClr val="tx1"/>
                </a:solidFill>
                <a:effectLst/>
              </a:defRPr>
            </a:lvl1pPr>
          </a:lstStyle>
          <a:p>
            <a:r>
              <a:rPr lang="en-US" altLang="en-US"/>
              <a:t>*</a:t>
            </a:r>
            <a:endParaRPr lang="en-US" altLang="en-US" sz="1200"/>
          </a:p>
        </p:txBody>
      </p:sp>
      <p:sp>
        <p:nvSpPr>
          <p:cNvPr id="2051" name="Rectangle 3"/>
          <p:cNvSpPr>
            <a:spLocks noGrp="1" noChangeArrowheads="1"/>
          </p:cNvSpPr>
          <p:nvPr>
            <p:ph type="dt" idx="1"/>
          </p:nvPr>
        </p:nvSpPr>
        <p:spPr bwMode="auto">
          <a:xfrm>
            <a:off x="3967163" y="0"/>
            <a:ext cx="3036887" cy="461963"/>
          </a:xfrm>
          <a:prstGeom prst="rect">
            <a:avLst/>
          </a:prstGeom>
          <a:noFill/>
          <a:ln w="9525">
            <a:noFill/>
            <a:miter lim="800000"/>
            <a:headEnd/>
            <a:tailEnd/>
          </a:ln>
          <a:effectLst/>
        </p:spPr>
        <p:txBody>
          <a:bodyPr vert="horz" wrap="square" lIns="19266" tIns="0" rIns="19266" bIns="0" numCol="1" anchor="t" anchorCtr="0" compatLnSpc="1">
            <a:prstTxWarp prst="textNoShape">
              <a:avLst/>
            </a:prstTxWarp>
          </a:bodyPr>
          <a:lstStyle>
            <a:lvl1pPr algn="r" defTabSz="923925">
              <a:lnSpc>
                <a:spcPct val="100000"/>
              </a:lnSpc>
              <a:defRPr sz="1000" b="0" i="1">
                <a:solidFill>
                  <a:schemeClr val="tx1"/>
                </a:solidFill>
                <a:effectLst/>
              </a:defRPr>
            </a:lvl1pPr>
          </a:lstStyle>
          <a:p>
            <a:r>
              <a:rPr lang="en-US" altLang="en-US"/>
              <a:t>07/16/96</a:t>
            </a:r>
            <a:endParaRPr lang="en-US" altLang="en-US" sz="1200"/>
          </a:p>
        </p:txBody>
      </p:sp>
      <p:sp>
        <p:nvSpPr>
          <p:cNvPr id="2052" name="Rectangle 4"/>
          <p:cNvSpPr>
            <a:spLocks noGrp="1" noRot="1" noChangeAspect="1" noChangeArrowheads="1"/>
          </p:cNvSpPr>
          <p:nvPr>
            <p:ph type="sldImg" idx="2"/>
          </p:nvPr>
        </p:nvSpPr>
        <p:spPr bwMode="auto">
          <a:xfrm>
            <a:off x="1200150" y="688975"/>
            <a:ext cx="4608513" cy="3455988"/>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33450" y="4379913"/>
            <a:ext cx="5137150" cy="4151312"/>
          </a:xfrm>
          <a:prstGeom prst="rect">
            <a:avLst/>
          </a:prstGeom>
          <a:noFill/>
          <a:ln w="9525">
            <a:noFill/>
            <a:miter lim="800000"/>
            <a:headEnd/>
            <a:tailEnd/>
          </a:ln>
          <a:effectLst/>
        </p:spPr>
        <p:txBody>
          <a:bodyPr vert="horz" wrap="square" lIns="93112" tIns="46556" rIns="93112" bIns="465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8761413"/>
            <a:ext cx="3036888" cy="461962"/>
          </a:xfrm>
          <a:prstGeom prst="rect">
            <a:avLst/>
          </a:prstGeom>
          <a:noFill/>
          <a:ln w="9525">
            <a:noFill/>
            <a:miter lim="800000"/>
            <a:headEnd/>
            <a:tailEnd/>
          </a:ln>
          <a:effectLst/>
        </p:spPr>
        <p:txBody>
          <a:bodyPr vert="horz" wrap="square" lIns="19266" tIns="0" rIns="19266" bIns="0" numCol="1" anchor="b" anchorCtr="0" compatLnSpc="1">
            <a:prstTxWarp prst="textNoShape">
              <a:avLst/>
            </a:prstTxWarp>
          </a:bodyPr>
          <a:lstStyle>
            <a:lvl1pPr defTabSz="923925">
              <a:lnSpc>
                <a:spcPct val="100000"/>
              </a:lnSpc>
              <a:defRPr sz="1000" b="0" i="1">
                <a:solidFill>
                  <a:schemeClr val="tx1"/>
                </a:solidFill>
                <a:effectLst/>
              </a:defRPr>
            </a:lvl1pPr>
          </a:lstStyle>
          <a:p>
            <a:r>
              <a:rPr lang="en-US" altLang="en-US"/>
              <a:t>*</a:t>
            </a:r>
            <a:endParaRPr lang="en-US" altLang="en-US" sz="1200"/>
          </a:p>
        </p:txBody>
      </p:sp>
      <p:sp>
        <p:nvSpPr>
          <p:cNvPr id="2055" name="Rectangle 7"/>
          <p:cNvSpPr>
            <a:spLocks noGrp="1" noChangeArrowheads="1"/>
          </p:cNvSpPr>
          <p:nvPr>
            <p:ph type="sldNum" sz="quarter" idx="5"/>
          </p:nvPr>
        </p:nvSpPr>
        <p:spPr bwMode="auto">
          <a:xfrm>
            <a:off x="3967163" y="8761413"/>
            <a:ext cx="3036887" cy="461962"/>
          </a:xfrm>
          <a:prstGeom prst="rect">
            <a:avLst/>
          </a:prstGeom>
          <a:noFill/>
          <a:ln w="9525">
            <a:noFill/>
            <a:miter lim="800000"/>
            <a:headEnd/>
            <a:tailEnd/>
          </a:ln>
          <a:effectLst/>
        </p:spPr>
        <p:txBody>
          <a:bodyPr vert="horz" wrap="square" lIns="19266" tIns="0" rIns="19266" bIns="0" numCol="1" anchor="b" anchorCtr="0" compatLnSpc="1">
            <a:prstTxWarp prst="textNoShape">
              <a:avLst/>
            </a:prstTxWarp>
          </a:bodyPr>
          <a:lstStyle>
            <a:lvl1pPr algn="r" defTabSz="923925">
              <a:lnSpc>
                <a:spcPct val="100000"/>
              </a:lnSpc>
              <a:defRPr sz="1000" b="0" i="1">
                <a:solidFill>
                  <a:schemeClr val="tx1"/>
                </a:solidFill>
                <a:effectLst/>
              </a:defRPr>
            </a:lvl1pPr>
          </a:lstStyle>
          <a:p>
            <a:fld id="{A4A6081C-9A31-4D13-9371-94EAE5F4C678}" type="slidenum">
              <a:rPr lang="en-US" altLang="en-US"/>
              <a:pPr/>
              <a:t>‹#›</a:t>
            </a:fld>
            <a:r>
              <a:rPr lang="en-US" altLang="en-US"/>
              <a:t>##</a:t>
            </a:r>
            <a:endParaRPr lang="en-US" alt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7DE9C0-6E87-4CDA-A595-0EED752212A3}" type="slidenum">
              <a:rPr lang="en-US" altLang="en-US"/>
              <a:pPr/>
              <a:t>1</a:t>
            </a:fld>
            <a:r>
              <a:rPr lang="en-US" altLang="en-US"/>
              <a:t>##</a:t>
            </a:r>
            <a:endParaRPr lang="en-US" altLang="en-US" sz="1200" i="0"/>
          </a:p>
        </p:txBody>
      </p:sp>
      <p:sp>
        <p:nvSpPr>
          <p:cNvPr id="61442" name="Rectangle 1026"/>
          <p:cNvSpPr>
            <a:spLocks noGrp="1" noRot="1" noChangeAspect="1" noChangeArrowheads="1"/>
          </p:cNvSpPr>
          <p:nvPr>
            <p:ph type="sldImg"/>
          </p:nvPr>
        </p:nvSpPr>
        <p:spPr>
          <a:ln/>
        </p:spPr>
      </p:sp>
      <p:sp>
        <p:nvSpPr>
          <p:cNvPr id="614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5E0778-0402-419D-A345-9BC0FE6DAE04}" type="slidenum">
              <a:rPr lang="en-US" altLang="en-US"/>
              <a:pPr/>
              <a:t>20</a:t>
            </a:fld>
            <a:r>
              <a:rPr lang="en-US" altLang="en-US"/>
              <a:t>##</a:t>
            </a:r>
            <a:endParaRPr lang="en-US" altLang="en-US" sz="1200" i="0"/>
          </a:p>
        </p:txBody>
      </p:sp>
      <p:sp>
        <p:nvSpPr>
          <p:cNvPr id="492546" name="Rectangle 2"/>
          <p:cNvSpPr>
            <a:spLocks noGrp="1" noRot="1" noChangeAspect="1" noChangeArrowheads="1" noTextEdit="1"/>
          </p:cNvSpPr>
          <p:nvPr>
            <p:ph type="sldImg"/>
          </p:nvPr>
        </p:nvSpPr>
        <p:spPr>
          <a:xfrm>
            <a:off x="1196975" y="692150"/>
            <a:ext cx="4611688" cy="3459163"/>
          </a:xfrm>
          <a:ln/>
        </p:spPr>
      </p:sp>
      <p:sp>
        <p:nvSpPr>
          <p:cNvPr id="492547" name="Rectangle 3"/>
          <p:cNvSpPr>
            <a:spLocks noGrp="1" noChangeArrowheads="1"/>
          </p:cNvSpPr>
          <p:nvPr>
            <p:ph type="body" idx="1"/>
          </p:nvPr>
        </p:nvSpPr>
        <p:spPr>
          <a:xfrm>
            <a:off x="701675" y="4381500"/>
            <a:ext cx="5600700" cy="414972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0C0EF9-3F0B-4355-86B1-BB3A5BC390E4}" type="slidenum">
              <a:rPr lang="en-US" altLang="en-US"/>
              <a:pPr/>
              <a:t>44</a:t>
            </a:fld>
            <a:r>
              <a:rPr lang="en-US" altLang="en-US"/>
              <a:t>##</a:t>
            </a:r>
            <a:endParaRPr lang="en-US" altLang="en-US" sz="1200" i="0"/>
          </a:p>
        </p:txBody>
      </p:sp>
      <p:sp>
        <p:nvSpPr>
          <p:cNvPr id="495618" name="Rectangle 2"/>
          <p:cNvSpPr>
            <a:spLocks noGrp="1" noRot="1" noChangeAspect="1" noChangeArrowheads="1" noTextEdit="1"/>
          </p:cNvSpPr>
          <p:nvPr>
            <p:ph type="sldImg"/>
          </p:nvPr>
        </p:nvSpPr>
        <p:spPr>
          <a:xfrm>
            <a:off x="1196975" y="692150"/>
            <a:ext cx="4611688" cy="3459163"/>
          </a:xfrm>
          <a:ln/>
        </p:spPr>
      </p:sp>
      <p:sp>
        <p:nvSpPr>
          <p:cNvPr id="495619" name="Rectangle 3"/>
          <p:cNvSpPr>
            <a:spLocks noGrp="1" noChangeArrowheads="1"/>
          </p:cNvSpPr>
          <p:nvPr>
            <p:ph type="body" idx="1"/>
          </p:nvPr>
        </p:nvSpPr>
        <p:spPr>
          <a:xfrm>
            <a:off x="701675" y="4381500"/>
            <a:ext cx="5600700" cy="41497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descr="Presentations-U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670048"/>
            <a:ext cx="7772400" cy="1472184"/>
          </a:xfrm>
        </p:spPr>
        <p:txBody>
          <a:bodyPr anchor="t" anchorCtr="0">
            <a:normAutofit/>
          </a:bodyPr>
          <a:lstStyle>
            <a:lvl1pPr algn="l">
              <a:defRPr sz="28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5568696"/>
            <a:ext cx="6400800" cy="679704"/>
          </a:xfrm>
        </p:spPr>
        <p:txBody>
          <a:bodyPr>
            <a:normAutofit/>
          </a:bodyPr>
          <a:lstStyle>
            <a:lvl1pPr marL="0" indent="0" algn="r">
              <a:buNone/>
              <a:defRPr sz="16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17301-67A5-45AA-8B6D-4E2C63CE00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9BC6E578-EC30-43AD-9C60-0E36E75F87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BB6E859A-B264-40BF-972A-1E2EA57892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41248"/>
          </a:xfrm>
        </p:spPr>
        <p:txBody>
          <a:bodyPr/>
          <a:lstStyle>
            <a:lvl1pPr algn="l">
              <a:defRPr sz="2800" b="1">
                <a:solidFill>
                  <a:srgbClr val="0B3D9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01952"/>
            <a:ext cx="8229600" cy="4224528"/>
          </a:xfrm>
        </p:spPr>
        <p:txBody>
          <a:bodyPr/>
          <a:lstStyle>
            <a:lvl1pPr>
              <a:buFont typeface="Wingdings" pitchFamily="2" charset="2"/>
              <a:buChar char="§"/>
              <a:defRPr/>
            </a:lvl1pPr>
            <a:lvl5pPr>
              <a:defRPr/>
            </a:lvl5pPr>
            <a:lvl6pPr>
              <a:defRPr sz="1600">
                <a:latin typeface="Arial" pitchFamily="34" charset="0"/>
                <a:cs typeface="Arial" pitchFamily="34" charset="0"/>
              </a:defRPr>
            </a:lvl6pPr>
            <a:lvl7pPr>
              <a:defRPr sz="1600">
                <a:latin typeface="Arial" pitchFamily="34" charset="0"/>
                <a:cs typeface="Arial" pitchFamily="34" charset="0"/>
              </a:defRPr>
            </a:lvl7pPr>
            <a:lvl8pPr>
              <a:defRPr sz="1600">
                <a:latin typeface="Arial" pitchFamily="34" charset="0"/>
                <a:cs typeface="Arial" pitchFamily="34" charset="0"/>
              </a:defRPr>
            </a:lvl8pPr>
            <a:lvl9pPr>
              <a:buNone/>
              <a:defRPr sz="16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F8D60F3E-6C99-4CF1-B5E8-9A048FF36C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Slide </a:t>
            </a:r>
            <a:fld id="{AB65B151-6EBC-4E60-8AE5-D9342ACA90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Slide </a:t>
            </a:r>
            <a:fld id="{340D7439-3774-4F8B-B917-8507132810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799"/>
            <a:ext cx="4040188" cy="346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28799"/>
            <a:ext cx="4041775" cy="346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Slide </a:t>
            </a:r>
            <a:fld id="{33306D9B-CD59-4E35-A6F9-75BC69496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Slide </a:t>
            </a:r>
            <a:fld id="{0C6C4A92-3065-41C3-A1BE-87C82C4BC4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Slide </a:t>
            </a:r>
            <a:fld id="{96F190AF-9C03-4A5D-8067-9F0C84DF0B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596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Slide </a:t>
            </a:r>
            <a:fld id="{CE1D8609-B9DF-4758-B388-8FE543B776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67855-A102-4C46-8450-5CE401865C2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Slide </a:t>
            </a:r>
            <a:fld id="{E654EB3F-EAFD-46ED-8BFB-4B70939174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8412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1952"/>
            <a:ext cx="8229600" cy="42245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67855-A102-4C46-8450-5CE401865C23}" type="datetimeFigureOut">
              <a:rPr lang="en-US" smtClean="0"/>
              <a:pPr/>
              <a:t>10/20/2009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Slide </a:t>
            </a:r>
            <a:fld id="{496102C3-53DC-4076-8788-1BD9CCB633FE}" type="slidenum">
              <a:rPr lang="en-US" smtClean="0"/>
              <a:pPr/>
              <a:t>‹#›</a:t>
            </a:fld>
            <a:endParaRPr lang="en-US"/>
          </a:p>
        </p:txBody>
      </p:sp>
      <p:pic>
        <p:nvPicPr>
          <p:cNvPr id="7" name="Picture 2" descr="header1a-US"/>
          <p:cNvPicPr>
            <a:picLocks noChangeAspect="1" noChangeArrowheads="1"/>
          </p:cNvPicPr>
          <p:nvPr/>
        </p:nvPicPr>
        <p:blipFill>
          <a:blip r:embed="rId13"/>
          <a:srcRect/>
          <a:stretch>
            <a:fillRect/>
          </a:stretch>
        </p:blipFill>
        <p:spPr bwMode="auto">
          <a:xfrm>
            <a:off x="0" y="0"/>
            <a:ext cx="9144000" cy="731838"/>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B6CE24"/>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3399"/>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B6CE24"/>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C6600"/>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opyno.com/warning.shtml" TargetMode="External"/><Relationship Id="rId1" Type="http://schemas.openxmlformats.org/officeDocument/2006/relationships/slideLayout" Target="../slideLayouts/slideLayout2.xml"/><Relationship Id="rId4" Type="http://schemas.openxmlformats.org/officeDocument/2006/relationships/image" Target="http://www.cartoonistgroup.com/properties/Wuerker/art_images/01_mw1070510_lr.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p:txBody>
          <a:bodyPr/>
          <a:lstStyle/>
          <a:p>
            <a:r>
              <a:rPr lang="en-US"/>
              <a:t>Slide </a:t>
            </a:r>
            <a:fld id="{0C07391B-14DD-4EA5-A35F-FC78878CD1CB}" type="slidenum">
              <a:rPr lang="en-US"/>
              <a:pPr/>
              <a:t>1</a:t>
            </a:fld>
            <a:endParaRPr lang="en-US"/>
          </a:p>
        </p:txBody>
      </p:sp>
      <p:sp>
        <p:nvSpPr>
          <p:cNvPr id="14348" name="Rectangle 12"/>
          <p:cNvSpPr>
            <a:spLocks noChangeArrowheads="1"/>
          </p:cNvSpPr>
          <p:nvPr/>
        </p:nvSpPr>
        <p:spPr bwMode="auto">
          <a:xfrm>
            <a:off x="8362950" y="4114800"/>
            <a:ext cx="184150" cy="457200"/>
          </a:xfrm>
          <a:prstGeom prst="rect">
            <a:avLst/>
          </a:prstGeom>
          <a:noFill/>
          <a:ln w="9525">
            <a:noFill/>
            <a:miter lim="800000"/>
            <a:headEnd/>
            <a:tailEnd/>
          </a:ln>
          <a:effectLst/>
        </p:spPr>
        <p:txBody>
          <a:bodyPr wrap="none">
            <a:spAutoFit/>
          </a:bodyPr>
          <a:lstStyle/>
          <a:p>
            <a:pPr algn="r">
              <a:lnSpc>
                <a:spcPct val="100000"/>
              </a:lnSpc>
            </a:pPr>
            <a:endParaRPr lang="en-US" altLang="en-US" sz="2400" b="0">
              <a:solidFill>
                <a:schemeClr val="tx1"/>
              </a:solidFill>
              <a:effectLst/>
            </a:endParaRPr>
          </a:p>
        </p:txBody>
      </p:sp>
      <p:sp>
        <p:nvSpPr>
          <p:cNvPr id="14349" name="Rectangle 13"/>
          <p:cNvSpPr>
            <a:spLocks noChangeArrowheads="1"/>
          </p:cNvSpPr>
          <p:nvPr/>
        </p:nvSpPr>
        <p:spPr bwMode="auto">
          <a:xfrm>
            <a:off x="642963" y="2695832"/>
            <a:ext cx="5705586" cy="732508"/>
          </a:xfrm>
          <a:prstGeom prst="rect">
            <a:avLst/>
          </a:prstGeom>
          <a:noFill/>
          <a:ln w="9525">
            <a:noFill/>
            <a:miter lim="800000"/>
            <a:headEnd/>
            <a:tailEnd/>
          </a:ln>
          <a:effectLst>
            <a:outerShdw dist="17961" dir="2700000" algn="ctr" rotWithShape="0">
              <a:schemeClr val="bg2"/>
            </a:outerShdw>
          </a:effectLst>
        </p:spPr>
        <p:txBody>
          <a:bodyPr wrap="square" lIns="0" tIns="0" rIns="0" bIns="0">
            <a:spAutoFit/>
          </a:bodyPr>
          <a:lstStyle/>
          <a:p>
            <a:pPr>
              <a:spcAft>
                <a:spcPts val="600"/>
              </a:spcAft>
            </a:pPr>
            <a:r>
              <a:rPr lang="en-US" altLang="en-US" dirty="0" smtClean="0">
                <a:solidFill>
                  <a:schemeClr val="bg1"/>
                </a:solidFill>
                <a:effectLst/>
              </a:rPr>
              <a:t>The New World of “Political Law”</a:t>
            </a:r>
            <a:br>
              <a:rPr lang="en-US" altLang="en-US" dirty="0" smtClean="0">
                <a:solidFill>
                  <a:schemeClr val="bg1"/>
                </a:solidFill>
                <a:effectLst/>
              </a:rPr>
            </a:br>
            <a:r>
              <a:rPr lang="en-US" altLang="en-US" dirty="0" smtClean="0">
                <a:solidFill>
                  <a:schemeClr val="bg1"/>
                </a:solidFill>
                <a:effectLst/>
              </a:rPr>
              <a:t>for Government Contractors</a:t>
            </a:r>
            <a:endParaRPr lang="en-US" altLang="en-US" dirty="0">
              <a:solidFill>
                <a:schemeClr val="bg1"/>
              </a:solidFill>
              <a:effectLst/>
            </a:endParaRPr>
          </a:p>
        </p:txBody>
      </p:sp>
      <p:sp>
        <p:nvSpPr>
          <p:cNvPr id="14540" name="Rectangle 204"/>
          <p:cNvSpPr>
            <a:spLocks noChangeArrowheads="1"/>
          </p:cNvSpPr>
          <p:nvPr/>
        </p:nvSpPr>
        <p:spPr bwMode="auto">
          <a:xfrm>
            <a:off x="765175" y="5489033"/>
            <a:ext cx="4456605" cy="878702"/>
          </a:xfrm>
          <a:prstGeom prst="rect">
            <a:avLst/>
          </a:prstGeom>
          <a:noFill/>
          <a:ln w="9525" algn="ctr">
            <a:noFill/>
            <a:miter lim="800000"/>
            <a:headEnd/>
            <a:tailEnd/>
          </a:ln>
          <a:effectLst/>
        </p:spPr>
        <p:txBody>
          <a:bodyPr wrap="none" lIns="137160" tIns="9144" rIns="9144" bIns="9144">
            <a:spAutoFit/>
          </a:bodyPr>
          <a:lstStyle/>
          <a:p>
            <a:pPr>
              <a:spcBef>
                <a:spcPts val="0"/>
              </a:spcBef>
              <a:spcAft>
                <a:spcPts val="600"/>
              </a:spcAft>
            </a:pPr>
            <a:r>
              <a:rPr lang="en-US" altLang="en-US" sz="1800" dirty="0">
                <a:solidFill>
                  <a:schemeClr val="tx1"/>
                </a:solidFill>
                <a:effectLst/>
              </a:rPr>
              <a:t>Presentation </a:t>
            </a:r>
            <a:r>
              <a:rPr lang="en-US" altLang="en-US" sz="1800" dirty="0" smtClean="0">
                <a:solidFill>
                  <a:schemeClr val="tx1"/>
                </a:solidFill>
                <a:effectLst/>
              </a:rPr>
              <a:t>to Government Contracts </a:t>
            </a:r>
          </a:p>
          <a:p>
            <a:pPr>
              <a:spcBef>
                <a:spcPts val="0"/>
              </a:spcBef>
              <a:spcAft>
                <a:spcPts val="600"/>
              </a:spcAft>
            </a:pPr>
            <a:r>
              <a:rPr lang="en-US" altLang="en-US" sz="1800" dirty="0" smtClean="0">
                <a:solidFill>
                  <a:schemeClr val="tx1"/>
                </a:solidFill>
                <a:effectLst/>
              </a:rPr>
              <a:t>And Public Policy Group</a:t>
            </a:r>
          </a:p>
          <a:p>
            <a:r>
              <a:rPr lang="en-US" altLang="en-US" sz="1800" dirty="0" smtClean="0">
                <a:solidFill>
                  <a:schemeClr val="tx1"/>
                </a:solidFill>
                <a:effectLst/>
              </a:rPr>
              <a:t>October 5, 2009</a:t>
            </a:r>
            <a:endParaRPr lang="en-US" sz="1800" dirty="0">
              <a:solidFill>
                <a:schemeClr val="tx1"/>
              </a:solidFill>
              <a:effectLst/>
            </a:endParaRPr>
          </a:p>
        </p:txBody>
      </p:sp>
      <p:sp>
        <p:nvSpPr>
          <p:cNvPr id="13" name="TextBox 12"/>
          <p:cNvSpPr txBox="1"/>
          <p:nvPr/>
        </p:nvSpPr>
        <p:spPr>
          <a:xfrm>
            <a:off x="6426926" y="5548184"/>
            <a:ext cx="2309301" cy="327782"/>
          </a:xfrm>
          <a:prstGeom prst="rect">
            <a:avLst/>
          </a:prstGeom>
          <a:noFill/>
        </p:spPr>
        <p:txBody>
          <a:bodyPr wrap="square" rtlCol="0">
            <a:spAutoFit/>
          </a:bodyPr>
          <a:lstStyle/>
          <a:p>
            <a:r>
              <a:rPr lang="en-US" sz="1800" dirty="0" smtClean="0">
                <a:solidFill>
                  <a:schemeClr val="tx1"/>
                </a:solidFill>
                <a:effectLst/>
              </a:rPr>
              <a:t>Sonia Fois, Esq.</a:t>
            </a:r>
            <a:endParaRPr lang="en-US" sz="1800" dirty="0">
              <a:solidFill>
                <a:schemeClr val="tx1"/>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0-#ppt_w/2"/>
                                          </p:val>
                                        </p:tav>
                                        <p:tav tm="100000">
                                          <p:val>
                                            <p:strVal val="#ppt_x"/>
                                          </p:val>
                                        </p:tav>
                                      </p:tavLst>
                                    </p:anim>
                                    <p:anim calcmode="lin" valueType="num">
                                      <p:cBhvr additive="base">
                                        <p:cTn id="8" dur="500"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LOBBYING</a:t>
            </a:r>
            <a:br>
              <a:rPr lang="en-US" sz="2800" dirty="0">
                <a:solidFill>
                  <a:srgbClr val="000099"/>
                </a:solidFill>
                <a:effectLst>
                  <a:outerShdw blurRad="38100" dist="38100" dir="2700000" algn="tl">
                    <a:srgbClr val="C0C0C0"/>
                  </a:outerShdw>
                </a:effectLst>
              </a:rPr>
            </a:br>
            <a:r>
              <a:rPr lang="en-US" sz="2400" b="0" dirty="0" smtClean="0">
                <a:solidFill>
                  <a:schemeClr val="tx2"/>
                </a:solidFill>
              </a:rPr>
              <a:t>General Exceptions</a:t>
            </a:r>
            <a:endParaRPr lang="en-US" sz="2400" b="0" dirty="0">
              <a:solidFill>
                <a:schemeClr val="tx2"/>
              </a:solidFill>
            </a:endParaRPr>
          </a:p>
        </p:txBody>
      </p:sp>
      <p:sp>
        <p:nvSpPr>
          <p:cNvPr id="418818" name="Rectangle 2"/>
          <p:cNvSpPr>
            <a:spLocks noGrp="1" noChangeArrowheads="1"/>
          </p:cNvSpPr>
          <p:nvPr>
            <p:ph idx="1"/>
          </p:nvPr>
        </p:nvSpPr>
        <p:spPr>
          <a:xfrm>
            <a:off x="1144588" y="2000250"/>
            <a:ext cx="7240587" cy="3323987"/>
          </a:xfrm>
          <a:noFill/>
          <a:ln/>
        </p:spPr>
        <p:txBody>
          <a:bodyPr lIns="0" tIns="0" rIns="0" bIns="0">
            <a:spAutoFit/>
          </a:bodyPr>
          <a:lstStyle/>
          <a:p>
            <a:pPr marL="0" indent="0">
              <a:lnSpc>
                <a:spcPct val="90000"/>
              </a:lnSpc>
              <a:spcAft>
                <a:spcPct val="60000"/>
              </a:spcAft>
              <a:buClr>
                <a:srgbClr val="000099"/>
              </a:buClr>
              <a:buFont typeface="Monotype Sorts" pitchFamily="2" charset="2"/>
              <a:buNone/>
            </a:pPr>
            <a:r>
              <a:rPr lang="en-US" b="1" dirty="0">
                <a:solidFill>
                  <a:srgbClr val="000099"/>
                </a:solidFill>
              </a:rPr>
              <a:t>What Relevant Exceptions Apply?</a:t>
            </a:r>
            <a:endParaRPr lang="en-US" sz="3200" b="1" dirty="0">
              <a:solidFill>
                <a:srgbClr val="000099"/>
              </a:solidFill>
            </a:endParaRPr>
          </a:p>
          <a:p>
            <a:pPr marL="454025" lvl="1">
              <a:lnSpc>
                <a:spcPct val="90000"/>
              </a:lnSpc>
              <a:spcAft>
                <a:spcPct val="60000"/>
              </a:spcAft>
              <a:buClr>
                <a:srgbClr val="000099"/>
              </a:buClr>
              <a:buSzPct val="120000"/>
              <a:buFontTx/>
              <a:buChar char="•"/>
            </a:pPr>
            <a:r>
              <a:rPr lang="en-US" sz="2000" b="1" dirty="0">
                <a:solidFill>
                  <a:srgbClr val="000099"/>
                </a:solidFill>
              </a:rPr>
              <a:t>Is there any exception for testimony or other information requested by a legislative committee or a state agency?</a:t>
            </a:r>
          </a:p>
          <a:p>
            <a:pPr marL="454025" lvl="1">
              <a:lnSpc>
                <a:spcPct val="90000"/>
              </a:lnSpc>
              <a:spcAft>
                <a:spcPct val="60000"/>
              </a:spcAft>
              <a:buClr>
                <a:srgbClr val="000099"/>
              </a:buClr>
              <a:buSzPct val="120000"/>
              <a:buFontTx/>
              <a:buChar char="•"/>
            </a:pPr>
            <a:r>
              <a:rPr lang="en-US" sz="2000" b="1" dirty="0" smtClean="0">
                <a:solidFill>
                  <a:srgbClr val="000099"/>
                </a:solidFill>
              </a:rPr>
              <a:t>Is </a:t>
            </a:r>
            <a:r>
              <a:rPr lang="en-US" sz="2000" b="1" dirty="0">
                <a:solidFill>
                  <a:srgbClr val="000099"/>
                </a:solidFill>
              </a:rPr>
              <a:t>rendering technical or professional advice to a client considered lobbying?</a:t>
            </a:r>
          </a:p>
          <a:p>
            <a:pPr marL="454025" lvl="1">
              <a:lnSpc>
                <a:spcPct val="90000"/>
              </a:lnSpc>
              <a:spcAft>
                <a:spcPct val="60000"/>
              </a:spcAft>
              <a:buClr>
                <a:srgbClr val="000099"/>
              </a:buClr>
              <a:buSzPct val="120000"/>
              <a:buFontTx/>
              <a:buChar char="•"/>
            </a:pPr>
            <a:r>
              <a:rPr lang="en-US" sz="2000" b="1" dirty="0">
                <a:solidFill>
                  <a:srgbClr val="000099"/>
                </a:solidFill>
              </a:rPr>
              <a:t>Are adjudicatory proceedings or anything that goes on the public record exempted</a:t>
            </a:r>
            <a:r>
              <a:rPr lang="en-US" sz="2000" b="1" dirty="0" smtClean="0">
                <a:solidFill>
                  <a:srgbClr val="000099"/>
                </a:solidFill>
              </a:rPr>
              <a:t>?</a:t>
            </a:r>
          </a:p>
          <a:p>
            <a:pPr marL="454025" lvl="1">
              <a:lnSpc>
                <a:spcPct val="90000"/>
              </a:lnSpc>
              <a:spcAft>
                <a:spcPct val="60000"/>
              </a:spcAft>
              <a:buClr>
                <a:srgbClr val="000099"/>
              </a:buClr>
              <a:buSzPct val="120000"/>
              <a:buFontTx/>
              <a:buChar char="•"/>
            </a:pPr>
            <a:endParaRPr lang="en-US" sz="2000" dirty="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E68E4C45-2FA5-4302-9BB4-CBF9D07AD4B2}" type="slidenum">
              <a:rPr lang="en-US"/>
              <a:pPr/>
              <a:t>10</a:t>
            </a:fld>
            <a:endParaRPr lang="en-US"/>
          </a:p>
        </p:txBody>
      </p:sp>
      <p:sp>
        <p:nvSpPr>
          <p:cNvPr id="418820"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Slide </a:t>
            </a:r>
            <a:fld id="{96F190AF-9C03-4A5D-8067-9F0C84DF0B09}" type="slidenum">
              <a:rPr lang="en-US" smtClean="0"/>
              <a:pPr/>
              <a:t>11</a:t>
            </a:fld>
            <a:endParaRPr lang="en-US"/>
          </a:p>
        </p:txBody>
      </p:sp>
      <p:sp>
        <p:nvSpPr>
          <p:cNvPr id="3"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
        <p:nvSpPr>
          <p:cNvPr id="4" name="Rectangle 5"/>
          <p:cNvSpPr txBox="1">
            <a:spLocks noChangeArrowheads="1"/>
          </p:cNvSpPr>
          <p:nvPr/>
        </p:nvSpPr>
        <p:spPr bwMode="auto">
          <a:xfrm>
            <a:off x="1079818" y="1023303"/>
            <a:ext cx="6972300" cy="688975"/>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t>LOBBYING</a:t>
            </a:r>
            <a:br>
              <a:rPr kumimoji="1" lang="en-US"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br>
            <a:r>
              <a:rPr kumimoji="1" lang="en-US" sz="2400" b="0" i="0" u="none" strike="noStrike" kern="0" cap="none" spc="0" normalizeH="0" baseline="0" noProof="0" dirty="0" smtClean="0">
                <a:ln>
                  <a:noFill/>
                </a:ln>
                <a:solidFill>
                  <a:schemeClr val="tx2"/>
                </a:solidFill>
                <a:effectLst/>
                <a:uLnTx/>
                <a:uFillTx/>
                <a:latin typeface="+mj-lt"/>
                <a:ea typeface="+mj-ea"/>
                <a:cs typeface="+mj-cs"/>
              </a:rPr>
              <a:t>Common Procurement-Related</a:t>
            </a:r>
            <a:r>
              <a:rPr kumimoji="1" lang="en-US" sz="2400" b="0" i="0" u="none" strike="noStrike" kern="0" cap="none" spc="0" normalizeH="0" noProof="0" dirty="0" smtClean="0">
                <a:ln>
                  <a:noFill/>
                </a:ln>
                <a:solidFill>
                  <a:schemeClr val="tx2"/>
                </a:solidFill>
                <a:effectLst/>
                <a:uLnTx/>
                <a:uFillTx/>
                <a:latin typeface="+mj-lt"/>
                <a:ea typeface="+mj-ea"/>
                <a:cs typeface="+mj-cs"/>
              </a:rPr>
              <a:t> E</a:t>
            </a:r>
            <a:r>
              <a:rPr kumimoji="1" lang="en-US" sz="2400" b="0" i="0" u="none" strike="noStrike" kern="0" cap="none" spc="0" normalizeH="0" baseline="0" noProof="0" dirty="0" smtClean="0">
                <a:ln>
                  <a:noFill/>
                </a:ln>
                <a:solidFill>
                  <a:schemeClr val="tx2"/>
                </a:solidFill>
                <a:effectLst/>
                <a:uLnTx/>
                <a:uFillTx/>
                <a:latin typeface="+mj-lt"/>
                <a:ea typeface="+mj-ea"/>
                <a:cs typeface="+mj-cs"/>
              </a:rPr>
              <a:t>xceptions</a:t>
            </a:r>
            <a:endParaRPr kumimoji="1" 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1120139" y="2034540"/>
            <a:ext cx="6808671" cy="4524315"/>
          </a:xfrm>
          <a:prstGeom prst="rect">
            <a:avLst/>
          </a:prstGeom>
        </p:spPr>
        <p:txBody>
          <a:bodyPr wrap="square">
            <a:spAutoFit/>
          </a:bodyPr>
          <a:lstStyle/>
          <a:p>
            <a:pPr marL="288925" lvl="1" indent="-288925">
              <a:lnSpc>
                <a:spcPct val="90000"/>
              </a:lnSpc>
              <a:spcAft>
                <a:spcPct val="60000"/>
              </a:spcAft>
              <a:buClr>
                <a:srgbClr val="000099"/>
              </a:buClr>
              <a:buSzPct val="120000"/>
              <a:buFontTx/>
              <a:buChar char="•"/>
            </a:pPr>
            <a:r>
              <a:rPr lang="en-US" sz="2000" dirty="0" smtClean="0">
                <a:effectLst/>
              </a:rPr>
              <a:t>Submitting a bid solicitation or responding to an RFP.</a:t>
            </a:r>
          </a:p>
          <a:p>
            <a:pPr marL="288925" lvl="1" indent="-288925">
              <a:lnSpc>
                <a:spcPct val="90000"/>
              </a:lnSpc>
              <a:spcAft>
                <a:spcPct val="60000"/>
              </a:spcAft>
              <a:buClr>
                <a:srgbClr val="000099"/>
              </a:buClr>
              <a:buSzPct val="120000"/>
              <a:buFontTx/>
              <a:buChar char="•"/>
            </a:pPr>
            <a:r>
              <a:rPr lang="en-US" sz="2000" dirty="0" smtClean="0">
                <a:effectLst/>
              </a:rPr>
              <a:t>Participating in agency-held bid conference after bid specifications are announced.</a:t>
            </a:r>
          </a:p>
          <a:p>
            <a:pPr marL="288925" lvl="1" indent="-288925">
              <a:lnSpc>
                <a:spcPct val="90000"/>
              </a:lnSpc>
              <a:spcAft>
                <a:spcPct val="60000"/>
              </a:spcAft>
              <a:buClr>
                <a:srgbClr val="000099"/>
              </a:buClr>
              <a:buSzPct val="120000"/>
              <a:buFontTx/>
              <a:buChar char="•"/>
            </a:pPr>
            <a:r>
              <a:rPr lang="en-US" sz="2000" dirty="0" smtClean="0">
                <a:effectLst/>
              </a:rPr>
              <a:t> Acting as a bona fide sales person.</a:t>
            </a:r>
          </a:p>
          <a:p>
            <a:pPr marL="288925" lvl="1" indent="-288925">
              <a:lnSpc>
                <a:spcPct val="90000"/>
              </a:lnSpc>
              <a:spcAft>
                <a:spcPct val="60000"/>
              </a:spcAft>
              <a:buClr>
                <a:srgbClr val="000099"/>
              </a:buClr>
              <a:buSzPct val="120000"/>
              <a:buFontTx/>
              <a:buChar char="•"/>
            </a:pPr>
            <a:r>
              <a:rPr lang="en-US" sz="2000" dirty="0" smtClean="0">
                <a:effectLst/>
              </a:rPr>
              <a:t>Negotiating the terms of a contract.</a:t>
            </a:r>
          </a:p>
          <a:p>
            <a:pPr marL="288925" lvl="1" indent="-288925">
              <a:lnSpc>
                <a:spcPct val="90000"/>
              </a:lnSpc>
              <a:spcAft>
                <a:spcPct val="60000"/>
              </a:spcAft>
              <a:buClr>
                <a:srgbClr val="000099"/>
              </a:buClr>
              <a:buSzPct val="120000"/>
              <a:buFontTx/>
              <a:buChar char="•"/>
            </a:pPr>
            <a:r>
              <a:rPr lang="en-US" sz="2000" dirty="0" smtClean="0">
                <a:effectLst/>
              </a:rPr>
              <a:t>Providing advice or performing services pursuant to an existing contract.</a:t>
            </a:r>
          </a:p>
          <a:p>
            <a:pPr marL="288925" lvl="1" indent="-288925">
              <a:lnSpc>
                <a:spcPct val="90000"/>
              </a:lnSpc>
              <a:spcAft>
                <a:spcPct val="60000"/>
              </a:spcAft>
              <a:buClr>
                <a:srgbClr val="000099"/>
              </a:buClr>
              <a:buSzPct val="120000"/>
              <a:buFontTx/>
              <a:buChar char="•"/>
            </a:pPr>
            <a:r>
              <a:rPr lang="en-US" sz="2000" dirty="0" smtClean="0">
                <a:effectLst/>
              </a:rPr>
              <a:t>Providing responses to agency requests for information in the context of the procurement process.</a:t>
            </a:r>
          </a:p>
          <a:p>
            <a:pPr marL="454025" lvl="1">
              <a:lnSpc>
                <a:spcPct val="90000"/>
              </a:lnSpc>
              <a:spcAft>
                <a:spcPct val="60000"/>
              </a:spcAft>
              <a:buClr>
                <a:srgbClr val="000099"/>
              </a:buClr>
              <a:buSzPct val="120000"/>
              <a:buFontTx/>
              <a:buChar char="•"/>
            </a:pPr>
            <a:endParaRPr lang="en-US" sz="2000" dirty="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5"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LOBBYING</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Who is Covered By the Law?</a:t>
            </a:r>
          </a:p>
        </p:txBody>
      </p:sp>
      <p:sp>
        <p:nvSpPr>
          <p:cNvPr id="419842" name="Rectangle 2"/>
          <p:cNvSpPr>
            <a:spLocks noGrp="1" noChangeArrowheads="1"/>
          </p:cNvSpPr>
          <p:nvPr>
            <p:ph idx="1"/>
          </p:nvPr>
        </p:nvSpPr>
        <p:spPr>
          <a:xfrm>
            <a:off x="1106488" y="2000250"/>
            <a:ext cx="7240587" cy="2801938"/>
          </a:xfrm>
          <a:noFill/>
          <a:ln/>
        </p:spPr>
        <p:txBody>
          <a:bodyPr lIns="0" tIns="0" rIns="0" bIns="0">
            <a:spAutoFit/>
          </a:bodyPr>
          <a:lstStyle/>
          <a:p>
            <a:pPr marL="349250" indent="-349250">
              <a:lnSpc>
                <a:spcPct val="90000"/>
              </a:lnSpc>
              <a:spcAft>
                <a:spcPct val="60000"/>
              </a:spcAft>
              <a:buClr>
                <a:srgbClr val="000099"/>
              </a:buClr>
              <a:buSzPct val="120000"/>
            </a:pPr>
            <a:r>
              <a:rPr lang="en-US" b="1" dirty="0">
                <a:solidFill>
                  <a:srgbClr val="000099"/>
                </a:solidFill>
              </a:rPr>
              <a:t>Lobbyists and their employers/clients.</a:t>
            </a:r>
          </a:p>
          <a:p>
            <a:pPr marL="349250" indent="-349250">
              <a:lnSpc>
                <a:spcPct val="90000"/>
              </a:lnSpc>
              <a:spcAft>
                <a:spcPct val="60000"/>
              </a:spcAft>
              <a:buClr>
                <a:srgbClr val="000099"/>
              </a:buClr>
              <a:buSzPct val="120000"/>
            </a:pPr>
            <a:r>
              <a:rPr lang="en-US" b="1" dirty="0">
                <a:solidFill>
                  <a:srgbClr val="000099"/>
                </a:solidFill>
              </a:rPr>
              <a:t>Who is a lobbyist?</a:t>
            </a:r>
          </a:p>
          <a:p>
            <a:pPr marL="806450" lvl="1" indent="-342900">
              <a:spcAft>
                <a:spcPct val="60000"/>
              </a:spcAft>
              <a:buClr>
                <a:srgbClr val="000099"/>
              </a:buClr>
              <a:buSzPct val="60000"/>
              <a:buFont typeface="Arial" charset="0"/>
              <a:buChar char="—"/>
            </a:pPr>
            <a:r>
              <a:rPr lang="en-US" sz="2000" dirty="0">
                <a:solidFill>
                  <a:srgbClr val="000099"/>
                </a:solidFill>
              </a:rPr>
              <a:t>Once your activities meet the definition of “lobbying”, are there other thresholds, like compensation or expenditure thresholds?</a:t>
            </a:r>
          </a:p>
          <a:p>
            <a:pPr marL="806450" lvl="1" indent="-342900">
              <a:spcAft>
                <a:spcPct val="60000"/>
              </a:spcAft>
              <a:buClr>
                <a:srgbClr val="000099"/>
              </a:buClr>
              <a:buSzPct val="60000"/>
              <a:buFont typeface="Arial" charset="0"/>
              <a:buChar char="—"/>
            </a:pPr>
            <a:r>
              <a:rPr lang="en-US" sz="2000" dirty="0">
                <a:solidFill>
                  <a:srgbClr val="000099"/>
                </a:solidFill>
              </a:rPr>
              <a:t>Are there exceptions for in-house people whose principal activity is not lobbying?</a:t>
            </a:r>
          </a:p>
        </p:txBody>
      </p:sp>
      <p:sp>
        <p:nvSpPr>
          <p:cNvPr id="5" name="Slide Number Placeholder 3"/>
          <p:cNvSpPr>
            <a:spLocks noGrp="1"/>
          </p:cNvSpPr>
          <p:nvPr>
            <p:ph type="sldNum" sz="quarter" idx="12"/>
          </p:nvPr>
        </p:nvSpPr>
        <p:spPr/>
        <p:txBody>
          <a:bodyPr/>
          <a:lstStyle/>
          <a:p>
            <a:r>
              <a:rPr lang="en-US"/>
              <a:t>Slide </a:t>
            </a:r>
            <a:fld id="{652847B9-5DD2-44F3-BFD3-BD0D7D919DE1}" type="slidenum">
              <a:rPr lang="en-US"/>
              <a:pPr/>
              <a:t>12</a:t>
            </a:fld>
            <a:endParaRPr lang="en-US"/>
          </a:p>
        </p:txBody>
      </p:sp>
      <p:sp>
        <p:nvSpPr>
          <p:cNvPr id="419844"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9" name="Rectangle 5"/>
          <p:cNvSpPr>
            <a:spLocks noGrp="1" noChangeArrowheads="1"/>
          </p:cNvSpPr>
          <p:nvPr>
            <p:ph type="title"/>
          </p:nvPr>
        </p:nvSpPr>
        <p:spPr bwMode="auto">
          <a:xfrm>
            <a:off x="1068388" y="855160"/>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LOBBYING</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a:solidFill>
                  <a:schemeClr val="tx2"/>
                </a:solidFill>
              </a:rPr>
              <a:t>Who Are “Covered Officials”?</a:t>
            </a:r>
          </a:p>
        </p:txBody>
      </p:sp>
      <p:sp>
        <p:nvSpPr>
          <p:cNvPr id="420866" name="Rectangle 2"/>
          <p:cNvSpPr>
            <a:spLocks noGrp="1" noChangeArrowheads="1"/>
          </p:cNvSpPr>
          <p:nvPr>
            <p:ph idx="1"/>
          </p:nvPr>
        </p:nvSpPr>
        <p:spPr>
          <a:xfrm>
            <a:off x="1141413" y="1670883"/>
            <a:ext cx="7761955" cy="5129096"/>
          </a:xfrm>
          <a:noFill/>
          <a:ln/>
        </p:spPr>
        <p:txBody>
          <a:bodyPr wrap="square" lIns="0" tIns="0" rIns="0" bIns="0">
            <a:spAutoFit/>
          </a:bodyPr>
          <a:lstStyle/>
          <a:p>
            <a:pPr marL="349250" indent="-349250">
              <a:lnSpc>
                <a:spcPct val="85000"/>
              </a:lnSpc>
              <a:buClr>
                <a:srgbClr val="000099"/>
              </a:buClr>
              <a:buSzPct val="120000"/>
            </a:pPr>
            <a:r>
              <a:rPr lang="en-US" sz="2000" b="1" dirty="0">
                <a:solidFill>
                  <a:srgbClr val="000099"/>
                </a:solidFill>
              </a:rPr>
              <a:t>Are contacts with both legislative and executive </a:t>
            </a:r>
            <a:br>
              <a:rPr lang="en-US" sz="2000" b="1" dirty="0">
                <a:solidFill>
                  <a:srgbClr val="000099"/>
                </a:solidFill>
              </a:rPr>
            </a:br>
            <a:r>
              <a:rPr lang="en-US" sz="2000" b="1" dirty="0">
                <a:solidFill>
                  <a:srgbClr val="000099"/>
                </a:solidFill>
              </a:rPr>
              <a:t>branches covered?</a:t>
            </a:r>
            <a:r>
              <a:rPr lang="en-US" sz="2000" b="1" dirty="0">
                <a:solidFill>
                  <a:srgbClr val="000099"/>
                </a:solidFill>
                <a:effectLst>
                  <a:outerShdw blurRad="38100" dist="38100" dir="2700000" algn="tl">
                    <a:srgbClr val="C0C0C0"/>
                  </a:outerShdw>
                </a:effectLst>
              </a:rPr>
              <a:t>  </a:t>
            </a:r>
            <a:r>
              <a:rPr lang="en-US" sz="1800" b="1" dirty="0">
                <a:solidFill>
                  <a:srgbClr val="000099"/>
                </a:solidFill>
              </a:rPr>
              <a:t>(Only in less than ten </a:t>
            </a:r>
            <a:br>
              <a:rPr lang="en-US" sz="1800" b="1" dirty="0">
                <a:solidFill>
                  <a:srgbClr val="000099"/>
                </a:solidFill>
              </a:rPr>
            </a:br>
            <a:r>
              <a:rPr lang="en-US" sz="1800" b="1" dirty="0">
                <a:solidFill>
                  <a:srgbClr val="000099"/>
                </a:solidFill>
              </a:rPr>
              <a:t>states is the answer </a:t>
            </a:r>
            <a:r>
              <a:rPr lang="en-US" sz="1800" b="1" dirty="0" smtClean="0">
                <a:solidFill>
                  <a:srgbClr val="000099"/>
                </a:solidFill>
              </a:rPr>
              <a:t>no</a:t>
            </a:r>
            <a:r>
              <a:rPr lang="en-US" sz="1800" b="1" dirty="0">
                <a:solidFill>
                  <a:srgbClr val="000099"/>
                </a:solidFill>
              </a:rPr>
              <a:t>.)</a:t>
            </a:r>
          </a:p>
          <a:p>
            <a:pPr marL="349250" indent="-349250">
              <a:lnSpc>
                <a:spcPct val="85000"/>
              </a:lnSpc>
              <a:spcBef>
                <a:spcPct val="15000"/>
              </a:spcBef>
              <a:spcAft>
                <a:spcPct val="15000"/>
              </a:spcAft>
              <a:buClr>
                <a:srgbClr val="000099"/>
              </a:buClr>
              <a:buSzPct val="120000"/>
            </a:pPr>
            <a:r>
              <a:rPr lang="en-US" sz="2000" b="1" dirty="0">
                <a:solidFill>
                  <a:srgbClr val="000099"/>
                </a:solidFill>
              </a:rPr>
              <a:t>Which officials are covered?</a:t>
            </a:r>
          </a:p>
          <a:p>
            <a:pPr marL="806450" lvl="1" indent="-342900">
              <a:lnSpc>
                <a:spcPct val="85000"/>
              </a:lnSpc>
              <a:spcAft>
                <a:spcPts val="0"/>
              </a:spcAft>
              <a:buClr>
                <a:srgbClr val="000099"/>
              </a:buClr>
              <a:buSzPct val="60000"/>
              <a:buFont typeface="Arial" charset="0"/>
              <a:buChar char="—"/>
            </a:pPr>
            <a:r>
              <a:rPr lang="en-US" sz="1800" dirty="0">
                <a:solidFill>
                  <a:srgbClr val="000099"/>
                </a:solidFill>
              </a:rPr>
              <a:t>State legislators and their staffs are almost always </a:t>
            </a:r>
            <a:br>
              <a:rPr lang="en-US" sz="1800" dirty="0">
                <a:solidFill>
                  <a:srgbClr val="000099"/>
                </a:solidFill>
              </a:rPr>
            </a:br>
            <a:r>
              <a:rPr lang="en-US" sz="1800" dirty="0">
                <a:solidFill>
                  <a:srgbClr val="000099"/>
                </a:solidFill>
              </a:rPr>
              <a:t>covered.</a:t>
            </a:r>
          </a:p>
          <a:p>
            <a:pPr marL="806450" lvl="1" indent="-342900">
              <a:lnSpc>
                <a:spcPct val="85000"/>
              </a:lnSpc>
              <a:spcAft>
                <a:spcPts val="0"/>
              </a:spcAft>
              <a:buClr>
                <a:srgbClr val="000099"/>
              </a:buClr>
              <a:buSzPct val="60000"/>
              <a:buFont typeface="Arial" charset="0"/>
              <a:buChar char="—"/>
            </a:pPr>
            <a:r>
              <a:rPr lang="en-US" sz="1800" dirty="0">
                <a:solidFill>
                  <a:srgbClr val="000099"/>
                </a:solidFill>
              </a:rPr>
              <a:t>High-level officials in the executive branch are almost </a:t>
            </a:r>
            <a:br>
              <a:rPr lang="en-US" sz="1800" dirty="0">
                <a:solidFill>
                  <a:srgbClr val="000099"/>
                </a:solidFill>
              </a:rPr>
            </a:br>
            <a:r>
              <a:rPr lang="en-US" sz="1800" dirty="0">
                <a:solidFill>
                  <a:srgbClr val="000099"/>
                </a:solidFill>
              </a:rPr>
              <a:t>always covered, such as the Governor, his chief of </a:t>
            </a:r>
            <a:br>
              <a:rPr lang="en-US" sz="1800" dirty="0">
                <a:solidFill>
                  <a:srgbClr val="000099"/>
                </a:solidFill>
              </a:rPr>
            </a:br>
            <a:r>
              <a:rPr lang="en-US" sz="1800" dirty="0">
                <a:solidFill>
                  <a:srgbClr val="000099"/>
                </a:solidFill>
              </a:rPr>
              <a:t>staff, the Lieutenant Governor, Cabinet Secretaries.</a:t>
            </a:r>
          </a:p>
          <a:p>
            <a:pPr marL="806450" lvl="1" indent="-342900">
              <a:lnSpc>
                <a:spcPct val="85000"/>
              </a:lnSpc>
              <a:spcAft>
                <a:spcPct val="15000"/>
              </a:spcAft>
              <a:buClr>
                <a:srgbClr val="000099"/>
              </a:buClr>
              <a:buSzPct val="60000"/>
              <a:buFont typeface="Arial" charset="0"/>
              <a:buChar char="—"/>
            </a:pPr>
            <a:r>
              <a:rPr lang="en-US" sz="1800" dirty="0">
                <a:solidFill>
                  <a:srgbClr val="000099"/>
                </a:solidFill>
              </a:rPr>
              <a:t>Employees of state and local governments are </a:t>
            </a:r>
            <a:br>
              <a:rPr lang="en-US" sz="1800" dirty="0">
                <a:solidFill>
                  <a:srgbClr val="000099"/>
                </a:solidFill>
              </a:rPr>
            </a:br>
            <a:r>
              <a:rPr lang="en-US" sz="1800" dirty="0">
                <a:solidFill>
                  <a:srgbClr val="000099"/>
                </a:solidFill>
              </a:rPr>
              <a:t>usually covered.</a:t>
            </a:r>
          </a:p>
          <a:p>
            <a:pPr marL="806450" lvl="1" indent="-342900">
              <a:lnSpc>
                <a:spcPct val="85000"/>
              </a:lnSpc>
              <a:spcAft>
                <a:spcPct val="15000"/>
              </a:spcAft>
              <a:buClr>
                <a:srgbClr val="000099"/>
              </a:buClr>
              <a:buSzPct val="60000"/>
              <a:buFont typeface="Arial" charset="0"/>
              <a:buChar char="—"/>
            </a:pPr>
            <a:r>
              <a:rPr lang="en-US" sz="1800" dirty="0">
                <a:solidFill>
                  <a:srgbClr val="000099"/>
                </a:solidFill>
              </a:rPr>
              <a:t>Heads and employees of boards, bureaus, </a:t>
            </a:r>
            <a:br>
              <a:rPr lang="en-US" sz="1800" dirty="0">
                <a:solidFill>
                  <a:srgbClr val="000099"/>
                </a:solidFill>
              </a:rPr>
            </a:br>
            <a:r>
              <a:rPr lang="en-US" sz="1800" dirty="0">
                <a:solidFill>
                  <a:srgbClr val="000099"/>
                </a:solidFill>
              </a:rPr>
              <a:t>commissions, councils and public benefit </a:t>
            </a:r>
            <a:br>
              <a:rPr lang="en-US" sz="1800" dirty="0">
                <a:solidFill>
                  <a:srgbClr val="000099"/>
                </a:solidFill>
              </a:rPr>
            </a:br>
            <a:r>
              <a:rPr lang="en-US" sz="1800" dirty="0">
                <a:solidFill>
                  <a:srgbClr val="000099"/>
                </a:solidFill>
              </a:rPr>
              <a:t>corporations or authorities are usually covered.</a:t>
            </a:r>
          </a:p>
          <a:p>
            <a:pPr marL="349250" indent="-349250">
              <a:lnSpc>
                <a:spcPct val="85000"/>
              </a:lnSpc>
              <a:spcBef>
                <a:spcPct val="15000"/>
              </a:spcBef>
              <a:spcAft>
                <a:spcPts val="0"/>
              </a:spcAft>
              <a:buClr>
                <a:srgbClr val="000099"/>
              </a:buClr>
              <a:buSzPct val="120000"/>
            </a:pPr>
            <a:r>
              <a:rPr lang="en-US" sz="2000" b="1" dirty="0">
                <a:solidFill>
                  <a:srgbClr val="000099"/>
                </a:solidFill>
              </a:rPr>
              <a:t>Does state lobbying law cover local lobbying </a:t>
            </a:r>
            <a:br>
              <a:rPr lang="en-US" sz="2000" b="1" dirty="0">
                <a:solidFill>
                  <a:srgbClr val="000099"/>
                </a:solidFill>
              </a:rPr>
            </a:br>
            <a:r>
              <a:rPr lang="en-US" sz="2000" b="1" dirty="0">
                <a:solidFill>
                  <a:srgbClr val="000099"/>
                </a:solidFill>
              </a:rPr>
              <a:t>or do </a:t>
            </a:r>
            <a:r>
              <a:rPr lang="en-US" sz="2000" b="1" dirty="0" smtClean="0">
                <a:solidFill>
                  <a:srgbClr val="000099"/>
                </a:solidFill>
              </a:rPr>
              <a:t>some </a:t>
            </a:r>
            <a:r>
              <a:rPr lang="en-US" sz="2000" b="1" dirty="0">
                <a:solidFill>
                  <a:srgbClr val="000099"/>
                </a:solidFill>
              </a:rPr>
              <a:t>localities have their own </a:t>
            </a:r>
            <a:br>
              <a:rPr lang="en-US" sz="2000" b="1" dirty="0">
                <a:solidFill>
                  <a:srgbClr val="000099"/>
                </a:solidFill>
              </a:rPr>
            </a:br>
            <a:r>
              <a:rPr lang="en-US" sz="2000" b="1" dirty="0">
                <a:solidFill>
                  <a:srgbClr val="000099"/>
                </a:solidFill>
              </a:rPr>
              <a:t>rules?</a:t>
            </a:r>
          </a:p>
          <a:p>
            <a:pPr marL="806450" lvl="1" indent="-342900">
              <a:lnSpc>
                <a:spcPct val="85000"/>
              </a:lnSpc>
              <a:spcAft>
                <a:spcPct val="45000"/>
              </a:spcAft>
              <a:buClr>
                <a:srgbClr val="000099"/>
              </a:buClr>
              <a:buSzPct val="60000"/>
              <a:buFont typeface="Arial" charset="0"/>
              <a:buChar char="—"/>
            </a:pPr>
            <a:r>
              <a:rPr lang="en-US" sz="1800" dirty="0">
                <a:solidFill>
                  <a:srgbClr val="000099"/>
                </a:solidFill>
              </a:rPr>
              <a:t>Increasingly, many localities have their own </a:t>
            </a:r>
            <a:r>
              <a:rPr lang="en-US" sz="1800" dirty="0" smtClean="0">
                <a:solidFill>
                  <a:srgbClr val="000099"/>
                </a:solidFill>
              </a:rPr>
              <a:t>rules </a:t>
            </a:r>
            <a:br>
              <a:rPr lang="en-US" sz="1800" dirty="0" smtClean="0">
                <a:solidFill>
                  <a:srgbClr val="000099"/>
                </a:solidFill>
              </a:rPr>
            </a:br>
            <a:r>
              <a:rPr lang="en-US" sz="1800" dirty="0" smtClean="0">
                <a:solidFill>
                  <a:srgbClr val="000099"/>
                </a:solidFill>
              </a:rPr>
              <a:t>(state and local can apply at the same time, </a:t>
            </a:r>
            <a:r>
              <a:rPr lang="en-US" sz="1800" i="1" dirty="0" smtClean="0">
                <a:solidFill>
                  <a:srgbClr val="000099"/>
                </a:solidFill>
              </a:rPr>
              <a:t>e.g.</a:t>
            </a:r>
            <a:r>
              <a:rPr lang="en-US" sz="1800" dirty="0" smtClean="0">
                <a:solidFill>
                  <a:srgbClr val="000099"/>
                </a:solidFill>
              </a:rPr>
              <a:t>, </a:t>
            </a:r>
            <a:r>
              <a:rPr lang="en-US" sz="1800" dirty="0" err="1" smtClean="0">
                <a:solidFill>
                  <a:srgbClr val="000099"/>
                </a:solidFill>
              </a:rPr>
              <a:t>NYS</a:t>
            </a:r>
            <a:r>
              <a:rPr lang="en-US" sz="1800" dirty="0" smtClean="0">
                <a:solidFill>
                  <a:srgbClr val="000099"/>
                </a:solidFill>
              </a:rPr>
              <a:t>/NYC).</a:t>
            </a:r>
            <a:endParaRPr lang="en-US" sz="1800" dirty="0">
              <a:solidFill>
                <a:srgbClr val="000099"/>
              </a:solidFill>
            </a:endParaRPr>
          </a:p>
        </p:txBody>
      </p:sp>
      <p:sp>
        <p:nvSpPr>
          <p:cNvPr id="8" name="Slide Number Placeholder 3"/>
          <p:cNvSpPr>
            <a:spLocks noGrp="1"/>
          </p:cNvSpPr>
          <p:nvPr>
            <p:ph type="sldNum" sz="quarter" idx="12"/>
          </p:nvPr>
        </p:nvSpPr>
        <p:spPr/>
        <p:txBody>
          <a:bodyPr/>
          <a:lstStyle/>
          <a:p>
            <a:r>
              <a:rPr lang="en-US"/>
              <a:t>Slide </a:t>
            </a:r>
            <a:fld id="{ECFFD99A-3AB5-4E77-80F1-98F94FCD0828}" type="slidenum">
              <a:rPr lang="en-US"/>
              <a:pPr/>
              <a:t>13</a:t>
            </a:fld>
            <a:endParaRPr lang="en-US"/>
          </a:p>
        </p:txBody>
      </p:sp>
      <p:sp>
        <p:nvSpPr>
          <p:cNvPr id="420868" name="Line 4"/>
          <p:cNvSpPr>
            <a:spLocks noChangeShapeType="1"/>
          </p:cNvSpPr>
          <p:nvPr/>
        </p:nvSpPr>
        <p:spPr bwMode="auto">
          <a:xfrm>
            <a:off x="1114425" y="1559758"/>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20870" name="Picture 6"/>
          <p:cNvPicPr>
            <a:picLocks noChangeAspect="1" noChangeArrowheads="1"/>
          </p:cNvPicPr>
          <p:nvPr/>
        </p:nvPicPr>
        <p:blipFill>
          <a:blip r:embed="rId2" cstate="print"/>
          <a:srcRect/>
          <a:stretch>
            <a:fillRect/>
          </a:stretch>
        </p:blipFill>
        <p:spPr bwMode="auto">
          <a:xfrm>
            <a:off x="7515225" y="1743570"/>
            <a:ext cx="1241425" cy="1371600"/>
          </a:xfrm>
          <a:prstGeom prst="rect">
            <a:avLst/>
          </a:prstGeom>
          <a:noFill/>
          <a:ln w="9525">
            <a:noFill/>
            <a:miter lim="800000"/>
            <a:headEnd/>
            <a:tailEnd/>
          </a:ln>
          <a:effectLst/>
        </p:spPr>
      </p:pic>
      <p:pic>
        <p:nvPicPr>
          <p:cNvPr id="420871" name="Picture 7"/>
          <p:cNvPicPr>
            <a:picLocks noChangeAspect="1" noChangeArrowheads="1"/>
          </p:cNvPicPr>
          <p:nvPr/>
        </p:nvPicPr>
        <p:blipFill>
          <a:blip r:embed="rId3" cstate="print"/>
          <a:srcRect/>
          <a:stretch>
            <a:fillRect/>
          </a:stretch>
        </p:blipFill>
        <p:spPr bwMode="auto">
          <a:xfrm>
            <a:off x="7446963" y="3274423"/>
            <a:ext cx="1235075" cy="1327150"/>
          </a:xfrm>
          <a:prstGeom prst="rect">
            <a:avLst/>
          </a:prstGeom>
          <a:noFill/>
          <a:ln w="9525">
            <a:noFill/>
            <a:miter lim="800000"/>
            <a:headEnd/>
            <a:tailEnd/>
          </a:ln>
          <a:effectLst/>
        </p:spPr>
      </p:pic>
      <p:pic>
        <p:nvPicPr>
          <p:cNvPr id="420872" name="Picture 8"/>
          <p:cNvPicPr>
            <a:picLocks noChangeAspect="1" noChangeArrowheads="1"/>
          </p:cNvPicPr>
          <p:nvPr/>
        </p:nvPicPr>
        <p:blipFill>
          <a:blip r:embed="rId4" cstate="print"/>
          <a:srcRect/>
          <a:stretch>
            <a:fillRect/>
          </a:stretch>
        </p:blipFill>
        <p:spPr bwMode="auto">
          <a:xfrm>
            <a:off x="7470775" y="4768929"/>
            <a:ext cx="1352550" cy="14366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3"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LOBBYING</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Who Has Registration Obligations?</a:t>
            </a:r>
          </a:p>
        </p:txBody>
      </p:sp>
      <p:sp>
        <p:nvSpPr>
          <p:cNvPr id="421890" name="Rectangle 2"/>
          <p:cNvSpPr>
            <a:spLocks noGrp="1" noChangeArrowheads="1"/>
          </p:cNvSpPr>
          <p:nvPr>
            <p:ph idx="1"/>
          </p:nvPr>
        </p:nvSpPr>
        <p:spPr>
          <a:xfrm>
            <a:off x="1119188" y="2058988"/>
            <a:ext cx="7240587" cy="3340915"/>
          </a:xfrm>
          <a:noFill/>
          <a:ln/>
        </p:spPr>
        <p:txBody>
          <a:bodyPr wrap="square" lIns="0" tIns="0" rIns="0" bIns="0">
            <a:spAutoFit/>
          </a:bodyPr>
          <a:lstStyle/>
          <a:p>
            <a:pPr marL="349250" indent="-349250">
              <a:lnSpc>
                <a:spcPct val="90000"/>
              </a:lnSpc>
              <a:spcAft>
                <a:spcPct val="75000"/>
              </a:spcAft>
              <a:buClr>
                <a:srgbClr val="000099"/>
              </a:buClr>
              <a:buSzPct val="120000"/>
            </a:pPr>
            <a:r>
              <a:rPr lang="en-US" sz="2200" b="1" dirty="0">
                <a:solidFill>
                  <a:srgbClr val="000099"/>
                </a:solidFill>
              </a:rPr>
              <a:t>Who has to register – the lobbyist, the employer/client, or both?</a:t>
            </a:r>
          </a:p>
          <a:p>
            <a:pPr marL="806450" lvl="1" indent="-342900">
              <a:lnSpc>
                <a:spcPct val="90000"/>
              </a:lnSpc>
              <a:spcAft>
                <a:spcPct val="75000"/>
              </a:spcAft>
              <a:buClr>
                <a:srgbClr val="000099"/>
              </a:buClr>
              <a:buSzPct val="120000"/>
              <a:buFont typeface="Arial" charset="0"/>
              <a:buChar char="–"/>
            </a:pPr>
            <a:r>
              <a:rPr lang="en-US" sz="2000" dirty="0">
                <a:solidFill>
                  <a:srgbClr val="000099"/>
                </a:solidFill>
              </a:rPr>
              <a:t>The lobbyist almost always has to register</a:t>
            </a:r>
            <a:r>
              <a:rPr lang="en-US" sz="2000" dirty="0" smtClean="0">
                <a:solidFill>
                  <a:srgbClr val="000099"/>
                </a:solidFill>
              </a:rPr>
              <a:t>.</a:t>
            </a:r>
          </a:p>
          <a:p>
            <a:pPr marL="806450" lvl="1" indent="-342900">
              <a:lnSpc>
                <a:spcPct val="90000"/>
              </a:lnSpc>
              <a:spcAft>
                <a:spcPct val="75000"/>
              </a:spcAft>
              <a:buClr>
                <a:srgbClr val="000099"/>
              </a:buClr>
              <a:buSzPct val="120000"/>
              <a:buFont typeface="Arial" charset="0"/>
              <a:buChar char="–"/>
            </a:pPr>
            <a:r>
              <a:rPr lang="en-US" sz="2000" dirty="0" smtClean="0">
                <a:solidFill>
                  <a:srgbClr val="000099"/>
                </a:solidFill>
              </a:rPr>
              <a:t>Often so does the employer/client.</a:t>
            </a:r>
            <a:endParaRPr lang="en-US" sz="2000" dirty="0">
              <a:solidFill>
                <a:srgbClr val="000099"/>
              </a:solidFill>
            </a:endParaRPr>
          </a:p>
          <a:p>
            <a:pPr marL="349250" indent="-349250">
              <a:lnSpc>
                <a:spcPct val="90000"/>
              </a:lnSpc>
              <a:spcAft>
                <a:spcPct val="75000"/>
              </a:spcAft>
              <a:buClr>
                <a:srgbClr val="000099"/>
              </a:buClr>
              <a:buSzPct val="120000"/>
            </a:pPr>
            <a:r>
              <a:rPr lang="en-US" sz="2200" b="1" dirty="0">
                <a:solidFill>
                  <a:srgbClr val="000099"/>
                </a:solidFill>
              </a:rPr>
              <a:t>Does the client/employer have other obligations – such as authorizing the lobbyists’ registrations/reports?</a:t>
            </a:r>
            <a:r>
              <a:rPr lang="en-US" b="1" dirty="0">
                <a:solidFill>
                  <a:srgbClr val="000099"/>
                </a:solidFill>
              </a:rPr>
              <a:t> </a:t>
            </a:r>
            <a:r>
              <a:rPr lang="en-US" sz="1800" b="1" dirty="0" smtClean="0">
                <a:solidFill>
                  <a:srgbClr val="000099"/>
                </a:solidFill>
              </a:rPr>
              <a:t>(We recommend inserting </a:t>
            </a:r>
            <a:r>
              <a:rPr lang="en-US" sz="1800" b="1" dirty="0">
                <a:solidFill>
                  <a:srgbClr val="000099"/>
                </a:solidFill>
              </a:rPr>
              <a:t>paragraph in </a:t>
            </a:r>
            <a:r>
              <a:rPr lang="en-US" sz="1800" b="1" dirty="0" smtClean="0">
                <a:solidFill>
                  <a:srgbClr val="000099"/>
                </a:solidFill>
              </a:rPr>
              <a:t>lobbyist contracts.</a:t>
            </a:r>
            <a:r>
              <a:rPr lang="en-US" sz="1800" b="1" dirty="0" smtClean="0">
                <a:solidFill>
                  <a:srgbClr val="000099"/>
                </a:solidFill>
                <a:effectLst>
                  <a:outerShdw blurRad="38100" dist="38100" dir="2700000" algn="tl">
                    <a:srgbClr val="C0C0C0"/>
                  </a:outerShdw>
                </a:effectLst>
              </a:rPr>
              <a:t>)</a:t>
            </a:r>
            <a:endParaRPr lang="en-US" sz="1800" b="1" dirty="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1043EAC7-5899-4A71-B4C0-FF958407BB0B}" type="slidenum">
              <a:rPr lang="en-US"/>
              <a:pPr/>
              <a:t>14</a:t>
            </a:fld>
            <a:endParaRPr lang="en-US"/>
          </a:p>
        </p:txBody>
      </p:sp>
      <p:sp>
        <p:nvSpPr>
          <p:cNvPr id="421892"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7" name="Rectangle 5"/>
          <p:cNvSpPr>
            <a:spLocks noGrp="1" noChangeArrowheads="1"/>
          </p:cNvSpPr>
          <p:nvPr>
            <p:ph type="title"/>
          </p:nvPr>
        </p:nvSpPr>
        <p:spPr bwMode="auto">
          <a:xfrm>
            <a:off x="1068388" y="889000"/>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LOBBYING</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What Reporting Requirements Apply?</a:t>
            </a:r>
          </a:p>
        </p:txBody>
      </p:sp>
      <p:sp>
        <p:nvSpPr>
          <p:cNvPr id="422914" name="Rectangle 2"/>
          <p:cNvSpPr>
            <a:spLocks noGrp="1" noChangeArrowheads="1"/>
          </p:cNvSpPr>
          <p:nvPr>
            <p:ph idx="1"/>
          </p:nvPr>
        </p:nvSpPr>
        <p:spPr>
          <a:xfrm>
            <a:off x="1131888" y="1785938"/>
            <a:ext cx="7240587" cy="4649787"/>
          </a:xfrm>
          <a:noFill/>
          <a:ln/>
        </p:spPr>
        <p:txBody>
          <a:bodyPr lIns="0" tIns="0" rIns="0" bIns="0">
            <a:spAutoFit/>
          </a:bodyPr>
          <a:lstStyle/>
          <a:p>
            <a:pPr marL="349250" indent="-349250">
              <a:lnSpc>
                <a:spcPct val="85000"/>
              </a:lnSpc>
              <a:spcBef>
                <a:spcPct val="15000"/>
              </a:spcBef>
              <a:spcAft>
                <a:spcPct val="15000"/>
              </a:spcAft>
              <a:buClr>
                <a:srgbClr val="000099"/>
              </a:buClr>
              <a:buSzPct val="120000"/>
            </a:pPr>
            <a:r>
              <a:rPr lang="en-US" sz="2200" b="1" dirty="0">
                <a:solidFill>
                  <a:srgbClr val="000099"/>
                </a:solidFill>
              </a:rPr>
              <a:t>Who must file report – lobbyists, employers/clients, or both?</a:t>
            </a:r>
          </a:p>
          <a:p>
            <a:pPr marL="806450" lvl="1" indent="-342900">
              <a:lnSpc>
                <a:spcPct val="85000"/>
              </a:lnSpc>
              <a:spcBef>
                <a:spcPct val="15000"/>
              </a:spcBef>
              <a:spcAft>
                <a:spcPct val="15000"/>
              </a:spcAft>
              <a:buClr>
                <a:srgbClr val="000099"/>
              </a:buClr>
              <a:buSzPct val="120000"/>
              <a:buFont typeface="Arial" charset="0"/>
              <a:buChar char="–"/>
            </a:pPr>
            <a:r>
              <a:rPr lang="en-US" sz="2000" dirty="0">
                <a:solidFill>
                  <a:srgbClr val="000099"/>
                </a:solidFill>
              </a:rPr>
              <a:t>Typically, lobbyists file more frequent reports than clients or employers.</a:t>
            </a:r>
          </a:p>
          <a:p>
            <a:pPr marL="349250" indent="-349250">
              <a:lnSpc>
                <a:spcPct val="85000"/>
              </a:lnSpc>
              <a:spcBef>
                <a:spcPct val="15000"/>
              </a:spcBef>
              <a:spcAft>
                <a:spcPct val="15000"/>
              </a:spcAft>
              <a:buClr>
                <a:srgbClr val="000099"/>
              </a:buClr>
              <a:buSzPct val="120000"/>
            </a:pPr>
            <a:r>
              <a:rPr lang="en-US" sz="2200" b="1" dirty="0">
                <a:solidFill>
                  <a:srgbClr val="000099"/>
                </a:solidFill>
              </a:rPr>
              <a:t>Does the client/employer have other obligations – such as authorizing the lobbyists’ registrations/reports?</a:t>
            </a:r>
          </a:p>
          <a:p>
            <a:pPr marL="349250" indent="-349250">
              <a:lnSpc>
                <a:spcPct val="85000"/>
              </a:lnSpc>
              <a:spcBef>
                <a:spcPct val="15000"/>
              </a:spcBef>
              <a:spcAft>
                <a:spcPct val="15000"/>
              </a:spcAft>
              <a:buClr>
                <a:srgbClr val="000099"/>
              </a:buClr>
              <a:buSzPct val="120000"/>
            </a:pPr>
            <a:r>
              <a:rPr lang="en-US" sz="2200" b="1" dirty="0">
                <a:solidFill>
                  <a:srgbClr val="000099"/>
                </a:solidFill>
              </a:rPr>
              <a:t>How often</a:t>
            </a:r>
            <a:r>
              <a:rPr lang="en-US" b="1" dirty="0">
                <a:solidFill>
                  <a:srgbClr val="000099"/>
                </a:solidFill>
              </a:rPr>
              <a:t> must reports be filed?</a:t>
            </a:r>
          </a:p>
          <a:p>
            <a:pPr marL="806450" lvl="1" indent="-342900">
              <a:lnSpc>
                <a:spcPct val="85000"/>
              </a:lnSpc>
              <a:spcBef>
                <a:spcPct val="15000"/>
              </a:spcBef>
              <a:spcAft>
                <a:spcPct val="15000"/>
              </a:spcAft>
              <a:buClr>
                <a:srgbClr val="000099"/>
              </a:buClr>
              <a:buSzPct val="120000"/>
              <a:buFont typeface="Arial" charset="0"/>
              <a:buChar char="–"/>
            </a:pPr>
            <a:r>
              <a:rPr lang="en-US" sz="2000" dirty="0">
                <a:solidFill>
                  <a:srgbClr val="000099"/>
                </a:solidFill>
              </a:rPr>
              <a:t>Varies from once a year to monthly.</a:t>
            </a:r>
            <a:endParaRPr lang="en-US" sz="3100" dirty="0">
              <a:solidFill>
                <a:srgbClr val="000099"/>
              </a:solidFill>
            </a:endParaRPr>
          </a:p>
          <a:p>
            <a:pPr marL="349250" indent="-349250">
              <a:lnSpc>
                <a:spcPct val="85000"/>
              </a:lnSpc>
              <a:spcBef>
                <a:spcPct val="15000"/>
              </a:spcBef>
              <a:spcAft>
                <a:spcPct val="15000"/>
              </a:spcAft>
              <a:buClr>
                <a:srgbClr val="000099"/>
              </a:buClr>
              <a:buSzPct val="120000"/>
            </a:pPr>
            <a:r>
              <a:rPr lang="en-US" sz="2200" b="1" dirty="0">
                <a:solidFill>
                  <a:srgbClr val="000099"/>
                </a:solidFill>
              </a:rPr>
              <a:t>What are the contents of reports?</a:t>
            </a:r>
          </a:p>
          <a:p>
            <a:pPr marL="806450" lvl="1" indent="-342900">
              <a:lnSpc>
                <a:spcPct val="85000"/>
              </a:lnSpc>
              <a:spcBef>
                <a:spcPct val="35000"/>
              </a:spcBef>
              <a:buClr>
                <a:srgbClr val="000099"/>
              </a:buClr>
              <a:buSzPct val="120000"/>
              <a:buFont typeface="Arial" charset="0"/>
              <a:buChar char="–"/>
            </a:pPr>
            <a:r>
              <a:rPr lang="en-US" sz="2000" dirty="0">
                <a:solidFill>
                  <a:srgbClr val="000099"/>
                </a:solidFill>
              </a:rPr>
              <a:t>Varies from aggregate expenses and no specific contacts named to precise itemization of expenses and disclosure of officials’ names.</a:t>
            </a:r>
          </a:p>
          <a:p>
            <a:pPr marL="806450" lvl="1" indent="-342900">
              <a:lnSpc>
                <a:spcPct val="85000"/>
              </a:lnSpc>
              <a:spcBef>
                <a:spcPct val="35000"/>
              </a:spcBef>
              <a:buClr>
                <a:srgbClr val="000099"/>
              </a:buClr>
              <a:buSzPct val="120000"/>
              <a:buFont typeface="Arial" charset="0"/>
              <a:buChar char="–"/>
            </a:pPr>
            <a:r>
              <a:rPr lang="en-US" sz="2000" dirty="0">
                <a:solidFill>
                  <a:srgbClr val="000099"/>
                </a:solidFill>
              </a:rPr>
              <a:t>Gifts to officials are typically disclosed.</a:t>
            </a:r>
          </a:p>
        </p:txBody>
      </p:sp>
      <p:sp>
        <p:nvSpPr>
          <p:cNvPr id="6" name="Slide Number Placeholder 3"/>
          <p:cNvSpPr>
            <a:spLocks noGrp="1"/>
          </p:cNvSpPr>
          <p:nvPr>
            <p:ph type="sldNum" sz="quarter" idx="12"/>
          </p:nvPr>
        </p:nvSpPr>
        <p:spPr/>
        <p:txBody>
          <a:bodyPr/>
          <a:lstStyle/>
          <a:p>
            <a:r>
              <a:rPr lang="en-US"/>
              <a:t>Slide </a:t>
            </a:r>
            <a:fld id="{A542DFD7-FA9A-41E9-AE56-AFAE287FA4C9}" type="slidenum">
              <a:rPr lang="en-US"/>
              <a:pPr/>
              <a:t>15</a:t>
            </a:fld>
            <a:endParaRPr lang="en-US"/>
          </a:p>
        </p:txBody>
      </p:sp>
      <p:sp>
        <p:nvSpPr>
          <p:cNvPr id="422916" name="Line 4"/>
          <p:cNvSpPr>
            <a:spLocks noChangeShapeType="1"/>
          </p:cNvSpPr>
          <p:nvPr/>
        </p:nvSpPr>
        <p:spPr bwMode="auto">
          <a:xfrm>
            <a:off x="1114425" y="1646238"/>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22918" name="Picture 6"/>
          <p:cNvPicPr>
            <a:picLocks noChangeAspect="1" noChangeArrowheads="1"/>
          </p:cNvPicPr>
          <p:nvPr/>
        </p:nvPicPr>
        <p:blipFill>
          <a:blip r:embed="rId2" cstate="print"/>
          <a:srcRect/>
          <a:stretch>
            <a:fillRect/>
          </a:stretch>
        </p:blipFill>
        <p:spPr bwMode="auto">
          <a:xfrm>
            <a:off x="6508750" y="3575050"/>
            <a:ext cx="2000250" cy="1576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1"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LOBBYING</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What Other Restrictions Apply?</a:t>
            </a:r>
          </a:p>
        </p:txBody>
      </p:sp>
      <p:sp>
        <p:nvSpPr>
          <p:cNvPr id="423938" name="Rectangle 2"/>
          <p:cNvSpPr>
            <a:spLocks noGrp="1" noChangeArrowheads="1"/>
          </p:cNvSpPr>
          <p:nvPr>
            <p:ph idx="1"/>
          </p:nvPr>
        </p:nvSpPr>
        <p:spPr>
          <a:xfrm>
            <a:off x="1131888" y="2000250"/>
            <a:ext cx="7240587" cy="4159600"/>
          </a:xfrm>
          <a:noFill/>
          <a:ln/>
        </p:spPr>
        <p:txBody>
          <a:bodyPr lIns="0" tIns="0" rIns="0" bIns="0">
            <a:spAutoFit/>
          </a:bodyPr>
          <a:lstStyle/>
          <a:p>
            <a:pPr marL="349250" indent="-349250">
              <a:lnSpc>
                <a:spcPct val="90000"/>
              </a:lnSpc>
              <a:spcAft>
                <a:spcPct val="75000"/>
              </a:spcAft>
              <a:buClr>
                <a:srgbClr val="000099"/>
              </a:buClr>
              <a:buSzPct val="120000"/>
            </a:pPr>
            <a:r>
              <a:rPr lang="en-US" sz="2200" b="1" dirty="0">
                <a:solidFill>
                  <a:srgbClr val="000099"/>
                </a:solidFill>
              </a:rPr>
              <a:t>Are there special restrictions on what registered lobbyists may do?</a:t>
            </a:r>
          </a:p>
          <a:p>
            <a:pPr marL="806450" lvl="1" indent="-342900">
              <a:lnSpc>
                <a:spcPct val="90000"/>
              </a:lnSpc>
              <a:spcAft>
                <a:spcPct val="75000"/>
              </a:spcAft>
              <a:buClr>
                <a:srgbClr val="000099"/>
              </a:buClr>
              <a:buSzPct val="120000"/>
              <a:buFont typeface="Arial" charset="0"/>
              <a:buChar char="–"/>
            </a:pPr>
            <a:r>
              <a:rPr lang="en-US" sz="2000" dirty="0">
                <a:solidFill>
                  <a:srgbClr val="000099"/>
                </a:solidFill>
              </a:rPr>
              <a:t>Restrictions on amount of political contributions or timing of </a:t>
            </a:r>
            <a:r>
              <a:rPr lang="en-US" sz="2000" dirty="0" smtClean="0">
                <a:solidFill>
                  <a:srgbClr val="000099"/>
                </a:solidFill>
              </a:rPr>
              <a:t>contributions</a:t>
            </a:r>
          </a:p>
          <a:p>
            <a:pPr marL="806450" lvl="1" indent="-342900">
              <a:lnSpc>
                <a:spcPct val="90000"/>
              </a:lnSpc>
              <a:spcAft>
                <a:spcPct val="75000"/>
              </a:spcAft>
              <a:buClr>
                <a:srgbClr val="000099"/>
              </a:buClr>
              <a:buSzPct val="120000"/>
              <a:buFont typeface="Arial" charset="0"/>
              <a:buChar char="–"/>
            </a:pPr>
            <a:r>
              <a:rPr lang="en-US" sz="2000" dirty="0" smtClean="0">
                <a:solidFill>
                  <a:srgbClr val="000099"/>
                </a:solidFill>
              </a:rPr>
              <a:t>Restrictions on gifts, travel with public officials</a:t>
            </a:r>
            <a:endParaRPr lang="en-US" sz="2000" dirty="0">
              <a:solidFill>
                <a:srgbClr val="000099"/>
              </a:solidFill>
            </a:endParaRPr>
          </a:p>
          <a:p>
            <a:pPr marL="349250" indent="-349250">
              <a:lnSpc>
                <a:spcPct val="90000"/>
              </a:lnSpc>
              <a:spcAft>
                <a:spcPct val="75000"/>
              </a:spcAft>
              <a:buClr>
                <a:srgbClr val="000099"/>
              </a:buClr>
              <a:buSzPct val="120000"/>
            </a:pPr>
            <a:r>
              <a:rPr lang="en-US" sz="2200" b="1" dirty="0">
                <a:solidFill>
                  <a:srgbClr val="000099"/>
                </a:solidFill>
              </a:rPr>
              <a:t>Are there special requirements on companies doing business with the state and/or contracting with the state?</a:t>
            </a:r>
          </a:p>
          <a:p>
            <a:pPr marL="349250" indent="-349250">
              <a:lnSpc>
                <a:spcPct val="90000"/>
              </a:lnSpc>
              <a:spcAft>
                <a:spcPct val="75000"/>
              </a:spcAft>
              <a:buClr>
                <a:srgbClr val="000099"/>
              </a:buClr>
              <a:buSzPct val="120000"/>
            </a:pPr>
            <a:r>
              <a:rPr lang="en-US" sz="2200" b="1" dirty="0">
                <a:solidFill>
                  <a:srgbClr val="000099"/>
                </a:solidFill>
              </a:rPr>
              <a:t>Are contingency fees permitted?</a:t>
            </a:r>
          </a:p>
          <a:p>
            <a:pPr marL="806450" lvl="1" indent="-342900">
              <a:lnSpc>
                <a:spcPct val="90000"/>
              </a:lnSpc>
              <a:spcAft>
                <a:spcPct val="75000"/>
              </a:spcAft>
              <a:buClr>
                <a:srgbClr val="000099"/>
              </a:buClr>
              <a:buSzPct val="60000"/>
              <a:buFont typeface="Arial" charset="0"/>
              <a:buChar char="―"/>
            </a:pPr>
            <a:r>
              <a:rPr lang="en-US" sz="2000" dirty="0">
                <a:solidFill>
                  <a:srgbClr val="000099"/>
                </a:solidFill>
                <a:effectLst>
                  <a:outerShdw blurRad="38100" dist="38100" dir="2700000" algn="tl">
                    <a:srgbClr val="C0C0C0"/>
                  </a:outerShdw>
                </a:effectLst>
              </a:rPr>
              <a:t>Increasingly the answer is “no” in most states.</a:t>
            </a:r>
          </a:p>
        </p:txBody>
      </p:sp>
      <p:sp>
        <p:nvSpPr>
          <p:cNvPr id="5" name="Slide Number Placeholder 3"/>
          <p:cNvSpPr>
            <a:spLocks noGrp="1"/>
          </p:cNvSpPr>
          <p:nvPr>
            <p:ph type="sldNum" sz="quarter" idx="12"/>
          </p:nvPr>
        </p:nvSpPr>
        <p:spPr/>
        <p:txBody>
          <a:bodyPr/>
          <a:lstStyle/>
          <a:p>
            <a:r>
              <a:rPr lang="en-US"/>
              <a:t>Slide </a:t>
            </a:r>
            <a:fld id="{451F32D0-73F8-4501-BFD0-6A8D0D67C261}" type="slidenum">
              <a:rPr lang="en-US"/>
              <a:pPr/>
              <a:t>16</a:t>
            </a:fld>
            <a:endParaRPr lang="en-US"/>
          </a:p>
        </p:txBody>
      </p:sp>
      <p:sp>
        <p:nvSpPr>
          <p:cNvPr id="423940"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1"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smtClean="0">
                <a:solidFill>
                  <a:srgbClr val="000099"/>
                </a:solidFill>
                <a:effectLst>
                  <a:outerShdw blurRad="38100" dist="38100" dir="2700000" algn="tl">
                    <a:srgbClr val="C0C0C0"/>
                  </a:outerShdw>
                </a:effectLst>
              </a:rPr>
              <a:t>Obama Lobbying Restrictions</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endParaRPr lang="en-US" sz="2400" b="0" dirty="0">
              <a:solidFill>
                <a:schemeClr val="tx2"/>
              </a:solidFill>
            </a:endParaRPr>
          </a:p>
        </p:txBody>
      </p:sp>
      <p:sp>
        <p:nvSpPr>
          <p:cNvPr id="423938" name="Rectangle 2"/>
          <p:cNvSpPr>
            <a:spLocks noGrp="1" noChangeArrowheads="1"/>
          </p:cNvSpPr>
          <p:nvPr>
            <p:ph idx="1"/>
          </p:nvPr>
        </p:nvSpPr>
        <p:spPr>
          <a:xfrm>
            <a:off x="1131888" y="1680757"/>
            <a:ext cx="7240587" cy="3693319"/>
          </a:xfrm>
          <a:noFill/>
          <a:ln/>
        </p:spPr>
        <p:txBody>
          <a:bodyPr lIns="0" tIns="0" rIns="0" bIns="0">
            <a:spAutoFit/>
          </a:bodyPr>
          <a:lstStyle/>
          <a:p>
            <a:pPr lvl="0">
              <a:spcBef>
                <a:spcPts val="0"/>
              </a:spcBef>
              <a:buClr>
                <a:schemeClr val="bg2"/>
              </a:buClr>
            </a:pPr>
            <a:r>
              <a:rPr lang="en-US" sz="2000" b="1" dirty="0" smtClean="0">
                <a:solidFill>
                  <a:srgbClr val="000099"/>
                </a:solidFill>
              </a:rPr>
              <a:t>Ban on oral communication by lobbyists re stimulus funds now applies only to competitively bid applications on the stimulus package.</a:t>
            </a:r>
          </a:p>
          <a:p>
            <a:pPr lvl="0">
              <a:spcBef>
                <a:spcPts val="0"/>
              </a:spcBef>
              <a:buClr>
                <a:schemeClr val="bg2"/>
              </a:buClr>
            </a:pPr>
            <a:r>
              <a:rPr lang="en-US" sz="2000" b="1" dirty="0" smtClean="0">
                <a:solidFill>
                  <a:srgbClr val="000099"/>
                </a:solidFill>
              </a:rPr>
              <a:t>However, it now applies equally to lobbyists as well as non-lobbyists. </a:t>
            </a:r>
          </a:p>
          <a:p>
            <a:pPr lvl="0">
              <a:spcBef>
                <a:spcPts val="0"/>
              </a:spcBef>
              <a:buClr>
                <a:schemeClr val="bg2"/>
              </a:buClr>
            </a:pPr>
            <a:r>
              <a:rPr lang="en-US" sz="2000" b="1" dirty="0" smtClean="0">
                <a:solidFill>
                  <a:srgbClr val="000099"/>
                </a:solidFill>
              </a:rPr>
              <a:t>From the time of filing of a competitively bid application until  grant is awarded, only written communications allowed for both lobbyists and non-lobbyists can have is through writing. </a:t>
            </a:r>
          </a:p>
          <a:p>
            <a:pPr lvl="0">
              <a:spcBef>
                <a:spcPts val="0"/>
              </a:spcBef>
              <a:buClr>
                <a:schemeClr val="bg2"/>
              </a:buClr>
            </a:pPr>
            <a:r>
              <a:rPr lang="en-US" sz="2000" b="1" dirty="0" smtClean="0">
                <a:solidFill>
                  <a:srgbClr val="000099"/>
                </a:solidFill>
              </a:rPr>
              <a:t>It also appears that all other communications by lobbyists before a bid is filed must be disclosed on the Internet. </a:t>
            </a:r>
            <a:r>
              <a:rPr lang="en-US" sz="2000" b="1" smtClean="0">
                <a:solidFill>
                  <a:srgbClr val="000099"/>
                </a:solidFill>
              </a:rPr>
              <a:t> </a:t>
            </a:r>
            <a:endParaRPr lang="en-US" sz="2000" b="1" dirty="0" smtClean="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451F32D0-73F8-4501-BFD0-6A8D0D67C261}" type="slidenum">
              <a:rPr lang="en-US"/>
              <a:pPr/>
              <a:t>17</a:t>
            </a:fld>
            <a:endParaRPr lang="en-US"/>
          </a:p>
        </p:txBody>
      </p:sp>
      <p:sp>
        <p:nvSpPr>
          <p:cNvPr id="423940" name="Line 4"/>
          <p:cNvSpPr>
            <a:spLocks noChangeShapeType="1"/>
          </p:cNvSpPr>
          <p:nvPr/>
        </p:nvSpPr>
        <p:spPr bwMode="auto">
          <a:xfrm>
            <a:off x="1103408" y="1583063"/>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a:t>
            </a:r>
            <a:fld id="{A091D131-8C8F-4AE5-969D-65C7E238051A}" type="slidenum">
              <a:rPr lang="en-US"/>
              <a:pPr/>
              <a:t>18</a:t>
            </a:fld>
            <a:endParaRPr lang="en-US"/>
          </a:p>
        </p:txBody>
      </p:sp>
      <p:sp>
        <p:nvSpPr>
          <p:cNvPr id="490498" name="Rectangle 2"/>
          <p:cNvSpPr>
            <a:spLocks noChangeArrowheads="1"/>
          </p:cNvSpPr>
          <p:nvPr/>
        </p:nvSpPr>
        <p:spPr bwMode="auto">
          <a:xfrm>
            <a:off x="1133475" y="2030413"/>
            <a:ext cx="7296150" cy="4648200"/>
          </a:xfrm>
          <a:prstGeom prst="rect">
            <a:avLst/>
          </a:prstGeom>
          <a:noFill/>
          <a:ln w="3175">
            <a:noFill/>
            <a:miter lim="800000"/>
            <a:headEnd/>
            <a:tailEnd/>
          </a:ln>
          <a:effectLst/>
        </p:spPr>
        <p:txBody>
          <a:bodyPr lIns="0" tIns="0" rIns="0" bIns="0"/>
          <a:lstStyle/>
          <a:p>
            <a:pPr marL="461963" indent="-461963">
              <a:lnSpc>
                <a:spcPct val="95000"/>
              </a:lnSpc>
              <a:spcAft>
                <a:spcPct val="75000"/>
              </a:spcAft>
              <a:buClr>
                <a:srgbClr val="000099"/>
              </a:buClr>
              <a:buSzPct val="120000"/>
            </a:pPr>
            <a:endParaRPr lang="en-US" sz="2400">
              <a:effectLst>
                <a:outerShdw blurRad="38100" dist="38100" dir="2700000" algn="tl">
                  <a:srgbClr val="C0C0C0"/>
                </a:outerShdw>
              </a:effectLst>
            </a:endParaRPr>
          </a:p>
        </p:txBody>
      </p:sp>
      <p:pic>
        <p:nvPicPr>
          <p:cNvPr id="490499" name="Picture 3" descr="http://www.cartoonistgroup.com/properties/Wuerker/art_images/01_mw1070510_lr.jpg">
            <a:hlinkClick r:id="rId2"/>
          </p:cNvPr>
          <p:cNvPicPr>
            <a:picLocks noChangeAspect="1" noChangeArrowheads="1"/>
          </p:cNvPicPr>
          <p:nvPr/>
        </p:nvPicPr>
        <p:blipFill>
          <a:blip r:embed="rId3" r:link="rId4"/>
          <a:srcRect/>
          <a:stretch>
            <a:fillRect/>
          </a:stretch>
        </p:blipFill>
        <p:spPr bwMode="auto">
          <a:xfrm>
            <a:off x="1117600" y="2020888"/>
            <a:ext cx="6923088" cy="4151312"/>
          </a:xfrm>
          <a:prstGeom prst="rect">
            <a:avLst/>
          </a:prstGeom>
          <a:noFill/>
          <a:ln w="9525">
            <a:noFill/>
            <a:miter lim="800000"/>
            <a:headEnd/>
            <a:tailEnd/>
          </a:ln>
        </p:spPr>
      </p:pic>
      <p:sp>
        <p:nvSpPr>
          <p:cNvPr id="490500" name="Rectangle 4"/>
          <p:cNvSpPr>
            <a:spLocks noChangeArrowheads="1"/>
          </p:cNvSpPr>
          <p:nvPr/>
        </p:nvSpPr>
        <p:spPr bwMode="auto">
          <a:xfrm>
            <a:off x="2119313" y="1039813"/>
            <a:ext cx="4919662" cy="727075"/>
          </a:xfrm>
          <a:prstGeom prst="rect">
            <a:avLst/>
          </a:prstGeom>
          <a:noFill/>
          <a:ln w="9525">
            <a:noFill/>
            <a:miter lim="800000"/>
            <a:headEnd/>
            <a:tailEnd/>
          </a:ln>
          <a:effectLst/>
        </p:spPr>
        <p:txBody>
          <a:bodyPr wrap="none" lIns="0" tIns="0" rIns="0" bIns="0" anchor="ctr">
            <a:spAutoFit/>
          </a:bodyPr>
          <a:lstStyle/>
          <a:p>
            <a:pPr algn="ctr"/>
            <a:r>
              <a:rPr lang="en-US">
                <a:effectLst>
                  <a:outerShdw blurRad="38100" dist="38100" dir="2700000" algn="tl">
                    <a:srgbClr val="C0C0C0"/>
                  </a:outerShdw>
                </a:effectLst>
              </a:rPr>
              <a:t>POLITICAL CONTRIBUTION: </a:t>
            </a:r>
            <a:br>
              <a:rPr lang="en-US">
                <a:effectLst>
                  <a:outerShdw blurRad="38100" dist="38100" dir="2700000" algn="tl">
                    <a:srgbClr val="C0C0C0"/>
                  </a:outerShdw>
                </a:effectLst>
              </a:rPr>
            </a:br>
            <a:r>
              <a:rPr lang="en-US">
                <a:effectLst>
                  <a:outerShdw blurRad="38100" dist="38100" dir="2700000" algn="tl">
                    <a:srgbClr val="C0C0C0"/>
                  </a:outerShdw>
                </a:effectLst>
              </a:rPr>
              <a:t>ISSUE SPOTTING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4"/>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POLITICAL CONTRIBUTIONS</a:t>
            </a:r>
            <a:br>
              <a:rPr lang="en-US" sz="2800">
                <a:solidFill>
                  <a:srgbClr val="000099"/>
                </a:solidFill>
                <a:effectLst>
                  <a:outerShdw blurRad="38100" dist="38100" dir="2700000" algn="tl">
                    <a:srgbClr val="C0C0C0"/>
                  </a:outerShdw>
                </a:effectLst>
              </a:rPr>
            </a:br>
            <a:r>
              <a:rPr lang="en-US" sz="2400" b="0">
                <a:solidFill>
                  <a:schemeClr val="tx2"/>
                </a:solidFill>
              </a:rPr>
              <a:t>Issue Spotting</a:t>
            </a:r>
          </a:p>
        </p:txBody>
      </p:sp>
      <p:sp>
        <p:nvSpPr>
          <p:cNvPr id="5" name="Slide Number Placeholder 3"/>
          <p:cNvSpPr>
            <a:spLocks noGrp="1"/>
          </p:cNvSpPr>
          <p:nvPr>
            <p:ph type="sldNum" sz="quarter" idx="12"/>
          </p:nvPr>
        </p:nvSpPr>
        <p:spPr/>
        <p:txBody>
          <a:bodyPr/>
          <a:lstStyle/>
          <a:p>
            <a:r>
              <a:rPr lang="en-US"/>
              <a:t>Slide </a:t>
            </a:r>
            <a:fld id="{B12E8A80-C5E5-41BB-8648-0D042DBD09F3}" type="slidenum">
              <a:rPr lang="en-US"/>
              <a:pPr/>
              <a:t>19</a:t>
            </a:fld>
            <a:endParaRPr lang="en-US"/>
          </a:p>
        </p:txBody>
      </p:sp>
      <p:sp>
        <p:nvSpPr>
          <p:cNvPr id="432130" name="Rectangle 2"/>
          <p:cNvSpPr>
            <a:spLocks noChangeArrowheads="1"/>
          </p:cNvSpPr>
          <p:nvPr/>
        </p:nvSpPr>
        <p:spPr bwMode="auto">
          <a:xfrm>
            <a:off x="1133475" y="2030413"/>
            <a:ext cx="7296150" cy="3481387"/>
          </a:xfrm>
          <a:prstGeom prst="rect">
            <a:avLst/>
          </a:prstGeom>
          <a:noFill/>
          <a:ln w="3175">
            <a:noFill/>
            <a:miter lim="800000"/>
            <a:headEnd/>
            <a:tailEnd/>
          </a:ln>
          <a:effectLst/>
        </p:spPr>
        <p:txBody>
          <a:bodyPr lIns="0" tIns="0" rIns="0" bIns="0"/>
          <a:lstStyle/>
          <a:p>
            <a:pPr marL="461963" indent="-461963">
              <a:lnSpc>
                <a:spcPct val="95000"/>
              </a:lnSpc>
              <a:spcAft>
                <a:spcPct val="60000"/>
              </a:spcAft>
              <a:buClr>
                <a:srgbClr val="000099"/>
              </a:buClr>
              <a:buSzPct val="120000"/>
              <a:buFontTx/>
              <a:buChar char="•"/>
            </a:pPr>
            <a:r>
              <a:rPr lang="en-US" sz="2400" dirty="0">
                <a:effectLst/>
              </a:rPr>
              <a:t>Who Are Permissible Contributors?</a:t>
            </a:r>
          </a:p>
          <a:p>
            <a:pPr marL="461963" indent="-461963">
              <a:lnSpc>
                <a:spcPct val="95000"/>
              </a:lnSpc>
              <a:spcAft>
                <a:spcPct val="60000"/>
              </a:spcAft>
              <a:buClr>
                <a:srgbClr val="000099"/>
              </a:buClr>
              <a:buSzPct val="120000"/>
              <a:buFontTx/>
              <a:buChar char="•"/>
            </a:pPr>
            <a:r>
              <a:rPr lang="en-US" sz="2400" dirty="0">
                <a:effectLst/>
              </a:rPr>
              <a:t>What Are Contributions?</a:t>
            </a:r>
          </a:p>
          <a:p>
            <a:pPr marL="461963" indent="-461963">
              <a:lnSpc>
                <a:spcPct val="95000"/>
              </a:lnSpc>
              <a:spcAft>
                <a:spcPct val="60000"/>
              </a:spcAft>
              <a:buClr>
                <a:srgbClr val="000099"/>
              </a:buClr>
              <a:buSzPct val="120000"/>
              <a:buFontTx/>
              <a:buChar char="•"/>
            </a:pPr>
            <a:r>
              <a:rPr lang="en-US" sz="2400" dirty="0">
                <a:effectLst/>
              </a:rPr>
              <a:t>What Exemptions Apply?</a:t>
            </a:r>
          </a:p>
          <a:p>
            <a:pPr marL="461963" indent="-461963">
              <a:lnSpc>
                <a:spcPct val="95000"/>
              </a:lnSpc>
              <a:spcAft>
                <a:spcPct val="60000"/>
              </a:spcAft>
              <a:buClr>
                <a:srgbClr val="000099"/>
              </a:buClr>
              <a:buSzPct val="120000"/>
              <a:buFontTx/>
              <a:buChar char="•"/>
            </a:pPr>
            <a:r>
              <a:rPr lang="en-US" sz="2400" dirty="0">
                <a:effectLst/>
              </a:rPr>
              <a:t>What Special Restrictions, If Any, Apply?</a:t>
            </a:r>
          </a:p>
          <a:p>
            <a:pPr marL="461963" indent="-461963">
              <a:lnSpc>
                <a:spcPct val="95000"/>
              </a:lnSpc>
              <a:spcAft>
                <a:spcPct val="60000"/>
              </a:spcAft>
              <a:buClr>
                <a:srgbClr val="000099"/>
              </a:buClr>
              <a:buSzPct val="120000"/>
              <a:buFontTx/>
              <a:buChar char="•"/>
            </a:pPr>
            <a:r>
              <a:rPr lang="en-US" sz="2400" dirty="0">
                <a:effectLst/>
              </a:rPr>
              <a:t>What Dollar Limitations Apply?</a:t>
            </a:r>
          </a:p>
          <a:p>
            <a:pPr marL="461963" indent="-461963">
              <a:lnSpc>
                <a:spcPct val="95000"/>
              </a:lnSpc>
              <a:spcAft>
                <a:spcPct val="60000"/>
              </a:spcAft>
              <a:buClr>
                <a:srgbClr val="000099"/>
              </a:buClr>
              <a:buSzPct val="120000"/>
              <a:buFontTx/>
              <a:buChar char="•"/>
            </a:pPr>
            <a:r>
              <a:rPr lang="en-US" sz="2400" dirty="0">
                <a:effectLst/>
              </a:rPr>
              <a:t>What Reporting Requirements Apply?</a:t>
            </a:r>
          </a:p>
        </p:txBody>
      </p:sp>
      <p:sp>
        <p:nvSpPr>
          <p:cNvPr id="432131" name="Line 3"/>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1065213" y="946150"/>
            <a:ext cx="3683000" cy="466725"/>
          </a:xfrm>
          <a:noFill/>
          <a:ln>
            <a:miter lim="800000"/>
            <a:headEnd/>
            <a:tailEnd/>
          </a:ln>
        </p:spPr>
        <p:txBody>
          <a:bodyPr vert="horz" wrap="none" lIns="0" tIns="0" rIns="0" bIns="0" numCol="1" anchor="ctr" anchorCtr="0" compatLnSpc="1">
            <a:prstTxWarp prst="textNoShape">
              <a:avLst/>
            </a:prstTxWarp>
            <a:spAutoFit/>
          </a:bodyPr>
          <a:lstStyle/>
          <a:p>
            <a:r>
              <a:rPr lang="en-US" sz="3600" dirty="0">
                <a:solidFill>
                  <a:srgbClr val="000099"/>
                </a:solidFill>
                <a:effectLst>
                  <a:outerShdw blurRad="38100" dist="38100" dir="2700000" algn="tl">
                    <a:srgbClr val="C0C0C0"/>
                  </a:outerShdw>
                </a:effectLst>
              </a:rPr>
              <a:t>Topics for Today</a:t>
            </a:r>
          </a:p>
        </p:txBody>
      </p:sp>
      <p:sp>
        <p:nvSpPr>
          <p:cNvPr id="79879" name="Rectangle 7"/>
          <p:cNvSpPr>
            <a:spLocks noGrp="1" noChangeArrowheads="1"/>
          </p:cNvSpPr>
          <p:nvPr>
            <p:ph idx="1"/>
          </p:nvPr>
        </p:nvSpPr>
        <p:spPr>
          <a:xfrm>
            <a:off x="1133475" y="1670050"/>
            <a:ext cx="7639050" cy="5038302"/>
          </a:xfrm>
          <a:noFill/>
          <a:ln/>
        </p:spPr>
        <p:txBody>
          <a:bodyPr lIns="0" tIns="0" rIns="0" bIns="0">
            <a:spAutoFit/>
          </a:bodyPr>
          <a:lstStyle/>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Political </a:t>
            </a:r>
            <a:r>
              <a:rPr lang="en-US" sz="2000" b="1" dirty="0">
                <a:solidFill>
                  <a:srgbClr val="000099"/>
                </a:solidFill>
              </a:rPr>
              <a:t>Law </a:t>
            </a:r>
            <a:r>
              <a:rPr lang="en-US" sz="2000" b="1" dirty="0" smtClean="0">
                <a:solidFill>
                  <a:srgbClr val="000099"/>
                </a:solidFill>
              </a:rPr>
              <a:t>Trends In General</a:t>
            </a: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Impact on Government Contractors</a:t>
            </a:r>
            <a:endParaRPr lang="en-US" sz="2000" b="1" dirty="0">
              <a:solidFill>
                <a:srgbClr val="000099"/>
              </a:solidFill>
            </a:endParaRPr>
          </a:p>
          <a:p>
            <a:pPr marL="519113" indent="-519113">
              <a:lnSpc>
                <a:spcPct val="85000"/>
              </a:lnSpc>
              <a:spcAft>
                <a:spcPct val="40000"/>
              </a:spcAft>
              <a:buClr>
                <a:srgbClr val="000099"/>
              </a:buClr>
              <a:buSzPct val="120000"/>
              <a:buFontTx/>
              <a:buAutoNum type="arabicPeriod"/>
            </a:pPr>
            <a:r>
              <a:rPr lang="en-US" sz="2000" b="1" dirty="0">
                <a:solidFill>
                  <a:srgbClr val="000099"/>
                </a:solidFill>
              </a:rPr>
              <a:t>Lobbying Regulation and Disclosure </a:t>
            </a:r>
            <a:br>
              <a:rPr lang="en-US" sz="2000" b="1" dirty="0">
                <a:solidFill>
                  <a:srgbClr val="000099"/>
                </a:solidFill>
              </a:rPr>
            </a:br>
            <a:r>
              <a:rPr lang="en-US" sz="2000" b="1" dirty="0">
                <a:solidFill>
                  <a:srgbClr val="000099"/>
                </a:solidFill>
              </a:rPr>
              <a:t>– Issue </a:t>
            </a:r>
            <a:r>
              <a:rPr lang="en-US" sz="2000" b="1" dirty="0" smtClean="0">
                <a:solidFill>
                  <a:srgbClr val="000099"/>
                </a:solidFill>
              </a:rPr>
              <a:t>Spotting and “Vendor-as-Lobbyist”</a:t>
            </a:r>
            <a:endParaRPr lang="en-US" sz="2000" b="1" dirty="0">
              <a:solidFill>
                <a:srgbClr val="000099"/>
              </a:solidFill>
            </a:endParaRP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Political </a:t>
            </a:r>
            <a:r>
              <a:rPr lang="en-US" sz="2000" b="1" dirty="0">
                <a:solidFill>
                  <a:srgbClr val="000099"/>
                </a:solidFill>
              </a:rPr>
              <a:t>Contributions and Fundraising </a:t>
            </a:r>
            <a:br>
              <a:rPr lang="en-US" sz="2000" b="1" dirty="0">
                <a:solidFill>
                  <a:srgbClr val="000099"/>
                </a:solidFill>
              </a:rPr>
            </a:br>
            <a:r>
              <a:rPr lang="en-US" sz="2000" b="1" dirty="0">
                <a:solidFill>
                  <a:srgbClr val="000099"/>
                </a:solidFill>
              </a:rPr>
              <a:t>– Issue </a:t>
            </a:r>
            <a:r>
              <a:rPr lang="en-US" sz="2000" b="1" dirty="0" smtClean="0">
                <a:solidFill>
                  <a:srgbClr val="000099"/>
                </a:solidFill>
              </a:rPr>
              <a:t>Spotting and “Pay-to-Play” Laws</a:t>
            </a: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Government Ethics:  Gifts and </a:t>
            </a:r>
            <a:br>
              <a:rPr lang="en-US" sz="2000" b="1" dirty="0" smtClean="0">
                <a:solidFill>
                  <a:srgbClr val="000099"/>
                </a:solidFill>
              </a:rPr>
            </a:br>
            <a:r>
              <a:rPr lang="en-US" sz="2000" b="1" dirty="0" smtClean="0">
                <a:solidFill>
                  <a:srgbClr val="000099"/>
                </a:solidFill>
              </a:rPr>
              <a:t>Entertainment of Public Officials </a:t>
            </a:r>
            <a:br>
              <a:rPr lang="en-US" sz="2000" b="1" dirty="0" smtClean="0">
                <a:solidFill>
                  <a:srgbClr val="000099"/>
                </a:solidFill>
              </a:rPr>
            </a:br>
            <a:r>
              <a:rPr lang="en-US" sz="2000" b="1" dirty="0" smtClean="0">
                <a:solidFill>
                  <a:srgbClr val="000099"/>
                </a:solidFill>
              </a:rPr>
              <a:t>– Issue Spotting</a:t>
            </a: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Top Ten Questions to Assess</a:t>
            </a:r>
            <a:br>
              <a:rPr lang="en-US" sz="2000" b="1" dirty="0" smtClean="0">
                <a:solidFill>
                  <a:srgbClr val="000099"/>
                </a:solidFill>
              </a:rPr>
            </a:br>
            <a:r>
              <a:rPr lang="en-US" sz="2000" b="1" dirty="0" smtClean="0">
                <a:solidFill>
                  <a:srgbClr val="000099"/>
                </a:solidFill>
              </a:rPr>
              <a:t>Your Political Law Compliance</a:t>
            </a:r>
            <a:br>
              <a:rPr lang="en-US" sz="2000" b="1" dirty="0" smtClean="0">
                <a:solidFill>
                  <a:srgbClr val="000099"/>
                </a:solidFill>
              </a:rPr>
            </a:br>
            <a:r>
              <a:rPr lang="en-US" sz="2000" b="1" dirty="0" smtClean="0">
                <a:solidFill>
                  <a:srgbClr val="000099"/>
                </a:solidFill>
              </a:rPr>
              <a:t>Scorecard</a:t>
            </a: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Recommendations</a:t>
            </a:r>
          </a:p>
          <a:p>
            <a:pPr marL="519113" indent="-519113">
              <a:lnSpc>
                <a:spcPct val="85000"/>
              </a:lnSpc>
              <a:spcAft>
                <a:spcPct val="40000"/>
              </a:spcAft>
              <a:buClr>
                <a:srgbClr val="000099"/>
              </a:buClr>
              <a:buSzPct val="120000"/>
              <a:buFontTx/>
              <a:buAutoNum type="arabicPeriod"/>
            </a:pPr>
            <a:r>
              <a:rPr lang="en-US" sz="2000" b="1" dirty="0" smtClean="0">
                <a:solidFill>
                  <a:srgbClr val="000099"/>
                </a:solidFill>
              </a:rPr>
              <a:t>Questions </a:t>
            </a:r>
            <a:r>
              <a:rPr lang="en-US" sz="2000" b="1" dirty="0">
                <a:solidFill>
                  <a:srgbClr val="000099"/>
                </a:solidFill>
              </a:rPr>
              <a:t>and Answers</a:t>
            </a:r>
            <a:r>
              <a:rPr lang="en-US" b="1" dirty="0">
                <a:solidFill>
                  <a:srgbClr val="000099"/>
                </a:solidFill>
                <a:effectLst>
                  <a:outerShdw blurRad="38100" dist="38100" dir="2700000" algn="tl">
                    <a:srgbClr val="C0C0C0"/>
                  </a:outerShdw>
                </a:effectLst>
              </a:rPr>
              <a:t> </a:t>
            </a:r>
            <a:endParaRPr lang="en-US" b="1" dirty="0" smtClean="0">
              <a:solidFill>
                <a:srgbClr val="000099"/>
              </a:solidFill>
              <a:effectLst>
                <a:outerShdw blurRad="38100" dist="38100" dir="2700000" algn="tl">
                  <a:srgbClr val="C0C0C0"/>
                </a:outerShdw>
              </a:effectLst>
            </a:endParaRPr>
          </a:p>
          <a:p>
            <a:pPr marL="519113" indent="-519113">
              <a:lnSpc>
                <a:spcPct val="85000"/>
              </a:lnSpc>
              <a:spcAft>
                <a:spcPct val="40000"/>
              </a:spcAft>
              <a:buClr>
                <a:srgbClr val="000099"/>
              </a:buClr>
              <a:buSzPct val="120000"/>
              <a:buFontTx/>
              <a:buAutoNum type="arabicPeriod"/>
            </a:pPr>
            <a:endParaRPr lang="en-US" b="1" dirty="0">
              <a:solidFill>
                <a:srgbClr val="000099"/>
              </a:solidFill>
              <a:effectLst>
                <a:outerShdw blurRad="38100" dist="38100" dir="2700000" algn="tl">
                  <a:srgbClr val="C0C0C0"/>
                </a:outerShdw>
              </a:effectLst>
            </a:endParaRPr>
          </a:p>
        </p:txBody>
      </p:sp>
      <p:sp>
        <p:nvSpPr>
          <p:cNvPr id="6" name="Slide Number Placeholder 3"/>
          <p:cNvSpPr>
            <a:spLocks noGrp="1"/>
          </p:cNvSpPr>
          <p:nvPr>
            <p:ph type="sldNum" sz="quarter" idx="12"/>
          </p:nvPr>
        </p:nvSpPr>
        <p:spPr/>
        <p:txBody>
          <a:bodyPr/>
          <a:lstStyle/>
          <a:p>
            <a:r>
              <a:rPr lang="en-US"/>
              <a:t>Slide </a:t>
            </a:r>
            <a:fld id="{8249FBFF-DE9D-4325-A96B-CD3C5B0DD988}" type="slidenum">
              <a:rPr lang="en-US"/>
              <a:pPr/>
              <a:t>2</a:t>
            </a:fld>
            <a:endParaRPr lang="en-US"/>
          </a:p>
        </p:txBody>
      </p:sp>
      <p:sp>
        <p:nvSpPr>
          <p:cNvPr id="79882" name="Line 10"/>
          <p:cNvSpPr>
            <a:spLocks noChangeShapeType="1"/>
          </p:cNvSpPr>
          <p:nvPr/>
        </p:nvSpPr>
        <p:spPr bwMode="auto">
          <a:xfrm>
            <a:off x="1116013" y="1485900"/>
            <a:ext cx="7094537"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79883" name="Picture 11" descr="MCPE01064_0000[1]"/>
          <p:cNvPicPr>
            <a:picLocks noChangeAspect="1" noChangeArrowheads="1"/>
          </p:cNvPicPr>
          <p:nvPr/>
        </p:nvPicPr>
        <p:blipFill>
          <a:blip r:embed="rId2"/>
          <a:srcRect/>
          <a:stretch>
            <a:fillRect/>
          </a:stretch>
        </p:blipFill>
        <p:spPr bwMode="auto">
          <a:xfrm>
            <a:off x="6056313" y="1586832"/>
            <a:ext cx="2881312" cy="43434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bwMode="auto">
          <a:xfrm>
            <a:off x="805180" y="1152208"/>
            <a:ext cx="4594225" cy="466725"/>
          </a:xfrm>
          <a:noFill/>
          <a:ln algn="ctr">
            <a:miter lim="800000"/>
            <a:headEnd/>
            <a:tailEnd/>
          </a:ln>
        </p:spPr>
        <p:txBody>
          <a:bodyPr vert="horz" wrap="none" lIns="0" tIns="0" rIns="0" bIns="0" numCol="1" anchor="ctr" anchorCtr="0" compatLnSpc="1">
            <a:prstTxWarp prst="textNoShape">
              <a:avLst/>
            </a:prstTxWarp>
            <a:spAutoFit/>
          </a:bodyPr>
          <a:lstStyle/>
          <a:p>
            <a:r>
              <a:rPr lang="en-US" sz="2800" dirty="0">
                <a:solidFill>
                  <a:schemeClr val="tx2"/>
                </a:solidFill>
              </a:rPr>
              <a:t>A Political Contribution is:</a:t>
            </a:r>
            <a:r>
              <a:rPr lang="en-US" sz="3600" dirty="0">
                <a:solidFill>
                  <a:schemeClr val="tx1"/>
                </a:solidFill>
              </a:rPr>
              <a:t> </a:t>
            </a:r>
          </a:p>
        </p:txBody>
      </p:sp>
      <p:sp>
        <p:nvSpPr>
          <p:cNvPr id="491523" name="Rectangle 3"/>
          <p:cNvSpPr>
            <a:spLocks noGrp="1" noChangeArrowheads="1"/>
          </p:cNvSpPr>
          <p:nvPr>
            <p:ph idx="1"/>
          </p:nvPr>
        </p:nvSpPr>
        <p:spPr>
          <a:xfrm>
            <a:off x="609600" y="1866900"/>
            <a:ext cx="7824788" cy="4305300"/>
          </a:xfrm>
          <a:noFill/>
          <a:ln/>
        </p:spPr>
        <p:txBody>
          <a:bodyPr/>
          <a:lstStyle/>
          <a:p>
            <a:pPr marL="234950" indent="-234950">
              <a:spcAft>
                <a:spcPct val="50000"/>
              </a:spcAft>
              <a:buClr>
                <a:srgbClr val="000099"/>
              </a:buClr>
              <a:buSzPct val="100000"/>
            </a:pPr>
            <a:r>
              <a:rPr lang="en-US" b="1" dirty="0" smtClean="0">
                <a:solidFill>
                  <a:srgbClr val="000099"/>
                </a:solidFill>
              </a:rPr>
              <a:t>“Anything of Value” given to a candidate, political committee or party for use in a political campaign.</a:t>
            </a:r>
          </a:p>
          <a:p>
            <a:pPr marL="234950" indent="-234950">
              <a:spcAft>
                <a:spcPct val="50000"/>
              </a:spcAft>
              <a:buClr>
                <a:srgbClr val="000099"/>
              </a:buClr>
              <a:buSzPct val="100000"/>
              <a:buFont typeface="Arial" pitchFamily="34" charset="0"/>
              <a:buChar char="•"/>
            </a:pPr>
            <a:r>
              <a:rPr lang="en-US" b="1" dirty="0" smtClean="0">
                <a:solidFill>
                  <a:srgbClr val="000099"/>
                </a:solidFill>
              </a:rPr>
              <a:t>“</a:t>
            </a:r>
            <a:r>
              <a:rPr lang="en-US" b="1" dirty="0">
                <a:solidFill>
                  <a:srgbClr val="000099"/>
                </a:solidFill>
              </a:rPr>
              <a:t>Value” generally is </a:t>
            </a:r>
            <a:r>
              <a:rPr lang="en-US" b="1" u="sng" dirty="0">
                <a:solidFill>
                  <a:srgbClr val="000099"/>
                </a:solidFill>
              </a:rPr>
              <a:t>fair market value</a:t>
            </a:r>
            <a:r>
              <a:rPr lang="en-US" b="1" dirty="0">
                <a:solidFill>
                  <a:srgbClr val="000099"/>
                </a:solidFill>
              </a:rPr>
              <a:t>, regardless of cost to donor.</a:t>
            </a:r>
          </a:p>
        </p:txBody>
      </p:sp>
      <p:sp>
        <p:nvSpPr>
          <p:cNvPr id="5" name="Slide Number Placeholder 3"/>
          <p:cNvSpPr>
            <a:spLocks noGrp="1"/>
          </p:cNvSpPr>
          <p:nvPr>
            <p:ph type="sldNum" sz="quarter" idx="12"/>
          </p:nvPr>
        </p:nvSpPr>
        <p:spPr/>
        <p:txBody>
          <a:bodyPr/>
          <a:lstStyle/>
          <a:p>
            <a:r>
              <a:rPr lang="en-US"/>
              <a:t>Slide </a:t>
            </a:r>
            <a:fld id="{1CFAD74E-EEE7-4C7E-A0D9-A213316FE6EB}" type="slidenum">
              <a:rPr lang="en-US"/>
              <a:pPr/>
              <a:t>20</a:t>
            </a:fld>
            <a:endParaRPr lang="en-US"/>
          </a:p>
        </p:txBody>
      </p:sp>
      <p:pic>
        <p:nvPicPr>
          <p:cNvPr id="491524" name="Picture 4" descr="j0294949[1]"/>
          <p:cNvPicPr>
            <a:picLocks noChangeAspect="1" noChangeArrowheads="1"/>
          </p:cNvPicPr>
          <p:nvPr/>
        </p:nvPicPr>
        <p:blipFill>
          <a:blip r:embed="rId3"/>
          <a:srcRect/>
          <a:stretch>
            <a:fillRect/>
          </a:stretch>
        </p:blipFill>
        <p:spPr bwMode="auto">
          <a:xfrm>
            <a:off x="2898775" y="3890963"/>
            <a:ext cx="2873375" cy="2332037"/>
          </a:xfrm>
          <a:prstGeom prst="rect">
            <a:avLst/>
          </a:prstGeom>
          <a:noFill/>
        </p:spPr>
      </p:pic>
      <p:sp>
        <p:nvSpPr>
          <p:cNvPr id="6" name="Line 3"/>
          <p:cNvSpPr>
            <a:spLocks noChangeShapeType="1"/>
          </p:cNvSpPr>
          <p:nvPr/>
        </p:nvSpPr>
        <p:spPr bwMode="auto">
          <a:xfrm>
            <a:off x="647746" y="1626552"/>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anim calcmode="lin" valueType="num">
                                      <p:cBhvr additive="base">
                                        <p:cTn id="7" dur="1000" fill="hold"/>
                                        <p:tgtEl>
                                          <p:spTgt spid="49152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91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91523">
                                            <p:txEl>
                                              <p:pRg st="1" end="1"/>
                                            </p:txEl>
                                          </p:spTgt>
                                        </p:tgtEl>
                                        <p:attrNameLst>
                                          <p:attrName>style.visibility</p:attrName>
                                        </p:attrNameLst>
                                      </p:cBhvr>
                                      <p:to>
                                        <p:strVal val="visible"/>
                                      </p:to>
                                    </p:set>
                                    <p:anim calcmode="lin" valueType="num">
                                      <p:cBhvr additive="base">
                                        <p:cTn id="13" dur="1000" fill="hold"/>
                                        <p:tgtEl>
                                          <p:spTgt spid="49152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915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7"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POLITICAL CONTRIBUTIONS </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Types of Contributors</a:t>
            </a:r>
          </a:p>
        </p:txBody>
      </p:sp>
      <p:sp>
        <p:nvSpPr>
          <p:cNvPr id="433154" name="Rectangle 2"/>
          <p:cNvSpPr>
            <a:spLocks noGrp="1" noChangeArrowheads="1"/>
          </p:cNvSpPr>
          <p:nvPr>
            <p:ph idx="1"/>
          </p:nvPr>
        </p:nvSpPr>
        <p:spPr>
          <a:xfrm>
            <a:off x="1131888" y="2000250"/>
            <a:ext cx="7240587" cy="2884488"/>
          </a:xfrm>
          <a:noFill/>
          <a:ln/>
        </p:spPr>
        <p:txBody>
          <a:bodyPr lIns="0" tIns="0" rIns="0" bIns="0">
            <a:spAutoFit/>
          </a:bodyPr>
          <a:lstStyle/>
          <a:p>
            <a:pPr marL="349250" indent="-349250">
              <a:lnSpc>
                <a:spcPct val="90000"/>
              </a:lnSpc>
              <a:spcAft>
                <a:spcPct val="50000"/>
              </a:spcAft>
              <a:buClr>
                <a:srgbClr val="000099"/>
              </a:buClr>
              <a:buSzPct val="120000"/>
            </a:pPr>
            <a:r>
              <a:rPr lang="en-US" b="1" dirty="0">
                <a:solidFill>
                  <a:srgbClr val="000099"/>
                </a:solidFill>
              </a:rPr>
              <a:t>Corporations? (majority of states, yes)</a:t>
            </a:r>
          </a:p>
          <a:p>
            <a:pPr marL="349250" indent="-349250">
              <a:lnSpc>
                <a:spcPct val="90000"/>
              </a:lnSpc>
              <a:spcAft>
                <a:spcPct val="50000"/>
              </a:spcAft>
              <a:buClr>
                <a:srgbClr val="000099"/>
              </a:buClr>
              <a:buSzPct val="120000"/>
            </a:pPr>
            <a:r>
              <a:rPr lang="en-US" b="1" dirty="0">
                <a:solidFill>
                  <a:srgbClr val="000099"/>
                </a:solidFill>
              </a:rPr>
              <a:t>Government Contractors (pay-to-play rules)</a:t>
            </a:r>
          </a:p>
          <a:p>
            <a:pPr marL="349250" indent="-349250">
              <a:lnSpc>
                <a:spcPct val="90000"/>
              </a:lnSpc>
              <a:spcAft>
                <a:spcPct val="50000"/>
              </a:spcAft>
              <a:buClr>
                <a:srgbClr val="000099"/>
              </a:buClr>
              <a:buSzPct val="120000"/>
            </a:pPr>
            <a:r>
              <a:rPr lang="en-US" b="1" dirty="0">
                <a:solidFill>
                  <a:srgbClr val="000099"/>
                </a:solidFill>
              </a:rPr>
              <a:t>Corporations that are government contractors?</a:t>
            </a:r>
          </a:p>
          <a:p>
            <a:pPr marL="349250" indent="-349250">
              <a:lnSpc>
                <a:spcPct val="90000"/>
              </a:lnSpc>
              <a:spcAft>
                <a:spcPct val="50000"/>
              </a:spcAft>
              <a:buClr>
                <a:srgbClr val="000099"/>
              </a:buClr>
              <a:buSzPct val="120000"/>
            </a:pPr>
            <a:r>
              <a:rPr lang="en-US" b="1" dirty="0">
                <a:solidFill>
                  <a:srgbClr val="000099"/>
                </a:solidFill>
              </a:rPr>
              <a:t>PACs?</a:t>
            </a:r>
          </a:p>
          <a:p>
            <a:pPr marL="349250" indent="-349250">
              <a:lnSpc>
                <a:spcPct val="90000"/>
              </a:lnSpc>
              <a:spcAft>
                <a:spcPct val="50000"/>
              </a:spcAft>
              <a:buClr>
                <a:srgbClr val="000099"/>
              </a:buClr>
              <a:buSzPct val="120000"/>
            </a:pPr>
            <a:r>
              <a:rPr lang="en-US" b="1" dirty="0">
                <a:solidFill>
                  <a:srgbClr val="000099"/>
                </a:solidFill>
              </a:rPr>
              <a:t>Individual executives/employees?</a:t>
            </a:r>
          </a:p>
          <a:p>
            <a:pPr marL="349250" indent="-349250">
              <a:lnSpc>
                <a:spcPct val="90000"/>
              </a:lnSpc>
              <a:spcAft>
                <a:spcPct val="50000"/>
              </a:spcAft>
              <a:buClr>
                <a:srgbClr val="000099"/>
              </a:buClr>
              <a:buSzPct val="120000"/>
            </a:pPr>
            <a:r>
              <a:rPr lang="en-US" b="1" dirty="0">
                <a:solidFill>
                  <a:srgbClr val="000099"/>
                </a:solidFill>
              </a:rPr>
              <a:t>Others?</a:t>
            </a:r>
          </a:p>
        </p:txBody>
      </p:sp>
      <p:sp>
        <p:nvSpPr>
          <p:cNvPr id="5" name="Slide Number Placeholder 3"/>
          <p:cNvSpPr>
            <a:spLocks noGrp="1"/>
          </p:cNvSpPr>
          <p:nvPr>
            <p:ph type="sldNum" sz="quarter" idx="12"/>
          </p:nvPr>
        </p:nvSpPr>
        <p:spPr/>
        <p:txBody>
          <a:bodyPr/>
          <a:lstStyle/>
          <a:p>
            <a:r>
              <a:rPr lang="en-US"/>
              <a:t>Slide </a:t>
            </a:r>
            <a:fld id="{B2ECD981-E875-4B98-B73B-60B09BFBFEF5}" type="slidenum">
              <a:rPr lang="en-US"/>
              <a:pPr/>
              <a:t>21</a:t>
            </a:fld>
            <a:endParaRPr lang="en-US"/>
          </a:p>
        </p:txBody>
      </p:sp>
      <p:sp>
        <p:nvSpPr>
          <p:cNvPr id="433156"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1"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POLITICAL CONTRIBUTIONS</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Types of Contributions</a:t>
            </a:r>
          </a:p>
        </p:txBody>
      </p:sp>
      <p:sp>
        <p:nvSpPr>
          <p:cNvPr id="434178" name="Rectangle 2"/>
          <p:cNvSpPr>
            <a:spLocks noGrp="1" noChangeArrowheads="1"/>
          </p:cNvSpPr>
          <p:nvPr>
            <p:ph idx="1"/>
          </p:nvPr>
        </p:nvSpPr>
        <p:spPr>
          <a:xfrm>
            <a:off x="1119188" y="1990725"/>
            <a:ext cx="7494587" cy="4598988"/>
          </a:xfrm>
          <a:noFill/>
          <a:ln/>
        </p:spPr>
        <p:txBody>
          <a:bodyPr lIns="0" tIns="0" rIns="0" bIns="0">
            <a:spAutoFit/>
          </a:bodyPr>
          <a:lstStyle/>
          <a:p>
            <a:pPr>
              <a:lnSpc>
                <a:spcPct val="85000"/>
              </a:lnSpc>
              <a:spcBef>
                <a:spcPct val="25000"/>
              </a:spcBef>
              <a:spcAft>
                <a:spcPct val="0"/>
              </a:spcAft>
              <a:buClr>
                <a:srgbClr val="000099"/>
              </a:buClr>
              <a:buSzPct val="120000"/>
            </a:pPr>
            <a:r>
              <a:rPr lang="en-US" sz="2000" dirty="0">
                <a:solidFill>
                  <a:srgbClr val="000099"/>
                </a:solidFill>
                <a:effectLst>
                  <a:outerShdw blurRad="38100" dist="38100" dir="2700000" algn="tl">
                    <a:srgbClr val="C0C0C0"/>
                  </a:outerShdw>
                </a:effectLst>
              </a:rPr>
              <a:t>Money (cash, checks or credit cards)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Are there limits on cash contributions?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Are there rules on credit card contributions?</a:t>
            </a:r>
          </a:p>
          <a:p>
            <a:pPr>
              <a:lnSpc>
                <a:spcPct val="85000"/>
              </a:lnSpc>
              <a:spcBef>
                <a:spcPct val="35000"/>
              </a:spcBef>
              <a:spcAft>
                <a:spcPct val="0"/>
              </a:spcAft>
              <a:buClr>
                <a:srgbClr val="000099"/>
              </a:buClr>
              <a:buSzPct val="120000"/>
            </a:pPr>
            <a:r>
              <a:rPr lang="en-US" sz="2000" dirty="0">
                <a:solidFill>
                  <a:srgbClr val="000099"/>
                </a:solidFill>
                <a:effectLst>
                  <a:outerShdw blurRad="38100" dist="38100" dir="2700000" algn="tl">
                    <a:srgbClr val="C0C0C0"/>
                  </a:outerShdw>
                </a:effectLst>
              </a:rPr>
              <a:t>Possible in-kind contributions (unless an exception applies), include for example:</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Free or discounted use of corporate goods, facilities or services of corporate personnel.</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Meals, travel, lodging for candidate and his/or her volunteers and agents.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Loans, credit, settlement of debt.</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Free or discounted legal and accounting </a:t>
            </a:r>
            <a:r>
              <a:rPr lang="en-US" sz="1600" dirty="0" smtClean="0">
                <a:solidFill>
                  <a:srgbClr val="000099"/>
                </a:solidFill>
              </a:rPr>
              <a:t>services.</a:t>
            </a:r>
            <a:endParaRPr lang="en-US" sz="1600" dirty="0">
              <a:solidFill>
                <a:srgbClr val="000099"/>
              </a:solidFill>
            </a:endParaRP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Pay for advertisements.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Pay for/provide campaigns materials.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Conduct voter drives, </a:t>
            </a:r>
            <a:r>
              <a:rPr lang="en-US" sz="1600" dirty="0" err="1">
                <a:solidFill>
                  <a:srgbClr val="000099"/>
                </a:solidFill>
              </a:rPr>
              <a:t>GOTV</a:t>
            </a:r>
            <a:r>
              <a:rPr lang="en-US" sz="1600" dirty="0">
                <a:solidFill>
                  <a:srgbClr val="000099"/>
                </a:solidFill>
              </a:rPr>
              <a:t>.</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Candidate “meet and greets”.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Provide employee mailing lists.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Communicate electoral views to shareholders and/or employees.</a:t>
            </a:r>
          </a:p>
          <a:p>
            <a:pPr marL="800100" lvl="1" indent="-342900">
              <a:lnSpc>
                <a:spcPct val="85000"/>
              </a:lnSpc>
              <a:spcBef>
                <a:spcPct val="25000"/>
              </a:spcBef>
              <a:spcAft>
                <a:spcPct val="0"/>
              </a:spcAft>
              <a:buClr>
                <a:srgbClr val="000099"/>
              </a:buClr>
              <a:buSzPct val="60000"/>
              <a:buFont typeface="Arial" charset="0"/>
              <a:buChar char="—"/>
            </a:pPr>
            <a:r>
              <a:rPr lang="en-US" sz="1600" dirty="0">
                <a:solidFill>
                  <a:srgbClr val="000099"/>
                </a:solidFill>
              </a:rPr>
              <a:t>Conduct/pay for polls or surveys.</a:t>
            </a:r>
          </a:p>
        </p:txBody>
      </p:sp>
      <p:sp>
        <p:nvSpPr>
          <p:cNvPr id="5" name="Slide Number Placeholder 3"/>
          <p:cNvSpPr>
            <a:spLocks noGrp="1"/>
          </p:cNvSpPr>
          <p:nvPr>
            <p:ph type="sldNum" sz="quarter" idx="12"/>
          </p:nvPr>
        </p:nvSpPr>
        <p:spPr/>
        <p:txBody>
          <a:bodyPr/>
          <a:lstStyle/>
          <a:p>
            <a:r>
              <a:rPr lang="en-US"/>
              <a:t>Slide </a:t>
            </a:r>
            <a:fld id="{5CD2D906-10A3-4E39-B00B-0CBC99EE3C6C}" type="slidenum">
              <a:rPr lang="en-US"/>
              <a:pPr/>
              <a:t>22</a:t>
            </a:fld>
            <a:endParaRPr lang="en-US"/>
          </a:p>
        </p:txBody>
      </p:sp>
      <p:sp>
        <p:nvSpPr>
          <p:cNvPr id="434180"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5"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POLITICAL CONTRIBUTIONS </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Typical Types of Exemptions</a:t>
            </a:r>
          </a:p>
        </p:txBody>
      </p:sp>
      <p:sp>
        <p:nvSpPr>
          <p:cNvPr id="435202" name="Rectangle 2"/>
          <p:cNvSpPr>
            <a:spLocks noGrp="1" noChangeArrowheads="1"/>
          </p:cNvSpPr>
          <p:nvPr>
            <p:ph idx="1"/>
          </p:nvPr>
        </p:nvSpPr>
        <p:spPr>
          <a:xfrm>
            <a:off x="1131888" y="2062163"/>
            <a:ext cx="7240587" cy="3086100"/>
          </a:xfrm>
          <a:noFill/>
          <a:ln/>
        </p:spPr>
        <p:txBody>
          <a:bodyPr lIns="0" tIns="0" rIns="0" bIns="0">
            <a:spAutoFit/>
          </a:bodyPr>
          <a:lstStyle/>
          <a:p>
            <a:pPr marL="349250" indent="-349250">
              <a:lnSpc>
                <a:spcPct val="90000"/>
              </a:lnSpc>
              <a:spcAft>
                <a:spcPct val="50000"/>
              </a:spcAft>
              <a:buClr>
                <a:srgbClr val="000099"/>
              </a:buClr>
              <a:buSzPct val="120000"/>
            </a:pPr>
            <a:r>
              <a:rPr lang="en-US" sz="2200" b="1" dirty="0">
                <a:solidFill>
                  <a:srgbClr val="000099"/>
                </a:solidFill>
              </a:rPr>
              <a:t>Support for the company PAC.</a:t>
            </a:r>
          </a:p>
          <a:p>
            <a:pPr marL="349250" indent="-349250">
              <a:lnSpc>
                <a:spcPct val="90000"/>
              </a:lnSpc>
              <a:spcAft>
                <a:spcPct val="50000"/>
              </a:spcAft>
              <a:buClr>
                <a:srgbClr val="000099"/>
              </a:buClr>
              <a:buSzPct val="120000"/>
            </a:pPr>
            <a:r>
              <a:rPr lang="en-US" sz="2200" b="1" dirty="0">
                <a:solidFill>
                  <a:srgbClr val="000099"/>
                </a:solidFill>
              </a:rPr>
              <a:t>“Volunteer” work (including limited use of corporate facilities).</a:t>
            </a:r>
          </a:p>
          <a:p>
            <a:pPr marL="349250" indent="-349250">
              <a:lnSpc>
                <a:spcPct val="90000"/>
              </a:lnSpc>
              <a:spcAft>
                <a:spcPct val="50000"/>
              </a:spcAft>
              <a:buClr>
                <a:srgbClr val="000099"/>
              </a:buClr>
              <a:buSzPct val="120000"/>
            </a:pPr>
            <a:r>
              <a:rPr lang="en-US" sz="2200" b="1" dirty="0">
                <a:solidFill>
                  <a:srgbClr val="000099"/>
                </a:solidFill>
              </a:rPr>
              <a:t>Communications with company’s own “restricted class.”</a:t>
            </a:r>
          </a:p>
          <a:p>
            <a:pPr marL="349250" indent="-349250">
              <a:lnSpc>
                <a:spcPct val="90000"/>
              </a:lnSpc>
              <a:spcAft>
                <a:spcPct val="50000"/>
              </a:spcAft>
              <a:buClr>
                <a:srgbClr val="000099"/>
              </a:buClr>
              <a:buSzPct val="120000"/>
            </a:pPr>
            <a:r>
              <a:rPr lang="en-US" sz="2200" b="1" dirty="0">
                <a:solidFill>
                  <a:srgbClr val="000099"/>
                </a:solidFill>
              </a:rPr>
              <a:t>Nonpartisan voter drives.</a:t>
            </a:r>
          </a:p>
          <a:p>
            <a:pPr marL="349250" indent="-349250">
              <a:lnSpc>
                <a:spcPct val="90000"/>
              </a:lnSpc>
              <a:spcAft>
                <a:spcPct val="50000"/>
              </a:spcAft>
              <a:buClr>
                <a:srgbClr val="000099"/>
              </a:buClr>
              <a:buSzPct val="120000"/>
            </a:pPr>
            <a:r>
              <a:rPr lang="en-US" sz="2200" b="1" dirty="0">
                <a:solidFill>
                  <a:srgbClr val="000099"/>
                </a:solidFill>
              </a:rPr>
              <a:t>Legal and accounting services for compliance purposes.</a:t>
            </a:r>
          </a:p>
        </p:txBody>
      </p:sp>
      <p:sp>
        <p:nvSpPr>
          <p:cNvPr id="5" name="Slide Number Placeholder 3"/>
          <p:cNvSpPr>
            <a:spLocks noGrp="1"/>
          </p:cNvSpPr>
          <p:nvPr>
            <p:ph type="sldNum" sz="quarter" idx="12"/>
          </p:nvPr>
        </p:nvSpPr>
        <p:spPr/>
        <p:txBody>
          <a:bodyPr/>
          <a:lstStyle/>
          <a:p>
            <a:r>
              <a:rPr lang="en-US"/>
              <a:t>Slide </a:t>
            </a:r>
            <a:fld id="{0333DB3C-CCF8-4907-B330-D2CD87D183D5}" type="slidenum">
              <a:rPr lang="en-US"/>
              <a:pPr/>
              <a:t>23</a:t>
            </a:fld>
            <a:endParaRPr lang="en-US"/>
          </a:p>
        </p:txBody>
      </p:sp>
      <p:sp>
        <p:nvSpPr>
          <p:cNvPr id="435204"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9"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POLITICAL CONTRIBUTIONS </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a:solidFill>
                  <a:schemeClr val="tx2"/>
                </a:solidFill>
              </a:rPr>
              <a:t>Special Restrictions </a:t>
            </a:r>
          </a:p>
        </p:txBody>
      </p:sp>
      <p:sp>
        <p:nvSpPr>
          <p:cNvPr id="436226" name="Rectangle 2"/>
          <p:cNvSpPr>
            <a:spLocks noGrp="1" noChangeArrowheads="1"/>
          </p:cNvSpPr>
          <p:nvPr>
            <p:ph idx="1"/>
          </p:nvPr>
        </p:nvSpPr>
        <p:spPr>
          <a:xfrm>
            <a:off x="1093788" y="2000250"/>
            <a:ext cx="7240587" cy="3148554"/>
          </a:xfrm>
          <a:noFill/>
          <a:ln/>
        </p:spPr>
        <p:txBody>
          <a:bodyPr lIns="0" tIns="0" rIns="0" bIns="0">
            <a:spAutoFit/>
          </a:bodyPr>
          <a:lstStyle/>
          <a:p>
            <a:pPr marL="349250" indent="-349250">
              <a:lnSpc>
                <a:spcPct val="85000"/>
              </a:lnSpc>
              <a:spcAft>
                <a:spcPct val="40000"/>
              </a:spcAft>
              <a:buClr>
                <a:srgbClr val="000099"/>
              </a:buClr>
              <a:buSzPct val="120000"/>
            </a:pPr>
            <a:r>
              <a:rPr lang="en-US" sz="2200" b="1" dirty="0">
                <a:solidFill>
                  <a:srgbClr val="000099"/>
                </a:solidFill>
              </a:rPr>
              <a:t>Are there special limits or restrictions that apply to government contractors, or firms that do business in the state or that are regulated by the state or local government</a:t>
            </a:r>
            <a:r>
              <a:rPr lang="en-US" sz="2200" b="1" dirty="0" smtClean="0">
                <a:solidFill>
                  <a:srgbClr val="000099"/>
                </a:solidFill>
              </a:rPr>
              <a:t>? (see below)</a:t>
            </a:r>
            <a:endParaRPr lang="en-US" sz="2200" b="1" dirty="0">
              <a:solidFill>
                <a:srgbClr val="000099"/>
              </a:solidFill>
            </a:endParaRPr>
          </a:p>
          <a:p>
            <a:pPr marL="349250" indent="-349250">
              <a:lnSpc>
                <a:spcPct val="85000"/>
              </a:lnSpc>
              <a:spcAft>
                <a:spcPct val="40000"/>
              </a:spcAft>
              <a:buClr>
                <a:srgbClr val="000099"/>
              </a:buClr>
              <a:buSzPct val="120000"/>
            </a:pPr>
            <a:r>
              <a:rPr lang="en-US" sz="2200" b="1" dirty="0" smtClean="0">
                <a:solidFill>
                  <a:srgbClr val="000099"/>
                </a:solidFill>
              </a:rPr>
              <a:t>Are </a:t>
            </a:r>
            <a:r>
              <a:rPr lang="en-US" sz="2200" b="1" dirty="0">
                <a:solidFill>
                  <a:srgbClr val="000099"/>
                </a:solidFill>
              </a:rPr>
              <a:t>there special limits or restrictions that apply to lobbyists or lobbyist employers?</a:t>
            </a:r>
          </a:p>
          <a:p>
            <a:pPr marL="349250" indent="-349250">
              <a:lnSpc>
                <a:spcPct val="85000"/>
              </a:lnSpc>
              <a:spcAft>
                <a:spcPct val="40000"/>
              </a:spcAft>
              <a:buClr>
                <a:srgbClr val="000099"/>
              </a:buClr>
              <a:buSzPct val="120000"/>
            </a:pPr>
            <a:r>
              <a:rPr lang="en-US" sz="2200" b="1" dirty="0">
                <a:solidFill>
                  <a:srgbClr val="000099"/>
                </a:solidFill>
              </a:rPr>
              <a:t>Are there blackout periods (</a:t>
            </a:r>
            <a:r>
              <a:rPr lang="en-US" sz="2200" b="1" i="1" dirty="0">
                <a:solidFill>
                  <a:srgbClr val="000099"/>
                </a:solidFill>
              </a:rPr>
              <a:t>e.g</a:t>
            </a:r>
            <a:r>
              <a:rPr lang="en-US" sz="2200" b="1" dirty="0">
                <a:solidFill>
                  <a:srgbClr val="000099"/>
                </a:solidFill>
              </a:rPr>
              <a:t>., prohibition on contributions while the legislature is in session or within a prescribed period prior to an election) or other timing considerations for contributions?</a:t>
            </a:r>
          </a:p>
        </p:txBody>
      </p:sp>
      <p:sp>
        <p:nvSpPr>
          <p:cNvPr id="5" name="Slide Number Placeholder 3"/>
          <p:cNvSpPr>
            <a:spLocks noGrp="1"/>
          </p:cNvSpPr>
          <p:nvPr>
            <p:ph type="sldNum" sz="quarter" idx="12"/>
          </p:nvPr>
        </p:nvSpPr>
        <p:spPr/>
        <p:txBody>
          <a:bodyPr/>
          <a:lstStyle/>
          <a:p>
            <a:r>
              <a:rPr lang="en-US"/>
              <a:t>Slide </a:t>
            </a:r>
            <a:fld id="{A40C2B29-AD57-45FD-AE3E-8167939408D3}" type="slidenum">
              <a:rPr lang="en-US"/>
              <a:pPr/>
              <a:t>24</a:t>
            </a:fld>
            <a:endParaRPr lang="en-US"/>
          </a:p>
        </p:txBody>
      </p:sp>
      <p:sp>
        <p:nvSpPr>
          <p:cNvPr id="436228"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POLITICAL CONTRIBUTIONS </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Special Restrictions </a:t>
            </a:r>
          </a:p>
        </p:txBody>
      </p:sp>
      <p:sp>
        <p:nvSpPr>
          <p:cNvPr id="486402" name="Rectangle 2"/>
          <p:cNvSpPr>
            <a:spLocks noGrp="1" noChangeArrowheads="1"/>
          </p:cNvSpPr>
          <p:nvPr>
            <p:ph idx="1"/>
          </p:nvPr>
        </p:nvSpPr>
        <p:spPr>
          <a:xfrm>
            <a:off x="1093788" y="2000250"/>
            <a:ext cx="7240587" cy="3713324"/>
          </a:xfrm>
          <a:noFill/>
          <a:ln/>
        </p:spPr>
        <p:txBody>
          <a:bodyPr lIns="0" tIns="0" rIns="0" bIns="0">
            <a:spAutoFit/>
          </a:bodyPr>
          <a:lstStyle/>
          <a:p>
            <a:pPr marL="349250" indent="-349250">
              <a:lnSpc>
                <a:spcPct val="95000"/>
              </a:lnSpc>
              <a:spcAft>
                <a:spcPct val="15000"/>
              </a:spcAft>
              <a:buClr>
                <a:srgbClr val="000099"/>
              </a:buClr>
              <a:buSzPct val="120000"/>
            </a:pPr>
            <a:r>
              <a:rPr lang="en-US" sz="2000" b="1" dirty="0">
                <a:solidFill>
                  <a:srgbClr val="000099"/>
                </a:solidFill>
              </a:rPr>
              <a:t>Are there rules regarding how you may </a:t>
            </a:r>
            <a:br>
              <a:rPr lang="en-US" sz="2000" b="1" dirty="0">
                <a:solidFill>
                  <a:srgbClr val="000099"/>
                </a:solidFill>
              </a:rPr>
            </a:br>
            <a:r>
              <a:rPr lang="en-US" sz="2000" b="1" dirty="0">
                <a:solidFill>
                  <a:srgbClr val="000099"/>
                </a:solidFill>
              </a:rPr>
              <a:t>solicit contributions from colleagues and </a:t>
            </a:r>
            <a:br>
              <a:rPr lang="en-US" sz="2000" b="1" dirty="0">
                <a:solidFill>
                  <a:srgbClr val="000099"/>
                </a:solidFill>
              </a:rPr>
            </a:br>
            <a:r>
              <a:rPr lang="en-US" sz="2000" b="1" dirty="0">
                <a:solidFill>
                  <a:srgbClr val="000099"/>
                </a:solidFill>
              </a:rPr>
              <a:t>subordinates in connection with your </a:t>
            </a:r>
            <a:br>
              <a:rPr lang="en-US" sz="2000" b="1" dirty="0">
                <a:solidFill>
                  <a:srgbClr val="000099"/>
                </a:solidFill>
              </a:rPr>
            </a:br>
            <a:r>
              <a:rPr lang="en-US" sz="2000" b="1" dirty="0">
                <a:solidFill>
                  <a:srgbClr val="000099"/>
                </a:solidFill>
              </a:rPr>
              <a:t>volunteer activities?</a:t>
            </a:r>
          </a:p>
          <a:p>
            <a:pPr marL="806450" lvl="1" indent="-342900">
              <a:lnSpc>
                <a:spcPct val="95000"/>
              </a:lnSpc>
              <a:spcAft>
                <a:spcPct val="15000"/>
              </a:spcAft>
              <a:buClr>
                <a:srgbClr val="000099"/>
              </a:buClr>
              <a:buFont typeface="Arial" charset="0"/>
              <a:buChar char="–"/>
            </a:pPr>
            <a:r>
              <a:rPr lang="en-US" sz="1800" dirty="0">
                <a:solidFill>
                  <a:srgbClr val="000099"/>
                </a:solidFill>
              </a:rPr>
              <a:t>Federal law fleshes this out, but state laws </a:t>
            </a:r>
            <a:br>
              <a:rPr lang="en-US" sz="1800" dirty="0">
                <a:solidFill>
                  <a:srgbClr val="000099"/>
                </a:solidFill>
              </a:rPr>
            </a:br>
            <a:r>
              <a:rPr lang="en-US" sz="1800" dirty="0">
                <a:solidFill>
                  <a:srgbClr val="000099"/>
                </a:solidFill>
              </a:rPr>
              <a:t>remain gray.</a:t>
            </a:r>
          </a:p>
          <a:p>
            <a:pPr marL="349250" indent="-349250">
              <a:lnSpc>
                <a:spcPct val="85000"/>
              </a:lnSpc>
              <a:spcBef>
                <a:spcPct val="15000"/>
              </a:spcBef>
              <a:spcAft>
                <a:spcPct val="15000"/>
              </a:spcAft>
              <a:buClr>
                <a:srgbClr val="000099"/>
              </a:buClr>
              <a:buSzPct val="120000"/>
            </a:pPr>
            <a:r>
              <a:rPr lang="en-US" sz="2000" b="1" dirty="0">
                <a:solidFill>
                  <a:srgbClr val="000099"/>
                </a:solidFill>
              </a:rPr>
              <a:t>Are there restrictions on giving in the </a:t>
            </a:r>
            <a:br>
              <a:rPr lang="en-US" sz="2000" b="1" dirty="0">
                <a:solidFill>
                  <a:srgbClr val="000099"/>
                </a:solidFill>
              </a:rPr>
            </a:br>
            <a:r>
              <a:rPr lang="en-US" sz="2000" b="1" dirty="0">
                <a:solidFill>
                  <a:srgbClr val="000099"/>
                </a:solidFill>
              </a:rPr>
              <a:t>name of another?  Reimbursement of </a:t>
            </a:r>
            <a:br>
              <a:rPr lang="en-US" sz="2000" b="1" dirty="0">
                <a:solidFill>
                  <a:srgbClr val="000099"/>
                </a:solidFill>
              </a:rPr>
            </a:br>
            <a:r>
              <a:rPr lang="en-US" sz="2000" b="1" dirty="0">
                <a:solidFill>
                  <a:srgbClr val="000099"/>
                </a:solidFill>
              </a:rPr>
              <a:t>contributions?</a:t>
            </a:r>
          </a:p>
          <a:p>
            <a:pPr marL="806450" lvl="1" indent="-342900">
              <a:lnSpc>
                <a:spcPct val="105000"/>
              </a:lnSpc>
              <a:spcBef>
                <a:spcPct val="15000"/>
              </a:spcBef>
              <a:spcAft>
                <a:spcPct val="15000"/>
              </a:spcAft>
              <a:buClr>
                <a:srgbClr val="000099"/>
              </a:buClr>
              <a:buFont typeface="Arial" charset="0"/>
              <a:buChar char="–"/>
            </a:pPr>
            <a:r>
              <a:rPr lang="en-US" sz="1800" dirty="0">
                <a:solidFill>
                  <a:srgbClr val="000099"/>
                </a:solidFill>
              </a:rPr>
              <a:t>Typically a violation everywhere.</a:t>
            </a:r>
          </a:p>
          <a:p>
            <a:pPr marL="349250" indent="-349250">
              <a:lnSpc>
                <a:spcPct val="95000"/>
              </a:lnSpc>
              <a:spcAft>
                <a:spcPct val="40000"/>
              </a:spcAft>
              <a:buClr>
                <a:srgbClr val="000099"/>
              </a:buClr>
              <a:buSzPct val="120000"/>
              <a:buFontTx/>
              <a:buNone/>
            </a:pPr>
            <a:endParaRPr lang="en-US" sz="2000" b="1" dirty="0">
              <a:solidFill>
                <a:srgbClr val="000099"/>
              </a:solidFill>
            </a:endParaRPr>
          </a:p>
          <a:p>
            <a:pPr marL="349250" indent="-349250">
              <a:lnSpc>
                <a:spcPct val="95000"/>
              </a:lnSpc>
              <a:spcAft>
                <a:spcPct val="40000"/>
              </a:spcAft>
              <a:buClr>
                <a:srgbClr val="000099"/>
              </a:buClr>
              <a:buSzPct val="120000"/>
              <a:buFontTx/>
              <a:buNone/>
            </a:pPr>
            <a:endParaRPr lang="en-US" sz="1800" b="1" dirty="0">
              <a:solidFill>
                <a:srgbClr val="000099"/>
              </a:solidFill>
              <a:effectLst>
                <a:outerShdw blurRad="38100" dist="38100" dir="2700000" algn="tl">
                  <a:srgbClr val="C0C0C0"/>
                </a:outerShdw>
              </a:effectLst>
            </a:endParaRPr>
          </a:p>
        </p:txBody>
      </p:sp>
      <p:sp>
        <p:nvSpPr>
          <p:cNvPr id="6" name="Slide Number Placeholder 3"/>
          <p:cNvSpPr>
            <a:spLocks noGrp="1"/>
          </p:cNvSpPr>
          <p:nvPr>
            <p:ph type="sldNum" sz="quarter" idx="12"/>
          </p:nvPr>
        </p:nvSpPr>
        <p:spPr/>
        <p:txBody>
          <a:bodyPr/>
          <a:lstStyle/>
          <a:p>
            <a:r>
              <a:rPr lang="en-US"/>
              <a:t>Slide </a:t>
            </a:r>
            <a:fld id="{9ED84AD8-7A46-4326-959E-DF9423F6AD8E}" type="slidenum">
              <a:rPr lang="en-US"/>
              <a:pPr/>
              <a:t>25</a:t>
            </a:fld>
            <a:endParaRPr lang="en-US"/>
          </a:p>
        </p:txBody>
      </p:sp>
      <p:sp>
        <p:nvSpPr>
          <p:cNvPr id="486403" name="Line 3"/>
          <p:cNvSpPr>
            <a:spLocks noChangeShapeType="1"/>
          </p:cNvSpPr>
          <p:nvPr/>
        </p:nvSpPr>
        <p:spPr bwMode="auto">
          <a:xfrm>
            <a:off x="1114425" y="1748316"/>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86405" name="Picture 5" descr="j0196570[1]"/>
          <p:cNvPicPr>
            <a:picLocks noChangeAspect="1" noChangeArrowheads="1"/>
          </p:cNvPicPr>
          <p:nvPr/>
        </p:nvPicPr>
        <p:blipFill>
          <a:blip r:embed="rId2"/>
          <a:srcRect/>
          <a:stretch>
            <a:fillRect/>
          </a:stretch>
        </p:blipFill>
        <p:spPr bwMode="auto">
          <a:xfrm>
            <a:off x="6750050" y="1901825"/>
            <a:ext cx="1476375" cy="2036763"/>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2" name="Rectangle 4"/>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POLITICAL CONTRIBUTIONS </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a:solidFill>
                  <a:schemeClr val="tx2"/>
                </a:solidFill>
              </a:rPr>
              <a:t>Special Restrictions </a:t>
            </a:r>
          </a:p>
        </p:txBody>
      </p:sp>
      <p:sp>
        <p:nvSpPr>
          <p:cNvPr id="493570" name="Rectangle 2"/>
          <p:cNvSpPr>
            <a:spLocks noGrp="1" noChangeArrowheads="1"/>
          </p:cNvSpPr>
          <p:nvPr>
            <p:ph idx="1"/>
          </p:nvPr>
        </p:nvSpPr>
        <p:spPr>
          <a:xfrm>
            <a:off x="1093788" y="2000250"/>
            <a:ext cx="7342187" cy="1249363"/>
          </a:xfrm>
          <a:noFill/>
          <a:ln/>
        </p:spPr>
        <p:txBody>
          <a:bodyPr lIns="0" tIns="0" rIns="0" bIns="0">
            <a:spAutoFit/>
          </a:bodyPr>
          <a:lstStyle/>
          <a:p>
            <a:pPr marL="349250" indent="-349250">
              <a:lnSpc>
                <a:spcPct val="95000"/>
              </a:lnSpc>
              <a:spcAft>
                <a:spcPct val="40000"/>
              </a:spcAft>
              <a:buClr>
                <a:srgbClr val="000099"/>
              </a:buClr>
              <a:buSzPct val="120000"/>
            </a:pPr>
            <a:r>
              <a:rPr lang="en-US" sz="2000" b="1" dirty="0">
                <a:solidFill>
                  <a:srgbClr val="000099"/>
                </a:solidFill>
              </a:rPr>
              <a:t>Are these restrictions on “bundling” of contributions (collecting the contributions of others and sending them on to the candidate)?</a:t>
            </a:r>
          </a:p>
          <a:p>
            <a:pPr marL="349250" indent="-349250">
              <a:lnSpc>
                <a:spcPct val="95000"/>
              </a:lnSpc>
              <a:spcAft>
                <a:spcPct val="40000"/>
              </a:spcAft>
              <a:buClr>
                <a:srgbClr val="000099"/>
              </a:buClr>
              <a:buSzPct val="120000"/>
              <a:buFontTx/>
              <a:buNone/>
            </a:pPr>
            <a:endParaRPr lang="en-US" sz="1800" b="1" dirty="0">
              <a:solidFill>
                <a:srgbClr val="000099"/>
              </a:solidFill>
              <a:effectLst>
                <a:outerShdw blurRad="38100" dist="38100" dir="2700000" algn="tl">
                  <a:srgbClr val="C0C0C0"/>
                </a:outerShdw>
              </a:effectLst>
            </a:endParaRPr>
          </a:p>
        </p:txBody>
      </p:sp>
      <p:sp>
        <p:nvSpPr>
          <p:cNvPr id="6" name="Slide Number Placeholder 3"/>
          <p:cNvSpPr>
            <a:spLocks noGrp="1"/>
          </p:cNvSpPr>
          <p:nvPr>
            <p:ph type="sldNum" sz="quarter" idx="12"/>
          </p:nvPr>
        </p:nvSpPr>
        <p:spPr/>
        <p:txBody>
          <a:bodyPr/>
          <a:lstStyle/>
          <a:p>
            <a:r>
              <a:rPr lang="en-US"/>
              <a:t>Slide </a:t>
            </a:r>
            <a:fld id="{1A7F90DC-8864-4BC8-B27B-BE613E7996F6}" type="slidenum">
              <a:rPr lang="en-US"/>
              <a:pPr/>
              <a:t>26</a:t>
            </a:fld>
            <a:endParaRPr lang="en-US"/>
          </a:p>
        </p:txBody>
      </p:sp>
      <p:sp>
        <p:nvSpPr>
          <p:cNvPr id="493571" name="Line 3"/>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93574" name="Picture 6"/>
          <p:cNvPicPr>
            <a:picLocks noChangeAspect="1" noChangeArrowheads="1"/>
          </p:cNvPicPr>
          <p:nvPr/>
        </p:nvPicPr>
        <p:blipFill>
          <a:blip r:embed="rId2"/>
          <a:srcRect/>
          <a:stretch>
            <a:fillRect/>
          </a:stretch>
        </p:blipFill>
        <p:spPr bwMode="auto">
          <a:xfrm>
            <a:off x="3024188" y="3382963"/>
            <a:ext cx="3076575" cy="258127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46048" y="1777227"/>
            <a:ext cx="8229600" cy="4611541"/>
          </a:xfrm>
        </p:spPr>
        <p:txBody>
          <a:bodyPr>
            <a:normAutofit/>
          </a:bodyPr>
          <a:lstStyle/>
          <a:p>
            <a:pPr>
              <a:spcAft>
                <a:spcPts val="0"/>
              </a:spcAft>
              <a:buClr>
                <a:srgbClr val="000099"/>
              </a:buClr>
            </a:pPr>
            <a:r>
              <a:rPr lang="en-US" sz="2000" b="1" dirty="0" smtClean="0">
                <a:solidFill>
                  <a:srgbClr val="000099"/>
                </a:solidFill>
              </a:rPr>
              <a:t>About  13 states restrict bidding and/or contracting entities in the making of political contributions (and also set forth disclosure obligations).  </a:t>
            </a:r>
            <a:r>
              <a:rPr lang="en-US" sz="1600" b="1" dirty="0" smtClean="0">
                <a:solidFill>
                  <a:srgbClr val="000099"/>
                </a:solidFill>
              </a:rPr>
              <a:t>(CA, CT, CO, GA, HI, IL, KY, NJ, NM, OH, SC, VT, WV).</a:t>
            </a:r>
          </a:p>
          <a:p>
            <a:pPr>
              <a:spcAft>
                <a:spcPts val="0"/>
              </a:spcAft>
              <a:buClr>
                <a:srgbClr val="000099"/>
              </a:buClr>
            </a:pPr>
            <a:r>
              <a:rPr lang="en-US" sz="2000" b="1" dirty="0" smtClean="0">
                <a:solidFill>
                  <a:srgbClr val="000099"/>
                </a:solidFill>
              </a:rPr>
              <a:t>About 3 states while not restricting contributions still require reporting of contributions by bidding and/or contracting entities.  </a:t>
            </a:r>
            <a:r>
              <a:rPr lang="en-US" sz="1600" b="1" dirty="0" smtClean="0">
                <a:solidFill>
                  <a:srgbClr val="000099"/>
                </a:solidFill>
              </a:rPr>
              <a:t>(MD, PA, RI)</a:t>
            </a:r>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27</a:t>
            </a:fld>
            <a:endParaRPr lang="en-US"/>
          </a:p>
        </p:txBody>
      </p:sp>
      <p:sp>
        <p:nvSpPr>
          <p:cNvPr id="5" name="Rectangle 4"/>
          <p:cNvSpPr txBox="1">
            <a:spLocks noChangeArrowheads="1"/>
          </p:cNvSpPr>
          <p:nvPr/>
        </p:nvSpPr>
        <p:spPr bwMode="auto">
          <a:xfrm>
            <a:off x="577744" y="989013"/>
            <a:ext cx="6972300" cy="688975"/>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t>POLITICAL CONTRIBUTIONS </a:t>
            </a:r>
            <a:r>
              <a:rPr kumimoji="1" lang="en-US" sz="2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mj-lt"/>
                <a:ea typeface="+mj-ea"/>
                <a:cs typeface="+mj-cs"/>
              </a:rPr>
              <a:t/>
            </a:r>
            <a:br>
              <a:rPr kumimoji="1" lang="en-US" sz="2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mj-lt"/>
                <a:ea typeface="+mj-ea"/>
                <a:cs typeface="+mj-cs"/>
              </a:rPr>
            </a:br>
            <a:r>
              <a:rPr kumimoji="1" lang="en-US" sz="2400" b="0" i="0" u="none" strike="noStrike" kern="0" cap="none" spc="0" normalizeH="0" baseline="0" noProof="0" dirty="0" smtClean="0">
                <a:ln>
                  <a:noFill/>
                </a:ln>
                <a:solidFill>
                  <a:schemeClr val="tx2"/>
                </a:solidFill>
                <a:effectLst/>
                <a:uLnTx/>
                <a:uFillTx/>
                <a:latin typeface="+mj-lt"/>
                <a:ea typeface="+mj-ea"/>
                <a:cs typeface="+mj-cs"/>
              </a:rPr>
              <a:t>Pay to Play Laws </a:t>
            </a:r>
            <a:endParaRPr kumimoji="1" 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6" name="Line 3"/>
          <p:cNvSpPr>
            <a:spLocks noChangeShapeType="1"/>
          </p:cNvSpPr>
          <p:nvPr/>
        </p:nvSpPr>
        <p:spPr bwMode="auto">
          <a:xfrm>
            <a:off x="556864" y="1747644"/>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graphicFrame>
        <p:nvGraphicFramePr>
          <p:cNvPr id="47105" name="Object 1"/>
          <p:cNvGraphicFramePr>
            <a:graphicFrameLocks noChangeAspect="1"/>
          </p:cNvGraphicFramePr>
          <p:nvPr/>
        </p:nvGraphicFramePr>
        <p:xfrm>
          <a:off x="4726235" y="3877937"/>
          <a:ext cx="2387906" cy="2236424"/>
        </p:xfrm>
        <a:graphic>
          <a:graphicData uri="http://schemas.openxmlformats.org/presentationml/2006/ole">
            <p:oleObj spid="_x0000_s47105" name="Clip" r:id="rId3" imgW="4671000" imgH="3943800" progId="">
              <p:embed/>
            </p:oleObj>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Grp="1" noChangeArrowheads="1"/>
          </p:cNvSpPr>
          <p:nvPr>
            <p:ph type="title"/>
          </p:nvPr>
        </p:nvSpPr>
        <p:spPr bwMode="auto">
          <a:xfrm>
            <a:off x="446049" y="676082"/>
            <a:ext cx="8229600" cy="1143000"/>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sz="28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j-lt"/>
                <a:ea typeface="+mj-ea"/>
                <a:cs typeface="+mj-cs"/>
              </a:rPr>
              <a:t>POLITICAL CONTRIBUTIONS </a:t>
            </a:r>
            <a:r>
              <a:rPr kumimoji="1" lang="en-US" sz="2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mj-lt"/>
                <a:ea typeface="+mj-ea"/>
                <a:cs typeface="+mj-cs"/>
              </a:rPr>
              <a:t/>
            </a:r>
            <a:br>
              <a:rPr kumimoji="1" lang="en-US" sz="2800" b="1" i="0" u="none" strike="noStrike" kern="0" cap="none" spc="0" normalizeH="0" baseline="0" noProof="0" dirty="0" smtClean="0">
                <a:ln>
                  <a:noFill/>
                </a:ln>
                <a:solidFill>
                  <a:srgbClr val="0000CC"/>
                </a:solidFill>
                <a:effectLst>
                  <a:outerShdw blurRad="38100" dist="38100" dir="2700000" algn="tl">
                    <a:srgbClr val="C0C0C0"/>
                  </a:outerShdw>
                </a:effectLst>
                <a:uLnTx/>
                <a:uFillTx/>
                <a:latin typeface="+mj-lt"/>
                <a:ea typeface="+mj-ea"/>
                <a:cs typeface="+mj-cs"/>
              </a:rPr>
            </a:br>
            <a:r>
              <a:rPr kumimoji="1" lang="en-US" sz="2400" b="0" i="0" u="none" strike="noStrike" kern="0" cap="none" spc="0" normalizeH="0" baseline="0" noProof="0" dirty="0" smtClean="0">
                <a:ln>
                  <a:noFill/>
                </a:ln>
                <a:solidFill>
                  <a:schemeClr val="tx2"/>
                </a:solidFill>
                <a:effectLst/>
                <a:uLnTx/>
                <a:uFillTx/>
                <a:latin typeface="+mj-lt"/>
                <a:ea typeface="+mj-ea"/>
                <a:cs typeface="+mj-cs"/>
              </a:rPr>
              <a:t>Pay to Play</a:t>
            </a:r>
            <a:r>
              <a:rPr kumimoji="1" lang="en-US" sz="2400" i="0" u="none" strike="noStrike" kern="0" cap="none" spc="0" normalizeH="0" baseline="0" noProof="0" dirty="0" smtClean="0">
                <a:ln>
                  <a:noFill/>
                </a:ln>
                <a:solidFill>
                  <a:schemeClr val="tx2"/>
                </a:solidFill>
                <a:effectLst/>
                <a:uLnTx/>
                <a:uFillTx/>
                <a:latin typeface="+mj-lt"/>
                <a:ea typeface="+mj-ea"/>
                <a:cs typeface="+mj-cs"/>
              </a:rPr>
              <a:t> </a:t>
            </a:r>
            <a:r>
              <a:rPr kumimoji="1" lang="en-US" sz="2400" b="0" i="0" u="none" strike="noStrike" kern="0" cap="none" spc="0" normalizeH="0" baseline="0" noProof="0" dirty="0" smtClean="0">
                <a:ln>
                  <a:noFill/>
                </a:ln>
                <a:solidFill>
                  <a:schemeClr val="tx2"/>
                </a:solidFill>
                <a:effectLst/>
                <a:uLnTx/>
                <a:uFillTx/>
                <a:latin typeface="+mj-lt"/>
                <a:ea typeface="+mj-ea"/>
                <a:cs typeface="+mj-cs"/>
              </a:rPr>
              <a:t>Laws </a:t>
            </a:r>
            <a:endParaRPr kumimoji="1" 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a:xfrm>
            <a:off x="457200" y="1749944"/>
            <a:ext cx="8229600" cy="4668173"/>
          </a:xfrm>
        </p:spPr>
        <p:txBody>
          <a:bodyPr>
            <a:normAutofit fontScale="92500" lnSpcReduction="10000"/>
          </a:bodyPr>
          <a:lstStyle/>
          <a:p>
            <a:pPr>
              <a:spcAft>
                <a:spcPts val="0"/>
              </a:spcAft>
              <a:buClr>
                <a:srgbClr val="000099"/>
              </a:buClr>
            </a:pPr>
            <a:r>
              <a:rPr lang="en-US" sz="2200" b="1" dirty="0" smtClean="0">
                <a:solidFill>
                  <a:srgbClr val="000099"/>
                </a:solidFill>
              </a:rPr>
              <a:t>State laws vary widely and differ according to:</a:t>
            </a:r>
          </a:p>
          <a:p>
            <a:pPr lvl="2">
              <a:spcAft>
                <a:spcPts val="0"/>
              </a:spcAft>
              <a:buClr>
                <a:srgbClr val="000099"/>
              </a:buClr>
              <a:buFont typeface="Courier New" pitchFamily="49" charset="0"/>
              <a:buChar char="o"/>
            </a:pPr>
            <a:r>
              <a:rPr lang="en-US" sz="1900" b="1" dirty="0" smtClean="0">
                <a:solidFill>
                  <a:srgbClr val="000099"/>
                </a:solidFill>
              </a:rPr>
              <a:t>Kinds of contracts covered</a:t>
            </a:r>
          </a:p>
          <a:p>
            <a:pPr lvl="2">
              <a:buClr>
                <a:srgbClr val="000099"/>
              </a:buClr>
              <a:buFont typeface="Courier New" pitchFamily="49" charset="0"/>
              <a:buChar char="o"/>
            </a:pPr>
            <a:r>
              <a:rPr lang="en-US" sz="1900" b="1" dirty="0" smtClean="0">
                <a:solidFill>
                  <a:srgbClr val="000099"/>
                </a:solidFill>
              </a:rPr>
              <a:t>Whether contract is sole source or competitive bid basis </a:t>
            </a:r>
          </a:p>
          <a:p>
            <a:pPr lvl="2">
              <a:spcAft>
                <a:spcPts val="0"/>
              </a:spcAft>
              <a:buClr>
                <a:srgbClr val="000099"/>
              </a:buClr>
              <a:buFont typeface="Courier New" pitchFamily="49" charset="0"/>
              <a:buChar char="o"/>
            </a:pPr>
            <a:r>
              <a:rPr lang="en-US" sz="1900" b="1" dirty="0" smtClean="0">
                <a:solidFill>
                  <a:srgbClr val="000099"/>
                </a:solidFill>
              </a:rPr>
              <a:t>Whether restrictions are in the form of a ban or limitations on contributions</a:t>
            </a:r>
          </a:p>
          <a:p>
            <a:pPr lvl="2">
              <a:spcAft>
                <a:spcPts val="0"/>
              </a:spcAft>
              <a:buClr>
                <a:srgbClr val="000099"/>
              </a:buClr>
              <a:buFont typeface="Courier New" pitchFamily="49" charset="0"/>
              <a:buChar char="o"/>
            </a:pPr>
            <a:r>
              <a:rPr lang="en-US" sz="1900" b="1" dirty="0" smtClean="0">
                <a:solidFill>
                  <a:srgbClr val="000099"/>
                </a:solidFill>
              </a:rPr>
              <a:t>Which parties are covered: the contracting entity alone; the entity and certain company officials; or all of the above plus spouses and dependents?</a:t>
            </a:r>
          </a:p>
          <a:p>
            <a:pPr lvl="2">
              <a:spcAft>
                <a:spcPts val="0"/>
              </a:spcAft>
              <a:buClr>
                <a:srgbClr val="000099"/>
              </a:buClr>
              <a:buFont typeface="Courier New" pitchFamily="49" charset="0"/>
              <a:buChar char="o"/>
            </a:pPr>
            <a:r>
              <a:rPr lang="en-US" sz="1900" b="1" dirty="0" smtClean="0">
                <a:solidFill>
                  <a:srgbClr val="000099"/>
                </a:solidFill>
              </a:rPr>
              <a:t>Which candidates, political parties or political action committees are covered?</a:t>
            </a:r>
          </a:p>
          <a:p>
            <a:pPr lvl="2">
              <a:spcAft>
                <a:spcPts val="0"/>
              </a:spcAft>
              <a:buClr>
                <a:srgbClr val="000099"/>
              </a:buClr>
              <a:buFont typeface="Courier New" pitchFamily="49" charset="0"/>
              <a:buChar char="o"/>
            </a:pPr>
            <a:r>
              <a:rPr lang="en-US" sz="1900" b="1" dirty="0" smtClean="0">
                <a:solidFill>
                  <a:srgbClr val="000099"/>
                </a:solidFill>
              </a:rPr>
              <a:t>Trigger for the restrictions</a:t>
            </a:r>
          </a:p>
          <a:p>
            <a:pPr lvl="2">
              <a:spcAft>
                <a:spcPts val="0"/>
              </a:spcAft>
              <a:buClr>
                <a:srgbClr val="000099"/>
              </a:buClr>
              <a:buFont typeface="Courier New" pitchFamily="49" charset="0"/>
              <a:buChar char="o"/>
            </a:pPr>
            <a:r>
              <a:rPr lang="en-US" sz="1900" b="1" dirty="0" smtClean="0">
                <a:solidFill>
                  <a:srgbClr val="000099"/>
                </a:solidFill>
              </a:rPr>
              <a:t>Look-back and look-forward provisions, which capture contributions by companies or restricted persons for some period of time before and after a  contracting decision.</a:t>
            </a:r>
          </a:p>
          <a:p>
            <a:pPr>
              <a:buNone/>
            </a:pPr>
            <a:r>
              <a:rPr lang="en-US" sz="1900" dirty="0" smtClean="0"/>
              <a:t>		</a:t>
            </a:r>
            <a:endParaRPr lang="en-US" sz="1900" dirty="0"/>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28</a:t>
            </a:fld>
            <a:endParaRPr lang="en-US"/>
          </a:p>
        </p:txBody>
      </p:sp>
      <p:sp>
        <p:nvSpPr>
          <p:cNvPr id="6" name="Line 3"/>
          <p:cNvSpPr>
            <a:spLocks noChangeShapeType="1"/>
          </p:cNvSpPr>
          <p:nvPr/>
        </p:nvSpPr>
        <p:spPr bwMode="auto">
          <a:xfrm>
            <a:off x="434203" y="1647285"/>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897"/>
            <a:ext cx="8229600" cy="1143000"/>
          </a:xfrm>
        </p:spPr>
        <p:txBody>
          <a:bodyPr/>
          <a:lstStyle/>
          <a:p>
            <a:r>
              <a:rPr lang="en-US" sz="2800" dirty="0" smtClean="0">
                <a:solidFill>
                  <a:srgbClr val="000099"/>
                </a:solidFill>
                <a:effectLst>
                  <a:outerShdw blurRad="38100" dist="38100" dir="2700000" algn="tl">
                    <a:srgbClr val="C0C0C0"/>
                  </a:outerShdw>
                </a:effectLst>
              </a:rPr>
              <a:t>POLITICAL CONTRIBUTIONS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2400" b="0" dirty="0" smtClean="0">
                <a:solidFill>
                  <a:schemeClr val="tx2"/>
                </a:solidFill>
              </a:rPr>
              <a:t>Pay to Play Laws </a:t>
            </a:r>
            <a:endParaRPr lang="en-US" sz="2400" dirty="0"/>
          </a:p>
        </p:txBody>
      </p:sp>
      <p:sp>
        <p:nvSpPr>
          <p:cNvPr id="3" name="Content Placeholder 2"/>
          <p:cNvSpPr>
            <a:spLocks noGrp="1"/>
          </p:cNvSpPr>
          <p:nvPr>
            <p:ph idx="1"/>
          </p:nvPr>
        </p:nvSpPr>
        <p:spPr>
          <a:xfrm>
            <a:off x="446183" y="1931600"/>
            <a:ext cx="8229600" cy="4525963"/>
          </a:xfrm>
        </p:spPr>
        <p:txBody>
          <a:bodyPr/>
          <a:lstStyle/>
          <a:p>
            <a:pPr marL="749300" lvl="1" indent="-349250">
              <a:spcBef>
                <a:spcPts val="50"/>
              </a:spcBef>
              <a:spcAft>
                <a:spcPts val="50"/>
              </a:spcAft>
              <a:buClr>
                <a:srgbClr val="000099"/>
              </a:buClr>
              <a:buFont typeface="Courier New" pitchFamily="49" charset="0"/>
              <a:buChar char="o"/>
            </a:pPr>
            <a:r>
              <a:rPr lang="en-US" sz="1800" b="1" dirty="0" smtClean="0">
                <a:solidFill>
                  <a:srgbClr val="000099"/>
                </a:solidFill>
              </a:rPr>
              <a:t>Whether there is an opportunity to cure an improper contribution</a:t>
            </a:r>
          </a:p>
          <a:p>
            <a:pPr marL="749300" lvl="1" indent="-349250">
              <a:spcBef>
                <a:spcPts val="50"/>
              </a:spcBef>
              <a:spcAft>
                <a:spcPts val="50"/>
              </a:spcAft>
              <a:buClr>
                <a:srgbClr val="000099"/>
              </a:buClr>
              <a:buFont typeface="Courier New" pitchFamily="49" charset="0"/>
              <a:buChar char="o"/>
            </a:pPr>
            <a:r>
              <a:rPr lang="en-US" sz="1800" b="1" dirty="0" smtClean="0">
                <a:solidFill>
                  <a:srgbClr val="000099"/>
                </a:solidFill>
              </a:rPr>
              <a:t>Certification and notification requirements</a:t>
            </a:r>
          </a:p>
          <a:p>
            <a:pPr marL="749300" lvl="1" indent="-349250">
              <a:spcAft>
                <a:spcPts val="50"/>
              </a:spcAft>
              <a:buClr>
                <a:srgbClr val="000099"/>
              </a:buClr>
              <a:buFont typeface="Courier New" pitchFamily="49" charset="0"/>
              <a:buChar char="o"/>
            </a:pPr>
            <a:r>
              <a:rPr lang="en-US" sz="1800" b="1" dirty="0" smtClean="0">
                <a:solidFill>
                  <a:srgbClr val="000099"/>
                </a:solidFill>
              </a:rPr>
              <a:t>Penalties for violations and enforcement stance</a:t>
            </a:r>
          </a:p>
          <a:p>
            <a:pPr marL="749300" lvl="1" indent="-349250">
              <a:spcBef>
                <a:spcPts val="50"/>
              </a:spcBef>
              <a:spcAft>
                <a:spcPts val="50"/>
              </a:spcAft>
              <a:buClr>
                <a:srgbClr val="000099"/>
              </a:buClr>
              <a:buFont typeface="Courier New" pitchFamily="49" charset="0"/>
              <a:buChar char="o"/>
            </a:pPr>
            <a:r>
              <a:rPr lang="en-US" sz="1800" b="1" dirty="0" smtClean="0">
                <a:solidFill>
                  <a:srgbClr val="000099"/>
                </a:solidFill>
              </a:rPr>
              <a:t>Available interpretative guidance – most jurisdictions have little to no definitional guidance; particularly true regarding the scope of covered company officials and family members.</a:t>
            </a:r>
            <a:endParaRPr lang="en-US" sz="1800" dirty="0" smtClean="0"/>
          </a:p>
          <a:p>
            <a:pPr>
              <a:spcBef>
                <a:spcPts val="50"/>
              </a:spcBef>
              <a:buClr>
                <a:srgbClr val="000099"/>
              </a:buClr>
            </a:pPr>
            <a:r>
              <a:rPr lang="en-US" sz="2000" b="1" dirty="0" smtClean="0">
                <a:solidFill>
                  <a:srgbClr val="000099"/>
                </a:solidFill>
              </a:rPr>
              <a:t>Increasing number of local pay-to-play laws </a:t>
            </a:r>
            <a:r>
              <a:rPr lang="en-US" sz="1600" b="1" dirty="0" smtClean="0">
                <a:solidFill>
                  <a:srgbClr val="000099"/>
                </a:solidFill>
              </a:rPr>
              <a:t>(New York City, Los Angeles, Cook County, Philadelphia).</a:t>
            </a:r>
          </a:p>
          <a:p>
            <a:pPr>
              <a:spcBef>
                <a:spcPts val="50"/>
              </a:spcBef>
              <a:buClr>
                <a:srgbClr val="000099"/>
              </a:buClr>
            </a:pPr>
            <a:r>
              <a:rPr lang="en-US" sz="2000" b="1" dirty="0" smtClean="0">
                <a:solidFill>
                  <a:srgbClr val="000099"/>
                </a:solidFill>
              </a:rPr>
              <a:t>Also agencies and authorities (</a:t>
            </a:r>
            <a:r>
              <a:rPr lang="en-US" sz="1600" b="1" dirty="0" err="1" smtClean="0">
                <a:solidFill>
                  <a:srgbClr val="000099"/>
                </a:solidFill>
              </a:rPr>
              <a:t>LAMTA</a:t>
            </a:r>
            <a:r>
              <a:rPr lang="en-US" sz="2000" b="1" dirty="0" smtClean="0">
                <a:solidFill>
                  <a:srgbClr val="000099"/>
                </a:solidFill>
              </a:rPr>
              <a:t>) may have their own pay-to-play restrictions. </a:t>
            </a:r>
            <a:endParaRPr lang="en-US" sz="2000" b="1" dirty="0">
              <a:solidFill>
                <a:srgbClr val="000099"/>
              </a:solidFill>
            </a:endParaRPr>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29</a:t>
            </a:fld>
            <a:endParaRPr lang="en-US"/>
          </a:p>
        </p:txBody>
      </p:sp>
      <p:sp>
        <p:nvSpPr>
          <p:cNvPr id="5" name="Line 3"/>
          <p:cNvSpPr>
            <a:spLocks noChangeShapeType="1"/>
          </p:cNvSpPr>
          <p:nvPr/>
        </p:nvSpPr>
        <p:spPr bwMode="auto">
          <a:xfrm>
            <a:off x="501109" y="1800585"/>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bwMode="auto">
          <a:xfrm>
            <a:off x="1065213" y="904875"/>
            <a:ext cx="3672480" cy="680186"/>
          </a:xfrm>
          <a:noFill/>
          <a:ln>
            <a:miter lim="800000"/>
            <a:headEnd/>
            <a:tailEnd/>
          </a:ln>
        </p:spPr>
        <p:txBody>
          <a:bodyPr vert="horz" wrap="none" lIns="0" tIns="0" rIns="0" bIns="0" numCol="1" anchor="ctr" anchorCtr="0" compatLnSpc="1">
            <a:prstTxWarp prst="textNoShape">
              <a:avLst/>
            </a:prstTxWarp>
            <a:spAutoFit/>
          </a:bodyPr>
          <a:lstStyle/>
          <a:p>
            <a:r>
              <a:rPr lang="en-US" sz="2800" dirty="0">
                <a:solidFill>
                  <a:srgbClr val="000099"/>
                </a:solidFill>
                <a:effectLst>
                  <a:outerShdw blurRad="38100" dist="38100" dir="2700000" algn="tl">
                    <a:srgbClr val="C0C0C0"/>
                  </a:outerShdw>
                </a:effectLst>
              </a:rPr>
              <a:t>Political Law </a:t>
            </a:r>
            <a:r>
              <a:rPr lang="en-US" sz="2800" dirty="0" smtClean="0">
                <a:solidFill>
                  <a:srgbClr val="000099"/>
                </a:solidFill>
                <a:effectLst>
                  <a:outerShdw blurRad="38100" dist="38100" dir="2700000" algn="tl">
                    <a:srgbClr val="C0C0C0"/>
                  </a:outerShdw>
                </a:effectLst>
              </a:rPr>
              <a:t>Trends </a:t>
            </a:r>
            <a:r>
              <a:rPr lang="en-US" dirty="0">
                <a:solidFill>
                  <a:srgbClr val="000099"/>
                </a:solidFill>
                <a:effectLst>
                  <a:outerShdw blurRad="38100" dist="38100" dir="2700000" algn="tl">
                    <a:srgbClr val="C0C0C0"/>
                  </a:outerShdw>
                </a:effectLst>
              </a:rPr>
              <a:t/>
            </a:r>
            <a:br>
              <a:rPr lang="en-US" dirty="0">
                <a:solidFill>
                  <a:srgbClr val="000099"/>
                </a:solidFill>
                <a:effectLst>
                  <a:outerShdw blurRad="38100" dist="38100" dir="2700000" algn="tl">
                    <a:srgbClr val="C0C0C0"/>
                  </a:outerShdw>
                </a:effectLst>
              </a:rPr>
            </a:br>
            <a:r>
              <a:rPr kumimoji="0" lang="en-US" sz="2400" b="0" dirty="0">
                <a:solidFill>
                  <a:schemeClr val="tx2"/>
                </a:solidFill>
              </a:rPr>
              <a:t>State and Local Level  </a:t>
            </a:r>
          </a:p>
        </p:txBody>
      </p:sp>
      <p:sp>
        <p:nvSpPr>
          <p:cNvPr id="417795" name="Rectangle 3"/>
          <p:cNvSpPr>
            <a:spLocks noGrp="1" noChangeArrowheads="1"/>
          </p:cNvSpPr>
          <p:nvPr>
            <p:ph idx="1"/>
          </p:nvPr>
        </p:nvSpPr>
        <p:spPr>
          <a:xfrm>
            <a:off x="1133475" y="1827213"/>
            <a:ext cx="7466828" cy="4385816"/>
          </a:xfrm>
          <a:noFill/>
          <a:ln/>
        </p:spPr>
        <p:txBody>
          <a:bodyPr wrap="square" lIns="0" tIns="0" rIns="0" bIns="0">
            <a:spAutoFit/>
          </a:bodyPr>
          <a:lstStyle/>
          <a:p>
            <a:pPr marL="519113" indent="-519113">
              <a:lnSpc>
                <a:spcPct val="90000"/>
              </a:lnSpc>
              <a:spcBef>
                <a:spcPts val="0"/>
              </a:spcBef>
              <a:spcAft>
                <a:spcPct val="15000"/>
              </a:spcAft>
              <a:buClr>
                <a:srgbClr val="000099"/>
              </a:buClr>
              <a:buSzPct val="120000"/>
            </a:pPr>
            <a:r>
              <a:rPr lang="en-US" sz="2000" b="1" dirty="0" smtClean="0">
                <a:solidFill>
                  <a:srgbClr val="000099"/>
                </a:solidFill>
              </a:rPr>
              <a:t>Most State Laws Much Less Developed Than Comparable Federal Laws.</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State Laws Vary Dramatically – Thus, No “Common Denominator” Approach.</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Local Laws in this Area Emerging.</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Like Federal Laws in This Area, Laws Often Applied in Political Context or Used by Competitors as Tool.</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Laws Usually Prompted by Recent Scandal in the State.</a:t>
            </a:r>
          </a:p>
          <a:p>
            <a:pPr marL="519113" indent="-519113">
              <a:spcBef>
                <a:spcPts val="0"/>
              </a:spcBef>
              <a:spcAft>
                <a:spcPct val="35000"/>
              </a:spcAft>
              <a:buClr>
                <a:srgbClr val="000099"/>
              </a:buClr>
              <a:buSzPct val="120000"/>
            </a:pPr>
            <a:r>
              <a:rPr lang="en-US" sz="2000" b="1" dirty="0" smtClean="0">
                <a:solidFill>
                  <a:srgbClr val="000099"/>
                </a:solidFill>
              </a:rPr>
              <a:t>Broadening Definition of Lobbying.</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Stricter Limits on Gifts, Including Gift Bans in Many Jurisdictions.</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“Pay-to-Play” Laws.</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Heightened Enforcement.</a:t>
            </a:r>
          </a:p>
          <a:p>
            <a:pPr marL="519113" indent="-519113">
              <a:lnSpc>
                <a:spcPct val="90000"/>
              </a:lnSpc>
              <a:spcBef>
                <a:spcPts val="0"/>
              </a:spcBef>
              <a:spcAft>
                <a:spcPct val="15000"/>
              </a:spcAft>
              <a:buClr>
                <a:srgbClr val="000099"/>
              </a:buClr>
              <a:buSzPct val="120000"/>
            </a:pPr>
            <a:r>
              <a:rPr lang="en-US" sz="2000" b="1" dirty="0" smtClean="0">
                <a:solidFill>
                  <a:srgbClr val="000099"/>
                </a:solidFill>
              </a:rPr>
              <a:t>Contingency Fee Restrictions in Majority of States.</a:t>
            </a:r>
            <a:endParaRPr lang="en-US" sz="2000" b="1" dirty="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436F0951-58BA-4789-9CF7-0D7E19361C06}" type="slidenum">
              <a:rPr lang="en-US"/>
              <a:pPr/>
              <a:t>3</a:t>
            </a:fld>
            <a:endParaRPr lang="en-US"/>
          </a:p>
        </p:txBody>
      </p:sp>
      <p:sp>
        <p:nvSpPr>
          <p:cNvPr id="417796" name="Line 4"/>
          <p:cNvSpPr>
            <a:spLocks noChangeShapeType="1"/>
          </p:cNvSpPr>
          <p:nvPr/>
        </p:nvSpPr>
        <p:spPr bwMode="auto">
          <a:xfrm>
            <a:off x="1073150" y="1628775"/>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r>
              <a:rPr lang="en-US"/>
              <a:t>Slide </a:t>
            </a:r>
            <a:fld id="{0707253B-15C2-4D91-A0B3-024468E32086}" type="slidenum">
              <a:rPr lang="en-US"/>
              <a:pPr/>
              <a:t>30</a:t>
            </a:fld>
            <a:endParaRPr lang="en-US"/>
          </a:p>
        </p:txBody>
      </p:sp>
      <p:sp>
        <p:nvSpPr>
          <p:cNvPr id="483330" name="Rectangle 2"/>
          <p:cNvSpPr>
            <a:spLocks noChangeArrowheads="1"/>
          </p:cNvSpPr>
          <p:nvPr/>
        </p:nvSpPr>
        <p:spPr bwMode="auto">
          <a:xfrm>
            <a:off x="1133475" y="2030413"/>
            <a:ext cx="7296150" cy="4648200"/>
          </a:xfrm>
          <a:prstGeom prst="rect">
            <a:avLst/>
          </a:prstGeom>
          <a:noFill/>
          <a:ln w="3175">
            <a:noFill/>
            <a:miter lim="800000"/>
            <a:headEnd/>
            <a:tailEnd/>
          </a:ln>
          <a:effectLst/>
        </p:spPr>
        <p:txBody>
          <a:bodyPr lIns="0" tIns="0" rIns="0" bIns="0"/>
          <a:lstStyle/>
          <a:p>
            <a:pPr marL="461963" indent="-461963">
              <a:lnSpc>
                <a:spcPct val="95000"/>
              </a:lnSpc>
              <a:spcAft>
                <a:spcPct val="75000"/>
              </a:spcAft>
              <a:buClr>
                <a:srgbClr val="000099"/>
              </a:buClr>
              <a:buSzPct val="120000"/>
            </a:pPr>
            <a:endParaRPr lang="en-US" sz="2400">
              <a:effectLst>
                <a:outerShdw blurRad="38100" dist="38100" dir="2700000" algn="tl">
                  <a:srgbClr val="C0C0C0"/>
                </a:outerShdw>
              </a:effectLst>
            </a:endParaRPr>
          </a:p>
        </p:txBody>
      </p:sp>
      <p:pic>
        <p:nvPicPr>
          <p:cNvPr id="483334" name="Picture 6" descr="golfing"/>
          <p:cNvPicPr>
            <a:picLocks noChangeAspect="1" noChangeArrowheads="1"/>
          </p:cNvPicPr>
          <p:nvPr/>
        </p:nvPicPr>
        <p:blipFill>
          <a:blip r:embed="rId2"/>
          <a:srcRect/>
          <a:stretch>
            <a:fillRect/>
          </a:stretch>
        </p:blipFill>
        <p:spPr bwMode="auto">
          <a:xfrm>
            <a:off x="1065213" y="2379663"/>
            <a:ext cx="2894012" cy="3443287"/>
          </a:xfrm>
          <a:prstGeom prst="rect">
            <a:avLst/>
          </a:prstGeom>
          <a:noFill/>
          <a:ln w="9525">
            <a:noFill/>
            <a:miter lim="800000"/>
            <a:headEnd/>
            <a:tailEnd/>
          </a:ln>
        </p:spPr>
      </p:pic>
      <p:pic>
        <p:nvPicPr>
          <p:cNvPr id="483335" name="Picture 7" descr="j0406208[1]"/>
          <p:cNvPicPr>
            <a:picLocks noChangeAspect="1" noChangeArrowheads="1"/>
          </p:cNvPicPr>
          <p:nvPr/>
        </p:nvPicPr>
        <p:blipFill>
          <a:blip r:embed="rId3"/>
          <a:srcRect/>
          <a:stretch>
            <a:fillRect/>
          </a:stretch>
        </p:blipFill>
        <p:spPr bwMode="auto">
          <a:xfrm>
            <a:off x="4976813" y="2241550"/>
            <a:ext cx="3355975" cy="3492500"/>
          </a:xfrm>
          <a:prstGeom prst="rect">
            <a:avLst/>
          </a:prstGeom>
          <a:noFill/>
        </p:spPr>
      </p:pic>
      <p:sp>
        <p:nvSpPr>
          <p:cNvPr id="483336" name="Rectangle 8"/>
          <p:cNvSpPr>
            <a:spLocks noChangeArrowheads="1"/>
          </p:cNvSpPr>
          <p:nvPr/>
        </p:nvSpPr>
        <p:spPr bwMode="auto">
          <a:xfrm>
            <a:off x="2576513" y="1112838"/>
            <a:ext cx="4405312" cy="727075"/>
          </a:xfrm>
          <a:prstGeom prst="rect">
            <a:avLst/>
          </a:prstGeom>
          <a:noFill/>
          <a:ln w="9525">
            <a:noFill/>
            <a:miter lim="800000"/>
            <a:headEnd/>
            <a:tailEnd/>
          </a:ln>
          <a:effectLst/>
        </p:spPr>
        <p:txBody>
          <a:bodyPr wrap="none" lIns="0" tIns="0" rIns="0" bIns="0" anchor="ctr">
            <a:spAutoFit/>
          </a:bodyPr>
          <a:lstStyle/>
          <a:p>
            <a:pPr algn="ctr"/>
            <a:r>
              <a:rPr lang="en-US">
                <a:effectLst>
                  <a:outerShdw blurRad="38100" dist="38100" dir="2700000" algn="tl">
                    <a:srgbClr val="C0C0C0"/>
                  </a:outerShdw>
                </a:effectLst>
              </a:rPr>
              <a:t>GIFTS/ENTERTAINMENT: </a:t>
            </a:r>
            <a:br>
              <a:rPr lang="en-US">
                <a:effectLst>
                  <a:outerShdw blurRad="38100" dist="38100" dir="2700000" algn="tl">
                    <a:srgbClr val="C0C0C0"/>
                  </a:outerShdw>
                </a:effectLst>
              </a:rPr>
            </a:br>
            <a:r>
              <a:rPr lang="en-US">
                <a:effectLst>
                  <a:outerShdw blurRad="38100" dist="38100" dir="2700000" algn="tl">
                    <a:srgbClr val="C0C0C0"/>
                  </a:outerShdw>
                </a:effectLst>
              </a:rPr>
              <a:t>ISSUE SPOTTING</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4"/>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GIFTS/ENTERTAINMENT</a:t>
            </a:r>
            <a:br>
              <a:rPr lang="en-US" sz="2800">
                <a:solidFill>
                  <a:srgbClr val="000099"/>
                </a:solidFill>
                <a:effectLst>
                  <a:outerShdw blurRad="38100" dist="38100" dir="2700000" algn="tl">
                    <a:srgbClr val="C0C0C0"/>
                  </a:outerShdw>
                </a:effectLst>
              </a:rPr>
            </a:br>
            <a:r>
              <a:rPr lang="en-US" sz="2400" b="0">
                <a:solidFill>
                  <a:schemeClr val="tx2"/>
                </a:solidFill>
              </a:rPr>
              <a:t>Issue Spotting</a:t>
            </a:r>
          </a:p>
        </p:txBody>
      </p:sp>
      <p:sp>
        <p:nvSpPr>
          <p:cNvPr id="5" name="Slide Number Placeholder 3"/>
          <p:cNvSpPr>
            <a:spLocks noGrp="1"/>
          </p:cNvSpPr>
          <p:nvPr>
            <p:ph type="sldNum" sz="quarter" idx="12"/>
          </p:nvPr>
        </p:nvSpPr>
        <p:spPr/>
        <p:txBody>
          <a:bodyPr/>
          <a:lstStyle/>
          <a:p>
            <a:r>
              <a:rPr lang="en-US"/>
              <a:t>Slide </a:t>
            </a:r>
            <a:fld id="{B9BE02C5-F74B-4261-AB13-786995E5E0CA}" type="slidenum">
              <a:rPr lang="en-US"/>
              <a:pPr/>
              <a:t>31</a:t>
            </a:fld>
            <a:endParaRPr lang="en-US"/>
          </a:p>
        </p:txBody>
      </p:sp>
      <p:sp>
        <p:nvSpPr>
          <p:cNvPr id="427010" name="Rectangle 2"/>
          <p:cNvSpPr>
            <a:spLocks noChangeArrowheads="1"/>
          </p:cNvSpPr>
          <p:nvPr/>
        </p:nvSpPr>
        <p:spPr bwMode="auto">
          <a:xfrm>
            <a:off x="1133475" y="2030413"/>
            <a:ext cx="7296150" cy="4648200"/>
          </a:xfrm>
          <a:prstGeom prst="rect">
            <a:avLst/>
          </a:prstGeom>
          <a:noFill/>
          <a:ln w="3175">
            <a:noFill/>
            <a:miter lim="800000"/>
            <a:headEnd/>
            <a:tailEnd/>
          </a:ln>
          <a:effectLst/>
        </p:spPr>
        <p:txBody>
          <a:bodyPr lIns="0" tIns="0" rIns="0" bIns="0"/>
          <a:lstStyle/>
          <a:p>
            <a:pPr marL="461963" indent="-461963">
              <a:lnSpc>
                <a:spcPct val="95000"/>
              </a:lnSpc>
              <a:spcAft>
                <a:spcPct val="75000"/>
              </a:spcAft>
              <a:buClr>
                <a:srgbClr val="000099"/>
              </a:buClr>
              <a:buSzPct val="120000"/>
              <a:buFontTx/>
              <a:buChar char="•"/>
            </a:pPr>
            <a:r>
              <a:rPr lang="en-US" sz="2400">
                <a:effectLst/>
              </a:rPr>
              <a:t>Who Does the Rule Cover?</a:t>
            </a:r>
          </a:p>
          <a:p>
            <a:pPr marL="914400" lvl="1" indent="-338138">
              <a:lnSpc>
                <a:spcPct val="95000"/>
              </a:lnSpc>
              <a:spcAft>
                <a:spcPct val="75000"/>
              </a:spcAft>
              <a:buClr>
                <a:srgbClr val="000099"/>
              </a:buClr>
              <a:buFont typeface="Arial" charset="0"/>
              <a:buChar char="–"/>
            </a:pPr>
            <a:r>
              <a:rPr lang="en-US" sz="2000" b="0">
                <a:effectLst/>
              </a:rPr>
              <a:t>What type of officials?</a:t>
            </a:r>
          </a:p>
          <a:p>
            <a:pPr marL="914400" lvl="1" indent="-338138">
              <a:lnSpc>
                <a:spcPct val="95000"/>
              </a:lnSpc>
              <a:spcAft>
                <a:spcPct val="75000"/>
              </a:spcAft>
              <a:buClr>
                <a:srgbClr val="000099"/>
              </a:buClr>
              <a:buFont typeface="Arial" charset="0"/>
              <a:buChar char="–"/>
            </a:pPr>
            <a:r>
              <a:rPr lang="en-US" sz="2000" b="0">
                <a:effectLst/>
              </a:rPr>
              <a:t>What type of donors?</a:t>
            </a:r>
          </a:p>
          <a:p>
            <a:pPr marL="461963" indent="-461963">
              <a:lnSpc>
                <a:spcPct val="95000"/>
              </a:lnSpc>
              <a:spcAft>
                <a:spcPct val="75000"/>
              </a:spcAft>
              <a:buClr>
                <a:srgbClr val="000099"/>
              </a:buClr>
              <a:buSzPct val="120000"/>
              <a:buFontTx/>
              <a:buChar char="•"/>
            </a:pPr>
            <a:r>
              <a:rPr lang="en-US" sz="2400">
                <a:effectLst/>
              </a:rPr>
              <a:t>What Does the Rule Cover?</a:t>
            </a:r>
          </a:p>
          <a:p>
            <a:pPr marL="461963" indent="-461963">
              <a:lnSpc>
                <a:spcPct val="95000"/>
              </a:lnSpc>
              <a:spcAft>
                <a:spcPct val="75000"/>
              </a:spcAft>
              <a:buClr>
                <a:srgbClr val="000099"/>
              </a:buClr>
              <a:buSzPct val="120000"/>
              <a:buFontTx/>
              <a:buChar char="•"/>
            </a:pPr>
            <a:r>
              <a:rPr lang="en-US" sz="2400">
                <a:effectLst/>
              </a:rPr>
              <a:t>What Reporting Requirements Apply?</a:t>
            </a:r>
          </a:p>
        </p:txBody>
      </p:sp>
      <p:sp>
        <p:nvSpPr>
          <p:cNvPr id="427011" name="Line 3"/>
          <p:cNvSpPr>
            <a:spLocks noChangeShapeType="1"/>
          </p:cNvSpPr>
          <p:nvPr/>
        </p:nvSpPr>
        <p:spPr bwMode="auto">
          <a:xfrm>
            <a:off x="1048324" y="1737298"/>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5"/>
          <p:cNvSpPr>
            <a:spLocks noGrp="1" noChangeArrowheads="1"/>
          </p:cNvSpPr>
          <p:nvPr>
            <p:ph type="title"/>
          </p:nvPr>
        </p:nvSpPr>
        <p:spPr bwMode="auto">
          <a:xfrm>
            <a:off x="1068388" y="903288"/>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GIFTS/ENTERTAINMENT</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a:solidFill>
                  <a:schemeClr val="tx2"/>
                </a:solidFill>
              </a:rPr>
              <a:t>Who Does the Rule Cover?</a:t>
            </a:r>
          </a:p>
        </p:txBody>
      </p:sp>
      <p:sp>
        <p:nvSpPr>
          <p:cNvPr id="428034" name="Rectangle 2"/>
          <p:cNvSpPr>
            <a:spLocks noGrp="1" noChangeArrowheads="1"/>
          </p:cNvSpPr>
          <p:nvPr>
            <p:ph idx="1"/>
          </p:nvPr>
        </p:nvSpPr>
        <p:spPr>
          <a:xfrm>
            <a:off x="1119188" y="2005013"/>
            <a:ext cx="7494587" cy="3031599"/>
          </a:xfrm>
          <a:noFill/>
          <a:ln/>
        </p:spPr>
        <p:txBody>
          <a:bodyPr lIns="0" tIns="0" rIns="0" bIns="0">
            <a:spAutoFit/>
          </a:bodyPr>
          <a:lstStyle/>
          <a:p>
            <a:pPr>
              <a:lnSpc>
                <a:spcPct val="85000"/>
              </a:lnSpc>
              <a:spcAft>
                <a:spcPct val="40000"/>
              </a:spcAft>
              <a:buClr>
                <a:srgbClr val="000099"/>
              </a:buClr>
              <a:buSzPct val="120000"/>
              <a:buFontTx/>
              <a:buNone/>
            </a:pPr>
            <a:r>
              <a:rPr lang="en-US" sz="2000" b="1" u="sng" dirty="0">
                <a:solidFill>
                  <a:srgbClr val="000099"/>
                </a:solidFill>
              </a:rPr>
              <a:t>Officials</a:t>
            </a:r>
            <a:r>
              <a:rPr lang="en-US" sz="2000" b="1" dirty="0">
                <a:solidFill>
                  <a:srgbClr val="000099"/>
                </a:solidFill>
                <a:effectLst>
                  <a:outerShdw blurRad="38100" dist="38100" dir="2700000" algn="tl">
                    <a:srgbClr val="C0C0C0"/>
                  </a:outerShdw>
                </a:effectLst>
              </a:rPr>
              <a:t>:</a:t>
            </a:r>
          </a:p>
          <a:p>
            <a:pPr>
              <a:lnSpc>
                <a:spcPct val="95000"/>
              </a:lnSpc>
              <a:spcAft>
                <a:spcPct val="20000"/>
              </a:spcAft>
              <a:buClr>
                <a:srgbClr val="000099"/>
              </a:buClr>
              <a:buSzPct val="120000"/>
            </a:pPr>
            <a:r>
              <a:rPr lang="en-US" sz="2000" dirty="0">
                <a:solidFill>
                  <a:srgbClr val="000099"/>
                </a:solidFill>
              </a:rPr>
              <a:t>Do state gift laws apply to local and county officials, and/or do at least some of these localities have their own rules?</a:t>
            </a:r>
          </a:p>
          <a:p>
            <a:pPr>
              <a:lnSpc>
                <a:spcPct val="95000"/>
              </a:lnSpc>
              <a:spcAft>
                <a:spcPct val="20000"/>
              </a:spcAft>
              <a:buClr>
                <a:srgbClr val="000099"/>
              </a:buClr>
              <a:buSzPct val="120000"/>
            </a:pPr>
            <a:r>
              <a:rPr lang="en-US" sz="2000" dirty="0">
                <a:solidFill>
                  <a:srgbClr val="000099"/>
                </a:solidFill>
              </a:rPr>
              <a:t>Are both branches – executive and legislative – covered and, if so, do they have distinct rules for each branch?</a:t>
            </a:r>
          </a:p>
          <a:p>
            <a:pPr>
              <a:lnSpc>
                <a:spcPct val="95000"/>
              </a:lnSpc>
              <a:spcAft>
                <a:spcPct val="20000"/>
              </a:spcAft>
              <a:buClr>
                <a:srgbClr val="000099"/>
              </a:buClr>
              <a:buSzPct val="120000"/>
            </a:pPr>
            <a:r>
              <a:rPr lang="en-US" sz="2000" dirty="0">
                <a:solidFill>
                  <a:srgbClr val="000099"/>
                </a:solidFill>
              </a:rPr>
              <a:t>Are the families and spouses of officials covered?</a:t>
            </a:r>
          </a:p>
          <a:p>
            <a:pPr>
              <a:lnSpc>
                <a:spcPct val="95000"/>
              </a:lnSpc>
              <a:spcAft>
                <a:spcPct val="40000"/>
              </a:spcAft>
              <a:buClr>
                <a:srgbClr val="000099"/>
              </a:buClr>
              <a:buSzPct val="120000"/>
            </a:pPr>
            <a:r>
              <a:rPr lang="en-US" sz="2000" dirty="0">
                <a:solidFill>
                  <a:srgbClr val="000099"/>
                </a:solidFill>
              </a:rPr>
              <a:t>Are there special restrictions on recipients who are procurement officials? (Increasingly, yes</a:t>
            </a:r>
            <a:r>
              <a:rPr lang="en-US" sz="2000" dirty="0" smtClean="0">
                <a:solidFill>
                  <a:srgbClr val="000099"/>
                </a:solidFill>
              </a:rPr>
              <a:t>)</a:t>
            </a:r>
          </a:p>
          <a:p>
            <a:pPr>
              <a:lnSpc>
                <a:spcPct val="95000"/>
              </a:lnSpc>
              <a:spcAft>
                <a:spcPct val="40000"/>
              </a:spcAft>
              <a:buClr>
                <a:srgbClr val="000099"/>
              </a:buClr>
              <a:buSzPct val="120000"/>
            </a:pPr>
            <a:endParaRPr lang="en-US" sz="2000" dirty="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0F5CD20B-A4BB-4F57-8370-6EABA344E5D8}" type="slidenum">
              <a:rPr lang="en-US"/>
              <a:pPr/>
              <a:t>32</a:t>
            </a:fld>
            <a:endParaRPr lang="en-US"/>
          </a:p>
        </p:txBody>
      </p:sp>
      <p:sp>
        <p:nvSpPr>
          <p:cNvPr id="428036" name="Line 4"/>
          <p:cNvSpPr>
            <a:spLocks noChangeShapeType="1"/>
          </p:cNvSpPr>
          <p:nvPr/>
        </p:nvSpPr>
        <p:spPr bwMode="auto">
          <a:xfrm>
            <a:off x="1114425" y="163195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Rectangle 4"/>
          <p:cNvSpPr>
            <a:spLocks noGrp="1" noChangeArrowheads="1"/>
          </p:cNvSpPr>
          <p:nvPr>
            <p:ph type="title"/>
          </p:nvPr>
        </p:nvSpPr>
        <p:spPr bwMode="auto">
          <a:xfrm>
            <a:off x="1068388" y="903288"/>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GIFTS/ENTERTAINMENT</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Who Does the Rule Cover?</a:t>
            </a:r>
          </a:p>
        </p:txBody>
      </p:sp>
      <p:sp>
        <p:nvSpPr>
          <p:cNvPr id="488450" name="Rectangle 2"/>
          <p:cNvSpPr>
            <a:spLocks noGrp="1" noChangeArrowheads="1"/>
          </p:cNvSpPr>
          <p:nvPr>
            <p:ph idx="1"/>
          </p:nvPr>
        </p:nvSpPr>
        <p:spPr>
          <a:xfrm>
            <a:off x="1119188" y="1804988"/>
            <a:ext cx="7494587" cy="2646878"/>
          </a:xfrm>
          <a:noFill/>
          <a:ln/>
        </p:spPr>
        <p:txBody>
          <a:bodyPr lIns="0" tIns="0" rIns="0" bIns="0">
            <a:spAutoFit/>
          </a:bodyPr>
          <a:lstStyle/>
          <a:p>
            <a:pPr>
              <a:lnSpc>
                <a:spcPct val="85000"/>
              </a:lnSpc>
              <a:spcAft>
                <a:spcPct val="40000"/>
              </a:spcAft>
              <a:buClr>
                <a:srgbClr val="000099"/>
              </a:buClr>
              <a:buSzPct val="120000"/>
              <a:buFontTx/>
              <a:buNone/>
            </a:pPr>
            <a:r>
              <a:rPr lang="en-US" sz="2000" b="1" u="sng" dirty="0">
                <a:solidFill>
                  <a:srgbClr val="000099"/>
                </a:solidFill>
              </a:rPr>
              <a:t>Donors</a:t>
            </a:r>
            <a:r>
              <a:rPr lang="en-US" sz="2000" dirty="0">
                <a:solidFill>
                  <a:srgbClr val="000099"/>
                </a:solidFill>
                <a:effectLst>
                  <a:outerShdw blurRad="38100" dist="38100" dir="2700000" algn="tl">
                    <a:srgbClr val="C0C0C0"/>
                  </a:outerShdw>
                </a:effectLst>
              </a:rPr>
              <a:t>:</a:t>
            </a:r>
          </a:p>
          <a:p>
            <a:pPr>
              <a:lnSpc>
                <a:spcPct val="95000"/>
              </a:lnSpc>
              <a:spcAft>
                <a:spcPct val="40000"/>
              </a:spcAft>
              <a:buClr>
                <a:srgbClr val="000099"/>
              </a:buClr>
              <a:buSzPct val="120000"/>
            </a:pPr>
            <a:r>
              <a:rPr lang="en-US" sz="2000" dirty="0">
                <a:solidFill>
                  <a:srgbClr val="000099"/>
                </a:solidFill>
              </a:rPr>
              <a:t>Are all donors subject to the same rules or are only certain donors – such as lobbyists, lobbyist employers, and government contractors – covered or subject to additional restrictions? (Increasingly, yes)</a:t>
            </a:r>
          </a:p>
          <a:p>
            <a:pPr>
              <a:lnSpc>
                <a:spcPct val="95000"/>
              </a:lnSpc>
              <a:spcAft>
                <a:spcPct val="40000"/>
              </a:spcAft>
              <a:buClr>
                <a:srgbClr val="000099"/>
              </a:buClr>
              <a:buSzPct val="120000"/>
            </a:pPr>
            <a:r>
              <a:rPr lang="en-US" sz="2000" dirty="0">
                <a:solidFill>
                  <a:srgbClr val="000099"/>
                </a:solidFill>
              </a:rPr>
              <a:t>Is there legal liability on the part of the donor if the ethics rules are violated?</a:t>
            </a:r>
          </a:p>
          <a:p>
            <a:pPr>
              <a:lnSpc>
                <a:spcPct val="85000"/>
              </a:lnSpc>
              <a:spcAft>
                <a:spcPct val="40000"/>
              </a:spcAft>
              <a:buClr>
                <a:srgbClr val="000099"/>
              </a:buClr>
              <a:buSzPct val="120000"/>
              <a:buFontTx/>
              <a:buNone/>
            </a:pPr>
            <a:endParaRPr lang="en-US" sz="2000" dirty="0">
              <a:solidFill>
                <a:srgbClr val="000099"/>
              </a:solidFill>
              <a:effectLst>
                <a:outerShdw blurRad="38100" dist="38100" dir="2700000" algn="tl">
                  <a:srgbClr val="C0C0C0"/>
                </a:outerShdw>
              </a:effectLst>
            </a:endParaRPr>
          </a:p>
        </p:txBody>
      </p:sp>
      <p:sp>
        <p:nvSpPr>
          <p:cNvPr id="6" name="Slide Number Placeholder 3"/>
          <p:cNvSpPr>
            <a:spLocks noGrp="1"/>
          </p:cNvSpPr>
          <p:nvPr>
            <p:ph type="sldNum" sz="quarter" idx="12"/>
          </p:nvPr>
        </p:nvSpPr>
        <p:spPr/>
        <p:txBody>
          <a:bodyPr/>
          <a:lstStyle/>
          <a:p>
            <a:r>
              <a:rPr lang="en-US"/>
              <a:t>Slide </a:t>
            </a:r>
            <a:fld id="{BD24A631-3F99-4ECC-B832-277C211B02CF}" type="slidenum">
              <a:rPr lang="en-US"/>
              <a:pPr/>
              <a:t>33</a:t>
            </a:fld>
            <a:endParaRPr lang="en-US"/>
          </a:p>
        </p:txBody>
      </p:sp>
      <p:sp>
        <p:nvSpPr>
          <p:cNvPr id="488451" name="Line 3"/>
          <p:cNvSpPr>
            <a:spLocks noChangeShapeType="1"/>
          </p:cNvSpPr>
          <p:nvPr/>
        </p:nvSpPr>
        <p:spPr bwMode="auto">
          <a:xfrm>
            <a:off x="1114425" y="163195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88453" name="Picture 5"/>
          <p:cNvPicPr>
            <a:picLocks noChangeAspect="1" noChangeArrowheads="1"/>
          </p:cNvPicPr>
          <p:nvPr/>
        </p:nvPicPr>
        <p:blipFill>
          <a:blip r:embed="rId2"/>
          <a:srcRect/>
          <a:stretch>
            <a:fillRect/>
          </a:stretch>
        </p:blipFill>
        <p:spPr bwMode="auto">
          <a:xfrm>
            <a:off x="3470275" y="4206875"/>
            <a:ext cx="2286000" cy="20145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06" y="553419"/>
            <a:ext cx="8229600" cy="1143000"/>
          </a:xfrm>
        </p:spPr>
        <p:txBody>
          <a:bodyPr>
            <a:normAutofit fontScale="90000"/>
          </a:bodyPr>
          <a:lstStyle/>
          <a:p>
            <a:r>
              <a:rPr lang="en-US" dirty="0" smtClean="0"/>
              <a:t/>
            </a:r>
            <a:br>
              <a:rPr lang="en-US" dirty="0" smtClean="0"/>
            </a:br>
            <a:r>
              <a:rPr lang="en-US" sz="2800" dirty="0" smtClean="0">
                <a:solidFill>
                  <a:srgbClr val="000099"/>
                </a:solidFill>
                <a:effectLst>
                  <a:outerShdw blurRad="38100" dist="38100" dir="2700000" algn="tl">
                    <a:srgbClr val="C0C0C0"/>
                  </a:outerShdw>
                </a:effectLst>
              </a:rPr>
              <a:t>GIFTS/ENTERTAINMENT</a:t>
            </a:r>
            <a:r>
              <a:rPr lang="en-US" sz="3600" dirty="0" smtClean="0">
                <a:effectLst>
                  <a:outerShdw blurRad="38100" dist="38100" dir="2700000" algn="tl">
                    <a:srgbClr val="C0C0C0"/>
                  </a:outerShdw>
                </a:effectLst>
              </a:rPr>
              <a:t/>
            </a:r>
            <a:br>
              <a:rPr lang="en-US" sz="3600" dirty="0" smtClean="0">
                <a:effectLst>
                  <a:outerShdw blurRad="38100" dist="38100" dir="2700000" algn="tl">
                    <a:srgbClr val="C0C0C0"/>
                  </a:outerShdw>
                </a:effectLst>
              </a:rPr>
            </a:br>
            <a:r>
              <a:rPr lang="en-US" sz="2400" b="0" dirty="0" smtClean="0">
                <a:solidFill>
                  <a:schemeClr val="tx2"/>
                </a:solidFill>
              </a:rPr>
              <a:t>Impact on Government Contractors</a:t>
            </a:r>
            <a:endParaRPr lang="en-US" sz="2400" dirty="0"/>
          </a:p>
        </p:txBody>
      </p:sp>
      <p:sp>
        <p:nvSpPr>
          <p:cNvPr id="3" name="Content Placeholder 2"/>
          <p:cNvSpPr>
            <a:spLocks noGrp="1"/>
          </p:cNvSpPr>
          <p:nvPr>
            <p:ph idx="1"/>
          </p:nvPr>
        </p:nvSpPr>
        <p:spPr/>
        <p:txBody>
          <a:bodyPr/>
          <a:lstStyle/>
          <a:p>
            <a:pPr>
              <a:buClr>
                <a:srgbClr val="000099"/>
              </a:buClr>
            </a:pPr>
            <a:r>
              <a:rPr lang="en-US" sz="2000" dirty="0" smtClean="0">
                <a:solidFill>
                  <a:srgbClr val="000099"/>
                </a:solidFill>
              </a:rPr>
              <a:t>Government contractors are subject to same gift restrictions as everyone else.</a:t>
            </a:r>
          </a:p>
          <a:p>
            <a:pPr>
              <a:buClr>
                <a:srgbClr val="000099"/>
              </a:buClr>
            </a:pPr>
            <a:r>
              <a:rPr lang="en-US" sz="2000" dirty="0" smtClean="0">
                <a:solidFill>
                  <a:srgbClr val="000099"/>
                </a:solidFill>
              </a:rPr>
              <a:t>Lobbyists and their employers tend to be subject to additional gift restrictions; so government contractors who employ or retain lobbyists also subject to these stricter limits.</a:t>
            </a:r>
          </a:p>
          <a:p>
            <a:pPr>
              <a:buClr>
                <a:srgbClr val="000099"/>
              </a:buClr>
            </a:pPr>
            <a:r>
              <a:rPr lang="en-US" sz="2000" dirty="0" smtClean="0">
                <a:solidFill>
                  <a:srgbClr val="000099"/>
                </a:solidFill>
              </a:rPr>
              <a:t>A majority of states impose limits, on top of those applicable to the public and to lobbyists/lobbyist employers, on government contractors.</a:t>
            </a:r>
          </a:p>
          <a:p>
            <a:pPr>
              <a:buClr>
                <a:srgbClr val="000099"/>
              </a:buClr>
            </a:pPr>
            <a:r>
              <a:rPr lang="en-US" sz="2000" dirty="0" smtClean="0">
                <a:solidFill>
                  <a:srgbClr val="000099"/>
                </a:solidFill>
              </a:rPr>
              <a:t>These special restrictions typically are much more narrow than in the political contribution area and apply only to those officials working on a particular procurement and not to any public official in the state.</a:t>
            </a:r>
            <a:r>
              <a:rPr lang="en-US" sz="2000" b="1" dirty="0" smtClean="0">
                <a:solidFill>
                  <a:srgbClr val="000099"/>
                </a:solidFill>
              </a:rPr>
              <a:t> </a:t>
            </a:r>
          </a:p>
          <a:p>
            <a:endParaRPr lang="en-US" dirty="0"/>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34</a:t>
            </a:fld>
            <a:endParaRPr lang="en-US"/>
          </a:p>
        </p:txBody>
      </p:sp>
      <p:sp>
        <p:nvSpPr>
          <p:cNvPr id="5" name="Line 4"/>
          <p:cNvSpPr>
            <a:spLocks noChangeShapeType="1"/>
          </p:cNvSpPr>
          <p:nvPr/>
        </p:nvSpPr>
        <p:spPr bwMode="auto">
          <a:xfrm>
            <a:off x="556861" y="1754613"/>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1"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GIFTS/ENTERTAINMENT</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What Does the Rule Cover?</a:t>
            </a:r>
          </a:p>
        </p:txBody>
      </p:sp>
      <p:sp>
        <p:nvSpPr>
          <p:cNvPr id="429058" name="Rectangle 2"/>
          <p:cNvSpPr>
            <a:spLocks noGrp="1" noChangeArrowheads="1"/>
          </p:cNvSpPr>
          <p:nvPr>
            <p:ph idx="1"/>
          </p:nvPr>
        </p:nvSpPr>
        <p:spPr>
          <a:xfrm>
            <a:off x="1119188" y="2062163"/>
            <a:ext cx="7494587" cy="3257550"/>
          </a:xfrm>
          <a:noFill/>
          <a:ln/>
        </p:spPr>
        <p:txBody>
          <a:bodyPr lIns="0" tIns="0" rIns="0" bIns="0">
            <a:spAutoFit/>
          </a:bodyPr>
          <a:lstStyle/>
          <a:p>
            <a:pPr>
              <a:lnSpc>
                <a:spcPct val="95000"/>
              </a:lnSpc>
              <a:spcBef>
                <a:spcPct val="35000"/>
              </a:spcBef>
              <a:spcAft>
                <a:spcPct val="0"/>
              </a:spcAft>
              <a:buClr>
                <a:srgbClr val="000099"/>
              </a:buClr>
              <a:buSzPct val="120000"/>
            </a:pPr>
            <a:r>
              <a:rPr lang="en-US" sz="2000" dirty="0">
                <a:solidFill>
                  <a:srgbClr val="000099"/>
                </a:solidFill>
              </a:rPr>
              <a:t>What is a gift?</a:t>
            </a:r>
            <a:r>
              <a:rPr lang="en-US" sz="2000" dirty="0">
                <a:solidFill>
                  <a:srgbClr val="000099"/>
                </a:solidFill>
                <a:effectLst>
                  <a:outerShdw blurRad="38100" dist="38100" dir="2700000" algn="tl">
                    <a:srgbClr val="C0C0C0"/>
                  </a:outerShdw>
                </a:effectLst>
              </a:rPr>
              <a:t> </a:t>
            </a:r>
            <a:r>
              <a:rPr lang="en-US" sz="1600" dirty="0">
                <a:solidFill>
                  <a:srgbClr val="000099"/>
                </a:solidFill>
                <a:effectLst>
                  <a:outerShdw blurRad="38100" dist="38100" dir="2700000" algn="tl">
                    <a:srgbClr val="C0C0C0"/>
                  </a:outerShdw>
                </a:effectLst>
              </a:rPr>
              <a:t>(A meal? A ticket to a sports events?  A round of golf?  Use of a conference room?)</a:t>
            </a:r>
          </a:p>
          <a:p>
            <a:pPr>
              <a:lnSpc>
                <a:spcPct val="95000"/>
              </a:lnSpc>
              <a:spcBef>
                <a:spcPct val="35000"/>
              </a:spcBef>
              <a:spcAft>
                <a:spcPct val="0"/>
              </a:spcAft>
              <a:buClr>
                <a:srgbClr val="000099"/>
              </a:buClr>
              <a:buSzPct val="120000"/>
            </a:pPr>
            <a:r>
              <a:rPr lang="en-US" sz="2000" dirty="0">
                <a:solidFill>
                  <a:srgbClr val="000099"/>
                </a:solidFill>
              </a:rPr>
              <a:t>What is an illegal gratuity?</a:t>
            </a:r>
          </a:p>
          <a:p>
            <a:pPr>
              <a:lnSpc>
                <a:spcPct val="95000"/>
              </a:lnSpc>
              <a:spcBef>
                <a:spcPct val="35000"/>
              </a:spcBef>
              <a:spcAft>
                <a:spcPct val="0"/>
              </a:spcAft>
              <a:buClr>
                <a:srgbClr val="000099"/>
              </a:buClr>
              <a:buSzPct val="120000"/>
            </a:pPr>
            <a:r>
              <a:rPr lang="en-US" sz="2000" dirty="0">
                <a:solidFill>
                  <a:srgbClr val="000099"/>
                </a:solidFill>
              </a:rPr>
              <a:t>Are there limits on the value of gifts that may be given either per single gift or event or a yearly aggregate limit?</a:t>
            </a:r>
          </a:p>
          <a:p>
            <a:pPr>
              <a:lnSpc>
                <a:spcPct val="95000"/>
              </a:lnSpc>
              <a:spcBef>
                <a:spcPct val="35000"/>
              </a:spcBef>
              <a:spcAft>
                <a:spcPct val="0"/>
              </a:spcAft>
              <a:buClr>
                <a:srgbClr val="000099"/>
              </a:buClr>
              <a:buSzPct val="120000"/>
            </a:pPr>
            <a:r>
              <a:rPr lang="en-US" sz="2000" dirty="0">
                <a:solidFill>
                  <a:srgbClr val="000099"/>
                </a:solidFill>
              </a:rPr>
              <a:t>Are affiliates of an organization and the organization considered one source or separate sources for purposes of any gift-giving limits?</a:t>
            </a:r>
          </a:p>
          <a:p>
            <a:pPr>
              <a:lnSpc>
                <a:spcPct val="95000"/>
              </a:lnSpc>
              <a:spcBef>
                <a:spcPct val="35000"/>
              </a:spcBef>
              <a:spcAft>
                <a:spcPct val="0"/>
              </a:spcAft>
              <a:buClr>
                <a:srgbClr val="000099"/>
              </a:buClr>
              <a:buSzPct val="120000"/>
            </a:pPr>
            <a:r>
              <a:rPr lang="en-US" sz="2000" dirty="0">
                <a:solidFill>
                  <a:srgbClr val="000099"/>
                </a:solidFill>
              </a:rPr>
              <a:t>How do you value a gift, such as tickets to sporting events and luxury boxes?</a:t>
            </a:r>
          </a:p>
        </p:txBody>
      </p:sp>
      <p:sp>
        <p:nvSpPr>
          <p:cNvPr id="5" name="Slide Number Placeholder 3"/>
          <p:cNvSpPr>
            <a:spLocks noGrp="1"/>
          </p:cNvSpPr>
          <p:nvPr>
            <p:ph type="sldNum" sz="quarter" idx="12"/>
          </p:nvPr>
        </p:nvSpPr>
        <p:spPr/>
        <p:txBody>
          <a:bodyPr/>
          <a:lstStyle/>
          <a:p>
            <a:r>
              <a:rPr lang="en-US"/>
              <a:t>Slide </a:t>
            </a:r>
            <a:fld id="{861408D8-4A77-4A6A-BD56-E97462BC248C}" type="slidenum">
              <a:rPr lang="en-US"/>
              <a:pPr/>
              <a:t>35</a:t>
            </a:fld>
            <a:endParaRPr lang="en-US"/>
          </a:p>
        </p:txBody>
      </p:sp>
      <p:sp>
        <p:nvSpPr>
          <p:cNvPr id="429060"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6" name="Rectangle 4"/>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GIFTS/ENTERTAINMENT</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r>
              <a:rPr lang="en-US" sz="2400" b="0">
                <a:solidFill>
                  <a:schemeClr val="tx2"/>
                </a:solidFill>
              </a:rPr>
              <a:t>What Does the Rule Cover?</a:t>
            </a:r>
          </a:p>
        </p:txBody>
      </p:sp>
      <p:sp>
        <p:nvSpPr>
          <p:cNvPr id="489474" name="Rectangle 2"/>
          <p:cNvSpPr>
            <a:spLocks noGrp="1" noChangeArrowheads="1"/>
          </p:cNvSpPr>
          <p:nvPr>
            <p:ph idx="1"/>
          </p:nvPr>
        </p:nvSpPr>
        <p:spPr>
          <a:xfrm>
            <a:off x="1119188" y="2062163"/>
            <a:ext cx="7494587" cy="2448363"/>
          </a:xfrm>
          <a:noFill/>
          <a:ln/>
        </p:spPr>
        <p:txBody>
          <a:bodyPr lIns="0" tIns="0" rIns="0" bIns="0">
            <a:spAutoFit/>
          </a:bodyPr>
          <a:lstStyle/>
          <a:p>
            <a:pPr>
              <a:lnSpc>
                <a:spcPct val="105000"/>
              </a:lnSpc>
              <a:spcBef>
                <a:spcPct val="35000"/>
              </a:spcBef>
              <a:spcAft>
                <a:spcPct val="0"/>
              </a:spcAft>
              <a:buClr>
                <a:srgbClr val="000099"/>
              </a:buClr>
              <a:buSzPct val="120000"/>
            </a:pPr>
            <a:r>
              <a:rPr lang="en-US" sz="2200" dirty="0">
                <a:solidFill>
                  <a:srgbClr val="000099"/>
                </a:solidFill>
              </a:rPr>
              <a:t>What exceptions apply?</a:t>
            </a:r>
          </a:p>
          <a:p>
            <a:pPr marL="800100" lvl="1" indent="-342900">
              <a:lnSpc>
                <a:spcPct val="105000"/>
              </a:lnSpc>
              <a:spcAft>
                <a:spcPct val="25000"/>
              </a:spcAft>
              <a:buClr>
                <a:srgbClr val="000099"/>
              </a:buClr>
              <a:buSzPct val="60000"/>
              <a:buFont typeface="Arial" charset="0"/>
              <a:buChar char="—"/>
            </a:pPr>
            <a:r>
              <a:rPr lang="en-US" sz="2000" dirty="0">
                <a:solidFill>
                  <a:srgbClr val="000099"/>
                </a:solidFill>
              </a:rPr>
              <a:t>Many states have de </a:t>
            </a:r>
            <a:r>
              <a:rPr lang="en-US" sz="2000" dirty="0" err="1">
                <a:solidFill>
                  <a:srgbClr val="000099"/>
                </a:solidFill>
              </a:rPr>
              <a:t>minimis</a:t>
            </a:r>
            <a:r>
              <a:rPr lang="en-US" sz="2000" dirty="0">
                <a:solidFill>
                  <a:srgbClr val="000099"/>
                </a:solidFill>
              </a:rPr>
              <a:t> exceptions (under a certain dollar amount).</a:t>
            </a:r>
          </a:p>
          <a:p>
            <a:pPr marL="800100" lvl="1" indent="-342900">
              <a:lnSpc>
                <a:spcPct val="105000"/>
              </a:lnSpc>
              <a:spcAft>
                <a:spcPct val="25000"/>
              </a:spcAft>
              <a:buClr>
                <a:srgbClr val="000099"/>
              </a:buClr>
              <a:buSzPct val="60000"/>
              <a:buFont typeface="Arial" charset="0"/>
              <a:buChar char="—"/>
            </a:pPr>
            <a:r>
              <a:rPr lang="en-US" sz="2000" dirty="0">
                <a:solidFill>
                  <a:srgbClr val="000099"/>
                </a:solidFill>
              </a:rPr>
              <a:t>Many states subject food and beverage to special rules or exemptions, particularly meals taken in a group setting.</a:t>
            </a:r>
          </a:p>
          <a:p>
            <a:pPr marL="800100" lvl="1" indent="-342900">
              <a:lnSpc>
                <a:spcPct val="105000"/>
              </a:lnSpc>
              <a:spcAft>
                <a:spcPct val="25000"/>
              </a:spcAft>
              <a:buClr>
                <a:srgbClr val="000099"/>
              </a:buClr>
              <a:buSzPct val="60000"/>
              <a:buFont typeface="Arial" charset="0"/>
              <a:buChar char="—"/>
            </a:pPr>
            <a:r>
              <a:rPr lang="en-US" sz="2000" dirty="0">
                <a:solidFill>
                  <a:srgbClr val="000099"/>
                </a:solidFill>
              </a:rPr>
              <a:t>Many states have exceptions for an official’s attendance at, and travel related to, a conference, reception or seminar.</a:t>
            </a:r>
          </a:p>
        </p:txBody>
      </p:sp>
      <p:sp>
        <p:nvSpPr>
          <p:cNvPr id="6" name="Slide Number Placeholder 3"/>
          <p:cNvSpPr>
            <a:spLocks noGrp="1"/>
          </p:cNvSpPr>
          <p:nvPr>
            <p:ph type="sldNum" sz="quarter" idx="12"/>
          </p:nvPr>
        </p:nvSpPr>
        <p:spPr/>
        <p:txBody>
          <a:bodyPr/>
          <a:lstStyle/>
          <a:p>
            <a:r>
              <a:rPr lang="en-US"/>
              <a:t>Slide </a:t>
            </a:r>
            <a:fld id="{57F72E14-5864-480A-81BF-EDB5B583FF19}" type="slidenum">
              <a:rPr lang="en-US"/>
              <a:pPr/>
              <a:t>36</a:t>
            </a:fld>
            <a:endParaRPr lang="en-US"/>
          </a:p>
        </p:txBody>
      </p:sp>
      <p:sp>
        <p:nvSpPr>
          <p:cNvPr id="489475" name="Line 3"/>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89477" name="Picture 5"/>
          <p:cNvPicPr>
            <a:picLocks noChangeAspect="1" noChangeArrowheads="1"/>
          </p:cNvPicPr>
          <p:nvPr/>
        </p:nvPicPr>
        <p:blipFill>
          <a:blip r:embed="rId2"/>
          <a:srcRect/>
          <a:stretch>
            <a:fillRect/>
          </a:stretch>
        </p:blipFill>
        <p:spPr bwMode="auto">
          <a:xfrm>
            <a:off x="3295459" y="4595162"/>
            <a:ext cx="2382838" cy="16335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5" name="Rectangle 5"/>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GIFTS/ENTERTAINMENT</a:t>
            </a:r>
            <a:br>
              <a:rPr lang="en-US" sz="2800">
                <a:solidFill>
                  <a:srgbClr val="000099"/>
                </a:solidFill>
                <a:effectLst>
                  <a:outerShdw blurRad="38100" dist="38100" dir="2700000" algn="tl">
                    <a:srgbClr val="C0C0C0"/>
                  </a:outerShdw>
                </a:effectLst>
              </a:rPr>
            </a:br>
            <a:r>
              <a:rPr lang="en-US" sz="2400" b="0">
                <a:solidFill>
                  <a:schemeClr val="tx2"/>
                </a:solidFill>
              </a:rPr>
              <a:t>What Reporting Requirements Apply?</a:t>
            </a:r>
          </a:p>
        </p:txBody>
      </p:sp>
      <p:sp>
        <p:nvSpPr>
          <p:cNvPr id="430082" name="Rectangle 2"/>
          <p:cNvSpPr>
            <a:spLocks noGrp="1" noChangeArrowheads="1"/>
          </p:cNvSpPr>
          <p:nvPr>
            <p:ph idx="1"/>
          </p:nvPr>
        </p:nvSpPr>
        <p:spPr>
          <a:xfrm>
            <a:off x="1106488" y="2000250"/>
            <a:ext cx="7240587" cy="4054475"/>
          </a:xfrm>
          <a:noFill/>
          <a:ln/>
        </p:spPr>
        <p:txBody>
          <a:bodyPr lIns="0" tIns="0" rIns="0" bIns="0">
            <a:spAutoFit/>
          </a:bodyPr>
          <a:lstStyle/>
          <a:p>
            <a:pPr marL="349250" indent="-349250">
              <a:lnSpc>
                <a:spcPct val="90000"/>
              </a:lnSpc>
              <a:buClr>
                <a:srgbClr val="000099"/>
              </a:buClr>
              <a:buSzPct val="120000"/>
            </a:pPr>
            <a:r>
              <a:rPr lang="en-US" sz="2200" b="1">
                <a:solidFill>
                  <a:srgbClr val="000099"/>
                </a:solidFill>
              </a:rPr>
              <a:t>Does the official have to report the gift?</a:t>
            </a:r>
            <a:r>
              <a:rPr lang="en-US" sz="2200" b="1">
                <a:solidFill>
                  <a:srgbClr val="000099"/>
                </a:solidFill>
                <a:effectLst>
                  <a:outerShdw blurRad="38100" dist="38100" dir="2700000" algn="tl">
                    <a:srgbClr val="C0C0C0"/>
                  </a:outerShdw>
                </a:effectLst>
              </a:rPr>
              <a:t> </a:t>
            </a:r>
          </a:p>
          <a:p>
            <a:pPr marL="806450" lvl="1" indent="-342900">
              <a:lnSpc>
                <a:spcPct val="90000"/>
              </a:lnSpc>
              <a:buClr>
                <a:srgbClr val="000099"/>
              </a:buClr>
              <a:buSzPct val="60000"/>
              <a:buFont typeface="Arial" charset="0"/>
              <a:buChar char="—"/>
            </a:pPr>
            <a:r>
              <a:rPr lang="en-US" sz="2000">
                <a:solidFill>
                  <a:srgbClr val="000099"/>
                </a:solidFill>
              </a:rPr>
              <a:t>On what type of report?</a:t>
            </a:r>
          </a:p>
          <a:p>
            <a:pPr marL="806450" lvl="1" indent="-342900">
              <a:lnSpc>
                <a:spcPct val="90000"/>
              </a:lnSpc>
              <a:buClr>
                <a:srgbClr val="000099"/>
              </a:buClr>
              <a:buSzPct val="60000"/>
              <a:buFont typeface="Arial" charset="0"/>
              <a:buChar char="—"/>
            </a:pPr>
            <a:r>
              <a:rPr lang="en-US" sz="2000">
                <a:solidFill>
                  <a:srgbClr val="000099"/>
                </a:solidFill>
              </a:rPr>
              <a:t>Are there dollar thresholds or exemptions on reporting?</a:t>
            </a:r>
          </a:p>
          <a:p>
            <a:pPr marL="349250" indent="-349250">
              <a:lnSpc>
                <a:spcPct val="90000"/>
              </a:lnSpc>
              <a:spcBef>
                <a:spcPct val="65000"/>
              </a:spcBef>
              <a:buClr>
                <a:srgbClr val="000099"/>
              </a:buClr>
              <a:buSzPct val="120000"/>
            </a:pPr>
            <a:r>
              <a:rPr lang="en-US" sz="2200" b="1">
                <a:solidFill>
                  <a:srgbClr val="000099"/>
                </a:solidFill>
              </a:rPr>
              <a:t>Does the non-lobbyist donor have to report the gift?</a:t>
            </a:r>
          </a:p>
          <a:p>
            <a:pPr marL="806450" lvl="1" indent="-342900">
              <a:lnSpc>
                <a:spcPct val="90000"/>
              </a:lnSpc>
              <a:buClr>
                <a:srgbClr val="000099"/>
              </a:buClr>
              <a:buSzPct val="60000"/>
              <a:buFont typeface="Arial" charset="0"/>
              <a:buChar char="—"/>
            </a:pPr>
            <a:r>
              <a:rPr lang="en-US" sz="2000">
                <a:solidFill>
                  <a:srgbClr val="000099"/>
                </a:solidFill>
              </a:rPr>
              <a:t>On what type of report?</a:t>
            </a:r>
          </a:p>
          <a:p>
            <a:pPr marL="349250" indent="-349250">
              <a:lnSpc>
                <a:spcPct val="90000"/>
              </a:lnSpc>
              <a:spcBef>
                <a:spcPct val="65000"/>
              </a:spcBef>
              <a:buClr>
                <a:srgbClr val="000099"/>
              </a:buClr>
              <a:buSzPct val="120000"/>
            </a:pPr>
            <a:r>
              <a:rPr lang="en-US" sz="2200" b="1">
                <a:solidFill>
                  <a:srgbClr val="000099"/>
                </a:solidFill>
              </a:rPr>
              <a:t>Do lobbyist or lobbyist employer donors have to report the gift on their lobbying reports?</a:t>
            </a:r>
          </a:p>
          <a:p>
            <a:pPr marL="806450" lvl="1" indent="-342900">
              <a:lnSpc>
                <a:spcPct val="90000"/>
              </a:lnSpc>
              <a:buClr>
                <a:srgbClr val="000099"/>
              </a:buClr>
              <a:buSzPct val="60000"/>
              <a:buFont typeface="Arial" charset="0"/>
              <a:buChar char="—"/>
            </a:pPr>
            <a:r>
              <a:rPr lang="en-US" sz="2000">
                <a:solidFill>
                  <a:srgbClr val="000099"/>
                </a:solidFill>
              </a:rPr>
              <a:t>Typically yes.</a:t>
            </a:r>
          </a:p>
          <a:p>
            <a:pPr marL="349250" indent="-349250">
              <a:lnSpc>
                <a:spcPct val="90000"/>
              </a:lnSpc>
              <a:spcBef>
                <a:spcPct val="65000"/>
              </a:spcBef>
              <a:buClr>
                <a:srgbClr val="000099"/>
              </a:buClr>
              <a:buSzPct val="120000"/>
              <a:buFontTx/>
              <a:buNone/>
            </a:pPr>
            <a:endParaRPr lang="en-US" sz="2200" b="1">
              <a:solidFill>
                <a:srgbClr val="000099"/>
              </a:solidFill>
              <a:effectLst>
                <a:outerShdw blurRad="38100" dist="38100" dir="2700000" algn="tl">
                  <a:srgbClr val="C0C0C0"/>
                </a:outerShdw>
              </a:effectLst>
            </a:endParaRPr>
          </a:p>
        </p:txBody>
      </p:sp>
      <p:sp>
        <p:nvSpPr>
          <p:cNvPr id="5" name="Slide Number Placeholder 3"/>
          <p:cNvSpPr>
            <a:spLocks noGrp="1"/>
          </p:cNvSpPr>
          <p:nvPr>
            <p:ph type="sldNum" sz="quarter" idx="12"/>
          </p:nvPr>
        </p:nvSpPr>
        <p:spPr/>
        <p:txBody>
          <a:bodyPr/>
          <a:lstStyle/>
          <a:p>
            <a:r>
              <a:rPr lang="en-US"/>
              <a:t>Slide </a:t>
            </a:r>
            <a:fld id="{D4B60200-2895-4F6A-8657-EBEB046174F0}" type="slidenum">
              <a:rPr lang="en-US"/>
              <a:pPr/>
              <a:t>37</a:t>
            </a:fld>
            <a:endParaRPr lang="en-US"/>
          </a:p>
        </p:txBody>
      </p:sp>
      <p:sp>
        <p:nvSpPr>
          <p:cNvPr id="430084" name="Line 4"/>
          <p:cNvSpPr>
            <a:spLocks noChangeShapeType="1"/>
          </p:cNvSpPr>
          <p:nvPr/>
        </p:nvSpPr>
        <p:spPr bwMode="auto">
          <a:xfrm>
            <a:off x="1114425" y="1803400"/>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749300" lvl="1" indent="-292100">
              <a:lnSpc>
                <a:spcPct val="120000"/>
              </a:lnSpc>
              <a:spcAft>
                <a:spcPct val="20000"/>
              </a:spcAft>
              <a:buSzPct val="60000"/>
              <a:buFont typeface="Monotype Sorts" pitchFamily="2" charset="2"/>
              <a:buChar char="l"/>
            </a:pPr>
            <a:r>
              <a:rPr lang="en-US" sz="1800" dirty="0" smtClean="0"/>
              <a:t>Obama Executive Order on gifts supplements and supersedes </a:t>
            </a:r>
            <a:r>
              <a:rPr lang="en-US" sz="1800" dirty="0" err="1" smtClean="0"/>
              <a:t>OGE</a:t>
            </a:r>
            <a:r>
              <a:rPr lang="en-US" sz="1800" dirty="0" smtClean="0"/>
              <a:t> Rules.</a:t>
            </a:r>
          </a:p>
          <a:p>
            <a:pPr marL="749300" lvl="1" indent="-292100">
              <a:lnSpc>
                <a:spcPct val="120000"/>
              </a:lnSpc>
              <a:spcAft>
                <a:spcPct val="20000"/>
              </a:spcAft>
              <a:buSzPct val="60000"/>
              <a:buFont typeface="Monotype Sorts" pitchFamily="2" charset="2"/>
              <a:buChar char="l"/>
            </a:pPr>
            <a:r>
              <a:rPr lang="en-US" sz="1800" dirty="0" err="1" smtClean="0"/>
              <a:t>EO</a:t>
            </a:r>
            <a:r>
              <a:rPr lang="en-US" sz="1800" dirty="0" smtClean="0"/>
              <a:t> applies to political appointees only.</a:t>
            </a:r>
          </a:p>
          <a:p>
            <a:pPr marL="749300" lvl="1" indent="-292100">
              <a:lnSpc>
                <a:spcPct val="120000"/>
              </a:lnSpc>
              <a:spcAft>
                <a:spcPct val="20000"/>
              </a:spcAft>
              <a:buSzPct val="60000"/>
              <a:buFont typeface="Monotype Sorts" pitchFamily="2" charset="2"/>
              <a:buChar char="l"/>
            </a:pPr>
            <a:r>
              <a:rPr lang="en-US" sz="1800" dirty="0" smtClean="0"/>
              <a:t>Lobbyists and organizations employing lobbyists are covered as well as employees within the organization.</a:t>
            </a:r>
          </a:p>
          <a:p>
            <a:pPr marL="749300" lvl="1" indent="-292100">
              <a:lnSpc>
                <a:spcPct val="120000"/>
              </a:lnSpc>
              <a:spcAft>
                <a:spcPct val="20000"/>
              </a:spcAft>
              <a:buSzPct val="60000"/>
              <a:buFont typeface="Monotype Sorts" pitchFamily="2" charset="2"/>
              <a:buChar char="l"/>
            </a:pPr>
            <a:r>
              <a:rPr lang="en-US" sz="1800" dirty="0" smtClean="0"/>
              <a:t>But organizations retaining outside lobbyists only (they are “clients”,  not lobbying registrants) are not subject to </a:t>
            </a:r>
            <a:r>
              <a:rPr lang="en-US" sz="1800" dirty="0" err="1" smtClean="0"/>
              <a:t>EO</a:t>
            </a:r>
            <a:r>
              <a:rPr lang="en-US" sz="1800" dirty="0" smtClean="0"/>
              <a:t>.</a:t>
            </a:r>
          </a:p>
          <a:p>
            <a:pPr marL="749300" lvl="1" indent="-292100">
              <a:lnSpc>
                <a:spcPct val="120000"/>
              </a:lnSpc>
              <a:spcAft>
                <a:spcPct val="20000"/>
              </a:spcAft>
              <a:buSzPct val="60000"/>
              <a:buFont typeface="Monotype Sorts" pitchFamily="2" charset="2"/>
              <a:buChar char="l"/>
            </a:pPr>
            <a:r>
              <a:rPr lang="en-US" sz="1800" dirty="0" err="1" smtClean="0"/>
              <a:t>EO</a:t>
            </a:r>
            <a:r>
              <a:rPr lang="en-US" sz="1800" dirty="0" smtClean="0"/>
              <a:t> is a gift ban with only a few exceptions (personal friendship, but NOT de </a:t>
            </a:r>
            <a:r>
              <a:rPr lang="en-US" sz="1800" dirty="0" err="1" smtClean="0"/>
              <a:t>minimus</a:t>
            </a:r>
            <a:r>
              <a:rPr lang="en-US" sz="1800" dirty="0" smtClean="0"/>
              <a:t> gifts or widely attended events). </a:t>
            </a:r>
          </a:p>
          <a:p>
            <a:pPr marL="749300" lvl="1" indent="-292100">
              <a:lnSpc>
                <a:spcPct val="120000"/>
              </a:lnSpc>
              <a:spcAft>
                <a:spcPct val="20000"/>
              </a:spcAft>
              <a:buSzPct val="60000"/>
              <a:buFont typeface="Monotype Sorts" pitchFamily="2" charset="2"/>
              <a:buChar char="l"/>
            </a:pPr>
            <a:r>
              <a:rPr lang="en-US" sz="1800" dirty="0" smtClean="0"/>
              <a:t>Ban applies to appointees in all agencies, even those with which  lobbyist has no dealings. </a:t>
            </a:r>
          </a:p>
          <a:p>
            <a:pPr marL="749300" lvl="1" indent="-292100">
              <a:lnSpc>
                <a:spcPct val="120000"/>
              </a:lnSpc>
              <a:spcAft>
                <a:spcPct val="20000"/>
              </a:spcAft>
              <a:buSzPct val="60000"/>
              <a:buFont typeface="Monotype Sorts" pitchFamily="2" charset="2"/>
              <a:buChar char="l"/>
            </a:pPr>
            <a:endParaRPr lang="en-US" dirty="0" smtClean="0"/>
          </a:p>
          <a:p>
            <a:pPr marL="749300" lvl="1" indent="-292100">
              <a:lnSpc>
                <a:spcPct val="120000"/>
              </a:lnSpc>
              <a:spcAft>
                <a:spcPct val="20000"/>
              </a:spcAft>
              <a:buSzPct val="60000"/>
              <a:buFont typeface="Monotype Sorts" pitchFamily="2" charset="2"/>
              <a:buChar char="l"/>
            </a:pPr>
            <a:endParaRPr lang="en-US" dirty="0" smtClean="0"/>
          </a:p>
          <a:p>
            <a:pPr marL="749300" lvl="1" indent="-292100">
              <a:lnSpc>
                <a:spcPct val="120000"/>
              </a:lnSpc>
              <a:spcAft>
                <a:spcPct val="20000"/>
              </a:spcAft>
              <a:buSzPct val="60000"/>
              <a:buFont typeface="Monotype Sorts" pitchFamily="2" charset="2"/>
              <a:buChar char="l"/>
            </a:pPr>
            <a:endParaRPr lang="en-US" dirty="0" smtClean="0">
              <a:effectLst>
                <a:outerShdw blurRad="38100" dist="38100" dir="2700000" algn="tl">
                  <a:srgbClr val="C0C0C0"/>
                </a:outerShdw>
              </a:effectLst>
              <a:latin typeface="Tahoma" pitchFamily="34" charset="0"/>
            </a:endParaRPr>
          </a:p>
          <a:p>
            <a:pPr marL="749300" lvl="1" indent="-292100">
              <a:lnSpc>
                <a:spcPct val="120000"/>
              </a:lnSpc>
              <a:spcAft>
                <a:spcPct val="20000"/>
              </a:spcAft>
              <a:buSzPct val="60000"/>
              <a:buFont typeface="Monotype Sorts" pitchFamily="2" charset="2"/>
              <a:buChar char="l"/>
            </a:pPr>
            <a:endParaRPr lang="en-US" sz="1800" dirty="0" smtClean="0">
              <a:effectLst>
                <a:outerShdw blurRad="38100" dist="38100" dir="2700000" algn="tl">
                  <a:srgbClr val="C0C0C0"/>
                </a:outerShdw>
              </a:effectLst>
              <a:latin typeface="Tahoma" pitchFamily="34" charset="0"/>
            </a:endParaRPr>
          </a:p>
          <a:p>
            <a:pPr marL="749300" lvl="1" indent="-292100">
              <a:lnSpc>
                <a:spcPct val="120000"/>
              </a:lnSpc>
              <a:spcAft>
                <a:spcPct val="20000"/>
              </a:spcAft>
              <a:buSzPct val="60000"/>
              <a:buNone/>
            </a:pPr>
            <a:endParaRPr lang="en-US" sz="1800" dirty="0" smtClean="0">
              <a:effectLst>
                <a:outerShdw blurRad="38100" dist="38100" dir="2700000" algn="tl">
                  <a:srgbClr val="C0C0C0"/>
                </a:outerShdw>
              </a:effectLst>
              <a:latin typeface="Tahoma" pitchFamily="34" charset="0"/>
            </a:endParaRPr>
          </a:p>
          <a:p>
            <a:endParaRPr lang="en-US" dirty="0" smtClean="0"/>
          </a:p>
          <a:p>
            <a:endParaRPr lang="en-US" dirty="0"/>
          </a:p>
        </p:txBody>
      </p:sp>
      <p:sp>
        <p:nvSpPr>
          <p:cNvPr id="4" name="Title 1"/>
          <p:cNvSpPr>
            <a:spLocks noGrp="1"/>
          </p:cNvSpPr>
          <p:nvPr>
            <p:ph type="title"/>
          </p:nvPr>
        </p:nvSpPr>
        <p:spPr>
          <a:xfrm>
            <a:off x="457200" y="1219200"/>
            <a:ext cx="8229600" cy="533400"/>
          </a:xfrm>
        </p:spPr>
        <p:txBody>
          <a:bodyPr>
            <a:normAutofit fontScale="90000"/>
          </a:bodyPr>
          <a:lstStyle/>
          <a:p>
            <a:pPr algn="ctr"/>
            <a:r>
              <a:rPr lang="en-US" dirty="0" smtClean="0"/>
              <a:t>Obama Executive Order </a:t>
            </a:r>
            <a:br>
              <a:rPr lang="en-US" dirty="0" smtClean="0"/>
            </a:b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idx="1"/>
          </p:nvPr>
        </p:nvSpPr>
        <p:spPr>
          <a:xfrm>
            <a:off x="1076325" y="4243388"/>
            <a:ext cx="7250113" cy="2201862"/>
          </a:xfrm>
          <a:noFill/>
          <a:ln/>
        </p:spPr>
        <p:txBody>
          <a:bodyPr lIns="0" tIns="0" rIns="0" bIns="0">
            <a:spAutoFit/>
          </a:bodyPr>
          <a:lstStyle/>
          <a:p>
            <a:pPr marL="457200" indent="-457200">
              <a:lnSpc>
                <a:spcPct val="85000"/>
              </a:lnSpc>
              <a:spcAft>
                <a:spcPct val="50000"/>
              </a:spcAft>
              <a:buClr>
                <a:srgbClr val="000099"/>
              </a:buClr>
              <a:buFont typeface="Monotype Sorts" pitchFamily="2" charset="2"/>
              <a:buAutoNum type="arabicPeriod"/>
            </a:pPr>
            <a:r>
              <a:rPr lang="en-US" sz="1600" b="1" u="sng" dirty="0">
                <a:solidFill>
                  <a:srgbClr val="000099"/>
                </a:solidFill>
              </a:rPr>
              <a:t>Compliance System Establishment</a:t>
            </a:r>
            <a:r>
              <a:rPr lang="en-US" sz="1600" b="1" dirty="0">
                <a:solidFill>
                  <a:srgbClr val="000099"/>
                </a:solidFill>
              </a:rPr>
              <a:t>:  Do you have a documented compliance program for the areas of federal and state lobbying, government ethics/gifts to public officials, political contributions, and government procurement activity, which is transparent to all employees and is spearheaded by a high-level executive or executives within the Company (“compliance czar”)?</a:t>
            </a:r>
          </a:p>
          <a:p>
            <a:pPr marL="457200" indent="-457200">
              <a:lnSpc>
                <a:spcPct val="85000"/>
              </a:lnSpc>
              <a:spcAft>
                <a:spcPct val="50000"/>
              </a:spcAft>
              <a:buClr>
                <a:srgbClr val="000099"/>
              </a:buClr>
              <a:buFont typeface="Monotype Sorts" pitchFamily="2" charset="2"/>
              <a:buAutoNum type="arabicPeriod"/>
            </a:pPr>
            <a:r>
              <a:rPr lang="en-US" sz="1600" b="1" u="sng" dirty="0">
                <a:solidFill>
                  <a:srgbClr val="000099"/>
                </a:solidFill>
              </a:rPr>
              <a:t>Lobbying Registration/Reporting</a:t>
            </a:r>
            <a:r>
              <a:rPr lang="en-US" sz="1600" b="1" dirty="0">
                <a:solidFill>
                  <a:srgbClr val="000099"/>
                </a:solidFill>
              </a:rPr>
              <a:t>:  Specifically, are there policies and procedures in place for determining whether your company, in-house employees and retained consultants are required to register and report under federal, state and local lobbying laws?</a:t>
            </a:r>
          </a:p>
        </p:txBody>
      </p:sp>
      <p:sp>
        <p:nvSpPr>
          <p:cNvPr id="6" name="Slide Number Placeholder 3"/>
          <p:cNvSpPr>
            <a:spLocks noGrp="1"/>
          </p:cNvSpPr>
          <p:nvPr>
            <p:ph type="sldNum" sz="quarter" idx="12"/>
          </p:nvPr>
        </p:nvSpPr>
        <p:spPr/>
        <p:txBody>
          <a:bodyPr/>
          <a:lstStyle/>
          <a:p>
            <a:r>
              <a:rPr lang="en-US"/>
              <a:t>Slide </a:t>
            </a:r>
            <a:fld id="{9D36D1FB-B3D1-44C6-B836-45E35781C567}" type="slidenum">
              <a:rPr lang="en-US"/>
              <a:pPr/>
              <a:t>39</a:t>
            </a:fld>
            <a:endParaRPr lang="en-US"/>
          </a:p>
        </p:txBody>
      </p:sp>
      <p:sp>
        <p:nvSpPr>
          <p:cNvPr id="415747" name="Rectangle 3"/>
          <p:cNvSpPr>
            <a:spLocks noChangeArrowheads="1"/>
          </p:cNvSpPr>
          <p:nvPr/>
        </p:nvSpPr>
        <p:spPr bwMode="auto">
          <a:xfrm>
            <a:off x="946150" y="995363"/>
            <a:ext cx="7159625" cy="879475"/>
          </a:xfrm>
          <a:prstGeom prst="rect">
            <a:avLst/>
          </a:prstGeom>
          <a:noFill/>
          <a:ln w="9525">
            <a:noFill/>
            <a:miter lim="800000"/>
            <a:headEnd/>
            <a:tailEnd/>
          </a:ln>
          <a:effectLst/>
        </p:spPr>
        <p:txBody>
          <a:bodyPr lIns="137160" tIns="9144" rIns="9144" bIns="9144" anchor="ctr"/>
          <a:lstStyle/>
          <a:p>
            <a:r>
              <a:rPr lang="en-US" dirty="0" smtClean="0">
                <a:effectLst>
                  <a:outerShdw blurRad="38100" dist="38100" dir="2700000" algn="tl">
                    <a:srgbClr val="C0C0C0"/>
                  </a:outerShdw>
                </a:effectLst>
              </a:rPr>
              <a:t>Epilogue</a:t>
            </a:r>
            <a:r>
              <a:rPr lang="en-US" dirty="0">
                <a:effectLst>
                  <a:outerShdw blurRad="38100" dist="38100" dir="2700000" algn="tl">
                    <a:srgbClr val="C0C0C0"/>
                  </a:outerShdw>
                </a:effectLst>
              </a:rPr>
              <a:t/>
            </a:r>
            <a:br>
              <a:rPr lang="en-US" dirty="0">
                <a:effectLst>
                  <a:outerShdw blurRad="38100" dist="38100" dir="2700000" algn="tl">
                    <a:srgbClr val="C0C0C0"/>
                  </a:outerShdw>
                </a:effectLst>
              </a:rPr>
            </a:br>
            <a:r>
              <a:rPr kumimoji="0" lang="en-US" sz="2400" b="0" dirty="0">
                <a:solidFill>
                  <a:schemeClr val="tx2"/>
                </a:solidFill>
                <a:effectLst/>
              </a:rPr>
              <a:t>Top Ten Questions to Assess Your Political Law Compliance Scorecard</a:t>
            </a:r>
            <a:endParaRPr kumimoji="0" lang="en-US" sz="4600" b="0" dirty="0">
              <a:effectLst/>
            </a:endParaRPr>
          </a:p>
        </p:txBody>
      </p:sp>
      <p:sp>
        <p:nvSpPr>
          <p:cNvPr id="415748" name="Line 4"/>
          <p:cNvSpPr>
            <a:spLocks noChangeShapeType="1"/>
          </p:cNvSpPr>
          <p:nvPr/>
        </p:nvSpPr>
        <p:spPr bwMode="auto">
          <a:xfrm>
            <a:off x="1066800" y="1989138"/>
            <a:ext cx="6872288" cy="1587"/>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15749" name="Picture 5"/>
          <p:cNvPicPr>
            <a:picLocks noChangeAspect="1" noChangeArrowheads="1"/>
          </p:cNvPicPr>
          <p:nvPr/>
        </p:nvPicPr>
        <p:blipFill>
          <a:blip r:embed="rId2"/>
          <a:srcRect/>
          <a:stretch>
            <a:fillRect/>
          </a:stretch>
        </p:blipFill>
        <p:spPr bwMode="auto">
          <a:xfrm>
            <a:off x="3095625" y="2238375"/>
            <a:ext cx="2500313" cy="18653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bwMode="auto">
          <a:xfrm>
            <a:off x="1065213" y="904875"/>
            <a:ext cx="3476625" cy="674688"/>
          </a:xfrm>
          <a:noFill/>
          <a:ln>
            <a:miter lim="800000"/>
            <a:headEnd/>
            <a:tailEnd/>
          </a:ln>
        </p:spPr>
        <p:txBody>
          <a:bodyPr vert="horz" wrap="none" lIns="0" tIns="0" rIns="0" bIns="0" numCol="1" anchor="ctr" anchorCtr="0" compatLnSpc="1">
            <a:prstTxWarp prst="textNoShape">
              <a:avLst/>
            </a:prstTxWarp>
            <a:spAutoFit/>
          </a:bodyPr>
          <a:lstStyle/>
          <a:p>
            <a:r>
              <a:rPr lang="en-US" sz="2800" dirty="0">
                <a:solidFill>
                  <a:srgbClr val="000099"/>
                </a:solidFill>
                <a:effectLst>
                  <a:outerShdw blurRad="38100" dist="38100" dir="2700000" algn="tl">
                    <a:srgbClr val="C0C0C0"/>
                  </a:outerShdw>
                </a:effectLst>
              </a:rPr>
              <a:t>Political Law Trends</a:t>
            </a:r>
            <a:r>
              <a:rPr lang="en-US" dirty="0">
                <a:solidFill>
                  <a:srgbClr val="000099"/>
                </a:solidFill>
                <a:effectLst>
                  <a:outerShdw blurRad="38100" dist="38100" dir="2700000" algn="tl">
                    <a:srgbClr val="C0C0C0"/>
                  </a:outerShdw>
                </a:effectLst>
              </a:rPr>
              <a:t/>
            </a:r>
            <a:br>
              <a:rPr lang="en-US" dirty="0">
                <a:solidFill>
                  <a:srgbClr val="000099"/>
                </a:solidFill>
                <a:effectLst>
                  <a:outerShdw blurRad="38100" dist="38100" dir="2700000" algn="tl">
                    <a:srgbClr val="C0C0C0"/>
                  </a:outerShdw>
                </a:effectLst>
              </a:rPr>
            </a:br>
            <a:r>
              <a:rPr kumimoji="0" lang="en-US" sz="2400" b="0" dirty="0">
                <a:solidFill>
                  <a:schemeClr val="tx2"/>
                </a:solidFill>
              </a:rPr>
              <a:t>Federal Level (New Law) </a:t>
            </a:r>
          </a:p>
        </p:txBody>
      </p:sp>
      <p:sp>
        <p:nvSpPr>
          <p:cNvPr id="482307" name="Rectangle 3"/>
          <p:cNvSpPr>
            <a:spLocks noGrp="1" noChangeArrowheads="1"/>
          </p:cNvSpPr>
          <p:nvPr>
            <p:ph idx="1"/>
          </p:nvPr>
        </p:nvSpPr>
        <p:spPr>
          <a:xfrm>
            <a:off x="1133475" y="1827213"/>
            <a:ext cx="7058025" cy="4764381"/>
          </a:xfrm>
          <a:noFill/>
          <a:ln/>
        </p:spPr>
        <p:txBody>
          <a:bodyPr lIns="0" tIns="0" rIns="0" bIns="0">
            <a:spAutoFit/>
          </a:bodyPr>
          <a:lstStyle/>
          <a:p>
            <a:pPr marL="519113" indent="-519113">
              <a:spcAft>
                <a:spcPct val="35000"/>
              </a:spcAft>
              <a:buClr>
                <a:srgbClr val="000099"/>
              </a:buClr>
              <a:buSzPct val="120000"/>
            </a:pPr>
            <a:r>
              <a:rPr lang="en-US" sz="1800" b="1" dirty="0">
                <a:solidFill>
                  <a:srgbClr val="000099"/>
                </a:solidFill>
              </a:rPr>
              <a:t>First Time Lobbyist Liability for </a:t>
            </a:r>
            <a:r>
              <a:rPr lang="en-US" sz="1800" b="1" dirty="0" smtClean="0">
                <a:solidFill>
                  <a:srgbClr val="000099"/>
                </a:solidFill>
              </a:rPr>
              <a:t>Congressional Gift </a:t>
            </a:r>
            <a:r>
              <a:rPr lang="en-US" sz="1800" b="1" dirty="0">
                <a:solidFill>
                  <a:srgbClr val="000099"/>
                </a:solidFill>
              </a:rPr>
              <a:t>Rule </a:t>
            </a:r>
            <a:r>
              <a:rPr lang="en-US" sz="1800" b="1" dirty="0" smtClean="0">
                <a:solidFill>
                  <a:srgbClr val="000099"/>
                </a:solidFill>
              </a:rPr>
              <a:t>Violations.</a:t>
            </a:r>
            <a:endParaRPr lang="en-US" sz="1800" b="1" dirty="0">
              <a:solidFill>
                <a:srgbClr val="000099"/>
              </a:solidFill>
            </a:endParaRPr>
          </a:p>
          <a:p>
            <a:pPr marL="1035050" lvl="1" indent="-401638">
              <a:spcAft>
                <a:spcPct val="35000"/>
              </a:spcAft>
              <a:buClr>
                <a:srgbClr val="000099"/>
              </a:buClr>
              <a:buSzPct val="60000"/>
              <a:buFont typeface="Arial" charset="0"/>
              <a:buNone/>
            </a:pPr>
            <a:endParaRPr lang="en-US" sz="1800" b="1" dirty="0">
              <a:solidFill>
                <a:srgbClr val="000099"/>
              </a:solidFill>
            </a:endParaRPr>
          </a:p>
          <a:p>
            <a:pPr marL="1035050" lvl="1" indent="-401638">
              <a:spcAft>
                <a:spcPct val="35000"/>
              </a:spcAft>
              <a:buClr>
                <a:srgbClr val="000099"/>
              </a:buClr>
              <a:buSzPct val="60000"/>
              <a:buFont typeface="Arial" charset="0"/>
              <a:buNone/>
            </a:pPr>
            <a:endParaRPr lang="en-US" sz="1800" b="1" dirty="0">
              <a:solidFill>
                <a:srgbClr val="000099"/>
              </a:solidFill>
            </a:endParaRPr>
          </a:p>
          <a:p>
            <a:pPr marL="1035050" lvl="1" indent="-401638">
              <a:spcAft>
                <a:spcPct val="35000"/>
              </a:spcAft>
              <a:buClr>
                <a:srgbClr val="000099"/>
              </a:buClr>
              <a:buSzPct val="60000"/>
              <a:buFont typeface="Arial" charset="0"/>
              <a:buChar char="—"/>
            </a:pPr>
            <a:endParaRPr lang="en-US" sz="1800" b="1" dirty="0">
              <a:solidFill>
                <a:srgbClr val="000099"/>
              </a:solidFill>
            </a:endParaRPr>
          </a:p>
          <a:p>
            <a:pPr marL="1035050" lvl="1" indent="-401638">
              <a:spcAft>
                <a:spcPct val="35000"/>
              </a:spcAft>
              <a:buClr>
                <a:srgbClr val="000099"/>
              </a:buClr>
              <a:buSzPct val="60000"/>
              <a:buFont typeface="Arial" charset="0"/>
              <a:buNone/>
            </a:pPr>
            <a:endParaRPr lang="en-US" sz="1800" b="1" dirty="0">
              <a:solidFill>
                <a:srgbClr val="000099"/>
              </a:solidFill>
            </a:endParaRPr>
          </a:p>
          <a:p>
            <a:pPr marL="519113" indent="-519113">
              <a:lnSpc>
                <a:spcPct val="95000"/>
              </a:lnSpc>
              <a:spcAft>
                <a:spcPct val="15000"/>
              </a:spcAft>
              <a:buClr>
                <a:srgbClr val="000099"/>
              </a:buClr>
              <a:buSzPct val="120000"/>
              <a:buFontTx/>
              <a:buNone/>
            </a:pPr>
            <a:endParaRPr lang="en-US" sz="1800" b="1" dirty="0">
              <a:solidFill>
                <a:srgbClr val="000099"/>
              </a:solidFill>
            </a:endParaRPr>
          </a:p>
          <a:p>
            <a:pPr marL="519113" indent="-519113">
              <a:lnSpc>
                <a:spcPct val="95000"/>
              </a:lnSpc>
              <a:spcAft>
                <a:spcPct val="15000"/>
              </a:spcAft>
              <a:buClr>
                <a:srgbClr val="000099"/>
              </a:buClr>
              <a:buSzPct val="120000"/>
            </a:pPr>
            <a:r>
              <a:rPr lang="en-US" sz="1800" b="1" dirty="0">
                <a:solidFill>
                  <a:srgbClr val="000099"/>
                </a:solidFill>
              </a:rPr>
              <a:t>No More Free </a:t>
            </a:r>
            <a:r>
              <a:rPr lang="en-US" sz="1800" b="1" dirty="0" smtClean="0">
                <a:solidFill>
                  <a:srgbClr val="000099"/>
                </a:solidFill>
              </a:rPr>
              <a:t>Lunch and Restricted </a:t>
            </a:r>
            <a:r>
              <a:rPr lang="en-US" sz="1800" b="1" dirty="0">
                <a:solidFill>
                  <a:srgbClr val="000099"/>
                </a:solidFill>
              </a:rPr>
              <a:t>Lobbyist </a:t>
            </a:r>
            <a:r>
              <a:rPr lang="en-US" sz="1800" b="1" dirty="0" smtClean="0">
                <a:solidFill>
                  <a:srgbClr val="000099"/>
                </a:solidFill>
              </a:rPr>
              <a:t>Travel.</a:t>
            </a:r>
            <a:endParaRPr lang="en-US" sz="1800" b="1" dirty="0">
              <a:solidFill>
                <a:srgbClr val="000099"/>
              </a:solidFill>
            </a:endParaRPr>
          </a:p>
          <a:p>
            <a:pPr marL="519113" indent="-519113">
              <a:lnSpc>
                <a:spcPct val="95000"/>
              </a:lnSpc>
              <a:spcAft>
                <a:spcPct val="15000"/>
              </a:spcAft>
              <a:buClr>
                <a:srgbClr val="000099"/>
              </a:buClr>
              <a:buSzPct val="120000"/>
            </a:pPr>
            <a:r>
              <a:rPr lang="en-US" sz="1800" b="1" dirty="0">
                <a:solidFill>
                  <a:srgbClr val="000099"/>
                </a:solidFill>
              </a:rPr>
              <a:t>More In-Depth Disclosure of Lobbying </a:t>
            </a:r>
            <a:r>
              <a:rPr lang="en-US" sz="1800" b="1" dirty="0" smtClean="0">
                <a:solidFill>
                  <a:srgbClr val="000099"/>
                </a:solidFill>
              </a:rPr>
              <a:t>Expenses.</a:t>
            </a:r>
          </a:p>
          <a:p>
            <a:pPr marL="519113" indent="-519113">
              <a:lnSpc>
                <a:spcPct val="95000"/>
              </a:lnSpc>
              <a:spcAft>
                <a:spcPct val="15000"/>
              </a:spcAft>
              <a:buClr>
                <a:srgbClr val="000099"/>
              </a:buClr>
              <a:buSzPct val="120000"/>
            </a:pPr>
            <a:r>
              <a:rPr lang="en-US" sz="1800" b="1" dirty="0" smtClean="0">
                <a:solidFill>
                  <a:srgbClr val="000099"/>
                </a:solidFill>
              </a:rPr>
              <a:t>Sarbanes-Oxley Type Certifications.</a:t>
            </a:r>
            <a:endParaRPr lang="en-US" sz="1800" b="1" dirty="0">
              <a:solidFill>
                <a:srgbClr val="000099"/>
              </a:solidFill>
            </a:endParaRPr>
          </a:p>
          <a:p>
            <a:pPr marL="519113" indent="-519113">
              <a:lnSpc>
                <a:spcPct val="95000"/>
              </a:lnSpc>
              <a:buClr>
                <a:srgbClr val="000099"/>
              </a:buClr>
              <a:buSzPct val="120000"/>
            </a:pPr>
            <a:r>
              <a:rPr lang="en-US" sz="1800" b="1" dirty="0">
                <a:solidFill>
                  <a:srgbClr val="000099"/>
                </a:solidFill>
              </a:rPr>
              <a:t>GAO Audit </a:t>
            </a:r>
            <a:r>
              <a:rPr lang="en-US" sz="1800" b="1" dirty="0" smtClean="0">
                <a:solidFill>
                  <a:srgbClr val="000099"/>
                </a:solidFill>
              </a:rPr>
              <a:t>Power, But </a:t>
            </a:r>
            <a:r>
              <a:rPr lang="en-US" sz="1800" b="1" dirty="0">
                <a:solidFill>
                  <a:srgbClr val="000099"/>
                </a:solidFill>
              </a:rPr>
              <a:t>No Independent Oversight </a:t>
            </a:r>
            <a:r>
              <a:rPr lang="en-US" sz="1800" b="1" dirty="0" smtClean="0">
                <a:solidFill>
                  <a:srgbClr val="000099"/>
                </a:solidFill>
              </a:rPr>
              <a:t>Body.</a:t>
            </a:r>
          </a:p>
          <a:p>
            <a:pPr marL="519113" indent="-519113">
              <a:lnSpc>
                <a:spcPct val="95000"/>
              </a:lnSpc>
              <a:buClr>
                <a:srgbClr val="000099"/>
              </a:buClr>
              <a:buSzPct val="120000"/>
            </a:pPr>
            <a:r>
              <a:rPr lang="en-US" sz="1800" b="1" dirty="0" err="1" smtClean="0">
                <a:solidFill>
                  <a:srgbClr val="000099"/>
                </a:solidFill>
              </a:rPr>
              <a:t>FEC</a:t>
            </a:r>
            <a:r>
              <a:rPr lang="en-US" sz="1800" b="1" dirty="0" smtClean="0">
                <a:solidFill>
                  <a:srgbClr val="000099"/>
                </a:solidFill>
              </a:rPr>
              <a:t> Enforcement of Corporate Anti-Facilitation Rules.</a:t>
            </a:r>
          </a:p>
          <a:p>
            <a:pPr marL="519113" indent="-519113">
              <a:lnSpc>
                <a:spcPct val="95000"/>
              </a:lnSpc>
              <a:buClr>
                <a:srgbClr val="000099"/>
              </a:buClr>
              <a:buSzPct val="120000"/>
            </a:pPr>
            <a:r>
              <a:rPr lang="en-US" sz="1800" b="1" dirty="0" smtClean="0">
                <a:solidFill>
                  <a:srgbClr val="000099"/>
                </a:solidFill>
              </a:rPr>
              <a:t>Obama Executive Order on Gifts from Lobbyists.</a:t>
            </a:r>
            <a:endParaRPr lang="en-US" sz="3200" b="1" dirty="0">
              <a:solidFill>
                <a:srgbClr val="000099"/>
              </a:solidFill>
            </a:endParaRPr>
          </a:p>
        </p:txBody>
      </p:sp>
      <p:sp>
        <p:nvSpPr>
          <p:cNvPr id="6" name="Slide Number Placeholder 3"/>
          <p:cNvSpPr>
            <a:spLocks noGrp="1"/>
          </p:cNvSpPr>
          <p:nvPr>
            <p:ph type="sldNum" sz="quarter" idx="12"/>
          </p:nvPr>
        </p:nvSpPr>
        <p:spPr/>
        <p:txBody>
          <a:bodyPr/>
          <a:lstStyle/>
          <a:p>
            <a:r>
              <a:rPr lang="en-US"/>
              <a:t>Slide </a:t>
            </a:r>
            <a:fld id="{A1941797-8858-4EAF-B7D9-F1C9FAD7DC76}" type="slidenum">
              <a:rPr lang="en-US"/>
              <a:pPr/>
              <a:t>4</a:t>
            </a:fld>
            <a:endParaRPr lang="en-US"/>
          </a:p>
        </p:txBody>
      </p:sp>
      <p:sp>
        <p:nvSpPr>
          <p:cNvPr id="482308" name="Line 4"/>
          <p:cNvSpPr>
            <a:spLocks noChangeShapeType="1"/>
          </p:cNvSpPr>
          <p:nvPr/>
        </p:nvSpPr>
        <p:spPr bwMode="auto">
          <a:xfrm>
            <a:off x="1044575" y="1643063"/>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pic>
        <p:nvPicPr>
          <p:cNvPr id="482309" name="Picture 5" descr="cookie_jar"/>
          <p:cNvPicPr>
            <a:picLocks noChangeAspect="1" noChangeArrowheads="1"/>
          </p:cNvPicPr>
          <p:nvPr/>
        </p:nvPicPr>
        <p:blipFill>
          <a:blip r:embed="rId2"/>
          <a:srcRect/>
          <a:stretch>
            <a:fillRect/>
          </a:stretch>
        </p:blipFill>
        <p:spPr bwMode="auto">
          <a:xfrm>
            <a:off x="2835275" y="2469066"/>
            <a:ext cx="2752725" cy="1947862"/>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idx="1"/>
          </p:nvPr>
        </p:nvSpPr>
        <p:spPr>
          <a:xfrm>
            <a:off x="1133475" y="2344738"/>
            <a:ext cx="7250113" cy="3657600"/>
          </a:xfrm>
          <a:noFill/>
          <a:ln/>
        </p:spPr>
        <p:txBody>
          <a:bodyPr lIns="0" tIns="0" rIns="0" bIns="0">
            <a:spAutoFit/>
          </a:bodyPr>
          <a:lstStyle/>
          <a:p>
            <a:pPr marL="457200" indent="-457200">
              <a:lnSpc>
                <a:spcPct val="85000"/>
              </a:lnSpc>
              <a:spcAft>
                <a:spcPct val="50000"/>
              </a:spcAft>
              <a:buClr>
                <a:srgbClr val="000099"/>
              </a:buClr>
              <a:buFont typeface="Monotype Sorts" pitchFamily="2" charset="2"/>
              <a:buAutoNum type="arabicPeriod" startAt="3"/>
            </a:pPr>
            <a:r>
              <a:rPr lang="en-US" sz="1600" b="1" u="sng">
                <a:solidFill>
                  <a:srgbClr val="000099"/>
                </a:solidFill>
              </a:rPr>
              <a:t>Political Contributions</a:t>
            </a:r>
            <a:r>
              <a:rPr lang="en-US" sz="1600" b="1">
                <a:solidFill>
                  <a:srgbClr val="000099"/>
                </a:solidFill>
              </a:rPr>
              <a:t>:  Do you have a similar system for tracking and approving company/PAC/employee political contributions – monetary and in-kind – to federal, state and local candidates, party committees and political action committees (PACs)?</a:t>
            </a:r>
          </a:p>
          <a:p>
            <a:pPr marL="457200" indent="-457200">
              <a:lnSpc>
                <a:spcPct val="85000"/>
              </a:lnSpc>
              <a:spcAft>
                <a:spcPct val="50000"/>
              </a:spcAft>
              <a:buClr>
                <a:srgbClr val="000099"/>
              </a:buClr>
              <a:buFont typeface="Monotype Sorts" pitchFamily="2" charset="2"/>
              <a:buAutoNum type="arabicPeriod" startAt="3"/>
            </a:pPr>
            <a:r>
              <a:rPr lang="en-US" sz="1600" b="1" u="sng">
                <a:solidFill>
                  <a:srgbClr val="000099"/>
                </a:solidFill>
              </a:rPr>
              <a:t>Use of Corporate Resources for Fundraising</a:t>
            </a:r>
            <a:r>
              <a:rPr lang="en-US" sz="1600" b="1">
                <a:solidFill>
                  <a:srgbClr val="000099"/>
                </a:solidFill>
              </a:rPr>
              <a:t>:  Does your compliance program cover political fundraising conducted in the office or during office hours, or otherwise using corporate assets (e.g., personnel/ volunteers, facilities, company jet) and corporate communications with election-related content?</a:t>
            </a:r>
          </a:p>
          <a:p>
            <a:pPr marL="457200" indent="-457200">
              <a:lnSpc>
                <a:spcPct val="85000"/>
              </a:lnSpc>
              <a:spcAft>
                <a:spcPct val="35000"/>
              </a:spcAft>
              <a:buClr>
                <a:srgbClr val="000099"/>
              </a:buClr>
              <a:buFont typeface="Monotype Sorts" pitchFamily="2" charset="2"/>
              <a:buAutoNum type="arabicPeriod" startAt="3"/>
            </a:pPr>
            <a:r>
              <a:rPr lang="en-US" sz="1600" b="1" u="sng">
                <a:solidFill>
                  <a:srgbClr val="000099"/>
                </a:solidFill>
              </a:rPr>
              <a:t>Gifts/Entertainment</a:t>
            </a:r>
            <a:r>
              <a:rPr lang="en-US" sz="1600" b="1">
                <a:solidFill>
                  <a:srgbClr val="000099"/>
                </a:solidFill>
              </a:rPr>
              <a:t>:  Do you have a system for approving and tracking “gifts” to public officials, such as meals, entertainment and travel?</a:t>
            </a:r>
          </a:p>
          <a:p>
            <a:pPr marL="457200" indent="-457200">
              <a:lnSpc>
                <a:spcPct val="85000"/>
              </a:lnSpc>
              <a:spcAft>
                <a:spcPct val="35000"/>
              </a:spcAft>
              <a:buClr>
                <a:srgbClr val="000099"/>
              </a:buClr>
              <a:buFont typeface="Monotype Sorts" pitchFamily="2" charset="2"/>
              <a:buAutoNum type="arabicPeriod" startAt="3"/>
            </a:pPr>
            <a:r>
              <a:rPr lang="en-US" sz="1600" b="1" u="sng">
                <a:solidFill>
                  <a:srgbClr val="000099"/>
                </a:solidFill>
              </a:rPr>
              <a:t>Procurement Restrictions</a:t>
            </a:r>
            <a:r>
              <a:rPr lang="en-US" sz="1600" b="1">
                <a:solidFill>
                  <a:srgbClr val="000099"/>
                </a:solidFill>
              </a:rPr>
              <a:t>:  Are company employees involved in government contracts trained in the special restrictions that apply to government contractors in the areas of lobbying, gifts and political contributions, particularly at the state and local level?</a:t>
            </a:r>
          </a:p>
        </p:txBody>
      </p:sp>
      <p:sp>
        <p:nvSpPr>
          <p:cNvPr id="5" name="Slide Number Placeholder 3"/>
          <p:cNvSpPr>
            <a:spLocks noGrp="1"/>
          </p:cNvSpPr>
          <p:nvPr>
            <p:ph type="sldNum" sz="quarter" idx="12"/>
          </p:nvPr>
        </p:nvSpPr>
        <p:spPr/>
        <p:txBody>
          <a:bodyPr/>
          <a:lstStyle/>
          <a:p>
            <a:r>
              <a:rPr lang="en-US"/>
              <a:t>Slide </a:t>
            </a:r>
            <a:fld id="{36F15DE4-E402-49A5-B5F7-CB209F220F9C}" type="slidenum">
              <a:rPr lang="en-US"/>
              <a:pPr/>
              <a:t>40</a:t>
            </a:fld>
            <a:endParaRPr lang="en-US"/>
          </a:p>
        </p:txBody>
      </p:sp>
      <p:sp>
        <p:nvSpPr>
          <p:cNvPr id="481283" name="Rectangle 3"/>
          <p:cNvSpPr>
            <a:spLocks noChangeArrowheads="1"/>
          </p:cNvSpPr>
          <p:nvPr/>
        </p:nvSpPr>
        <p:spPr bwMode="auto">
          <a:xfrm>
            <a:off x="946150" y="995363"/>
            <a:ext cx="7159625" cy="879475"/>
          </a:xfrm>
          <a:prstGeom prst="rect">
            <a:avLst/>
          </a:prstGeom>
          <a:noFill/>
          <a:ln w="9525">
            <a:noFill/>
            <a:miter lim="800000"/>
            <a:headEnd/>
            <a:tailEnd/>
          </a:ln>
          <a:effectLst/>
        </p:spPr>
        <p:txBody>
          <a:bodyPr lIns="137160" tIns="9144" rIns="9144" bIns="9144" anchor="ctr"/>
          <a:lstStyle/>
          <a:p>
            <a:r>
              <a:rPr lang="en-US" dirty="0" smtClean="0">
                <a:effectLst>
                  <a:outerShdw blurRad="38100" dist="38100" dir="2700000" algn="tl">
                    <a:srgbClr val="C0C0C0"/>
                  </a:outerShdw>
                </a:effectLst>
              </a:rPr>
              <a:t>Epilogue</a:t>
            </a:r>
            <a:r>
              <a:rPr lang="en-US" dirty="0">
                <a:effectLst>
                  <a:outerShdw blurRad="38100" dist="38100" dir="2700000" algn="tl">
                    <a:srgbClr val="C0C0C0"/>
                  </a:outerShdw>
                </a:effectLst>
              </a:rPr>
              <a:t/>
            </a:r>
            <a:br>
              <a:rPr lang="en-US" dirty="0">
                <a:effectLst>
                  <a:outerShdw blurRad="38100" dist="38100" dir="2700000" algn="tl">
                    <a:srgbClr val="C0C0C0"/>
                  </a:outerShdw>
                </a:effectLst>
              </a:rPr>
            </a:br>
            <a:r>
              <a:rPr kumimoji="0" lang="en-US" sz="2400" b="0" dirty="0">
                <a:solidFill>
                  <a:schemeClr val="tx2"/>
                </a:solidFill>
                <a:effectLst/>
              </a:rPr>
              <a:t>Top Ten Questions to Assess Your Political Law Compliance Scorecard</a:t>
            </a:r>
            <a:endParaRPr kumimoji="0" lang="en-US" sz="4600" b="0" dirty="0">
              <a:effectLst/>
            </a:endParaRPr>
          </a:p>
        </p:txBody>
      </p:sp>
      <p:sp>
        <p:nvSpPr>
          <p:cNvPr id="481284" name="Line 4"/>
          <p:cNvSpPr>
            <a:spLocks noChangeShapeType="1"/>
          </p:cNvSpPr>
          <p:nvPr/>
        </p:nvSpPr>
        <p:spPr bwMode="auto">
          <a:xfrm>
            <a:off x="1066800" y="1989138"/>
            <a:ext cx="6872288" cy="1587"/>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idx="1"/>
          </p:nvPr>
        </p:nvSpPr>
        <p:spPr>
          <a:xfrm>
            <a:off x="1133475" y="2344738"/>
            <a:ext cx="7250113" cy="2960687"/>
          </a:xfrm>
          <a:noFill/>
          <a:ln/>
        </p:spPr>
        <p:txBody>
          <a:bodyPr lIns="0" tIns="0" rIns="0" bIns="0">
            <a:spAutoFit/>
          </a:bodyPr>
          <a:lstStyle/>
          <a:p>
            <a:pPr marL="457200" indent="-457200">
              <a:lnSpc>
                <a:spcPct val="85000"/>
              </a:lnSpc>
              <a:spcAft>
                <a:spcPct val="35000"/>
              </a:spcAft>
              <a:buClr>
                <a:srgbClr val="000099"/>
              </a:buClr>
              <a:buFont typeface="Monotype Sorts" pitchFamily="2" charset="2"/>
              <a:buAutoNum type="arabicPeriod" startAt="7"/>
            </a:pPr>
            <a:r>
              <a:rPr lang="en-US" sz="1600" b="1" u="sng">
                <a:solidFill>
                  <a:srgbClr val="000099"/>
                </a:solidFill>
              </a:rPr>
              <a:t>Conflict-of-Interest Rules</a:t>
            </a:r>
            <a:r>
              <a:rPr lang="en-US" sz="1600" b="1">
                <a:solidFill>
                  <a:srgbClr val="000099"/>
                </a:solidFill>
              </a:rPr>
              <a:t>:  Are employees who are going in and out of the “revolving door” of government in compliance with the myriad conflict-of-interest rules that apply to them?</a:t>
            </a:r>
          </a:p>
          <a:p>
            <a:pPr marL="457200" indent="-457200">
              <a:lnSpc>
                <a:spcPct val="85000"/>
              </a:lnSpc>
              <a:spcAft>
                <a:spcPct val="35000"/>
              </a:spcAft>
              <a:buClr>
                <a:srgbClr val="000099"/>
              </a:buClr>
              <a:buFont typeface="Monotype Sorts" pitchFamily="2" charset="2"/>
              <a:buAutoNum type="arabicPeriod" startAt="7"/>
            </a:pPr>
            <a:r>
              <a:rPr lang="en-US" sz="1600" b="1" u="sng">
                <a:solidFill>
                  <a:srgbClr val="000099"/>
                </a:solidFill>
              </a:rPr>
              <a:t>Consultants</a:t>
            </a:r>
            <a:r>
              <a:rPr lang="en-US" sz="1600" b="1">
                <a:solidFill>
                  <a:srgbClr val="000099"/>
                </a:solidFill>
              </a:rPr>
              <a:t>:  Are your consultants aware of and complying with your Code of Conduct and do your contracts reflect your compliance requirements?</a:t>
            </a:r>
          </a:p>
          <a:p>
            <a:pPr marL="457200" indent="-457200">
              <a:lnSpc>
                <a:spcPct val="85000"/>
              </a:lnSpc>
              <a:spcAft>
                <a:spcPct val="35000"/>
              </a:spcAft>
              <a:buClr>
                <a:srgbClr val="000099"/>
              </a:buClr>
              <a:buFont typeface="Monotype Sorts" pitchFamily="2" charset="2"/>
              <a:buAutoNum type="arabicPeriod" startAt="7"/>
            </a:pPr>
            <a:r>
              <a:rPr lang="en-US" sz="1600" b="1" u="sng">
                <a:solidFill>
                  <a:srgbClr val="000099"/>
                </a:solidFill>
              </a:rPr>
              <a:t>Third Party Groups</a:t>
            </a:r>
            <a:r>
              <a:rPr lang="en-US" sz="1600" b="1">
                <a:solidFill>
                  <a:srgbClr val="000099"/>
                </a:solidFill>
              </a:rPr>
              <a:t>:  Are your charitable contributions/activities and participation in trade associations or other industry/civic groups part of this compliance system?</a:t>
            </a:r>
          </a:p>
          <a:p>
            <a:pPr marL="457200" indent="-457200">
              <a:lnSpc>
                <a:spcPct val="85000"/>
              </a:lnSpc>
              <a:spcAft>
                <a:spcPct val="35000"/>
              </a:spcAft>
              <a:buClr>
                <a:srgbClr val="000099"/>
              </a:buClr>
              <a:buFont typeface="Monotype Sorts" pitchFamily="2" charset="2"/>
              <a:buAutoNum type="arabicPeriod" startAt="7"/>
            </a:pPr>
            <a:r>
              <a:rPr lang="en-US" sz="1600" b="1" u="sng">
                <a:solidFill>
                  <a:srgbClr val="000099"/>
                </a:solidFill>
              </a:rPr>
              <a:t>Compliance Implementation</a:t>
            </a:r>
            <a:r>
              <a:rPr lang="en-US" sz="1600" b="1">
                <a:solidFill>
                  <a:srgbClr val="000099"/>
                </a:solidFill>
              </a:rPr>
              <a:t>:  Do you routinely educate/train employees on these rules (including alerts on new developments), conduct audits, discipline violators and change the program as needed?</a:t>
            </a:r>
          </a:p>
        </p:txBody>
      </p:sp>
      <p:sp>
        <p:nvSpPr>
          <p:cNvPr id="5" name="Slide Number Placeholder 3"/>
          <p:cNvSpPr>
            <a:spLocks noGrp="1"/>
          </p:cNvSpPr>
          <p:nvPr>
            <p:ph type="sldNum" sz="quarter" idx="12"/>
          </p:nvPr>
        </p:nvSpPr>
        <p:spPr/>
        <p:txBody>
          <a:bodyPr/>
          <a:lstStyle/>
          <a:p>
            <a:r>
              <a:rPr lang="en-US"/>
              <a:t>Slide </a:t>
            </a:r>
            <a:fld id="{35316C5A-6536-4F16-BE07-BD9E3B0791D8}" type="slidenum">
              <a:rPr lang="en-US"/>
              <a:pPr/>
              <a:t>41</a:t>
            </a:fld>
            <a:endParaRPr lang="en-US"/>
          </a:p>
        </p:txBody>
      </p:sp>
      <p:sp>
        <p:nvSpPr>
          <p:cNvPr id="416771" name="Rectangle 3"/>
          <p:cNvSpPr>
            <a:spLocks noChangeArrowheads="1"/>
          </p:cNvSpPr>
          <p:nvPr/>
        </p:nvSpPr>
        <p:spPr bwMode="auto">
          <a:xfrm>
            <a:off x="946150" y="995363"/>
            <a:ext cx="7159625" cy="879475"/>
          </a:xfrm>
          <a:prstGeom prst="rect">
            <a:avLst/>
          </a:prstGeom>
          <a:noFill/>
          <a:ln w="9525">
            <a:noFill/>
            <a:miter lim="800000"/>
            <a:headEnd/>
            <a:tailEnd/>
          </a:ln>
          <a:effectLst/>
        </p:spPr>
        <p:txBody>
          <a:bodyPr lIns="137160" tIns="9144" rIns="9144" bIns="9144" anchor="ctr"/>
          <a:lstStyle/>
          <a:p>
            <a:r>
              <a:rPr lang="en-US" dirty="0" smtClean="0">
                <a:effectLst>
                  <a:outerShdw blurRad="38100" dist="38100" dir="2700000" algn="tl">
                    <a:srgbClr val="C0C0C0"/>
                  </a:outerShdw>
                </a:effectLst>
              </a:rPr>
              <a:t>Epilogue</a:t>
            </a:r>
            <a:r>
              <a:rPr lang="en-US" dirty="0">
                <a:effectLst>
                  <a:outerShdw blurRad="38100" dist="38100" dir="2700000" algn="tl">
                    <a:srgbClr val="C0C0C0"/>
                  </a:outerShdw>
                </a:effectLst>
              </a:rPr>
              <a:t/>
            </a:r>
            <a:br>
              <a:rPr lang="en-US" dirty="0">
                <a:effectLst>
                  <a:outerShdw blurRad="38100" dist="38100" dir="2700000" algn="tl">
                    <a:srgbClr val="C0C0C0"/>
                  </a:outerShdw>
                </a:effectLst>
              </a:rPr>
            </a:br>
            <a:r>
              <a:rPr kumimoji="0" lang="en-US" sz="2400" b="0" dirty="0">
                <a:solidFill>
                  <a:schemeClr val="tx2"/>
                </a:solidFill>
                <a:effectLst/>
              </a:rPr>
              <a:t>Top Ten Questions to Assess Your Political Law Compliance Scorecard</a:t>
            </a:r>
            <a:endParaRPr kumimoji="0" lang="en-US" sz="4600" b="0" dirty="0">
              <a:effectLst/>
            </a:endParaRPr>
          </a:p>
        </p:txBody>
      </p:sp>
      <p:sp>
        <p:nvSpPr>
          <p:cNvPr id="416772" name="Line 4"/>
          <p:cNvSpPr>
            <a:spLocks noChangeShapeType="1"/>
          </p:cNvSpPr>
          <p:nvPr/>
        </p:nvSpPr>
        <p:spPr bwMode="auto">
          <a:xfrm>
            <a:off x="1066800" y="1989138"/>
            <a:ext cx="6872288" cy="1587"/>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Rectangle 4"/>
          <p:cNvSpPr>
            <a:spLocks noGrp="1" noChangeArrowheads="1"/>
          </p:cNvSpPr>
          <p:nvPr>
            <p:ph type="title"/>
          </p:nvPr>
        </p:nvSpPr>
        <p:spPr bwMode="auto">
          <a:xfrm>
            <a:off x="1111250" y="958850"/>
            <a:ext cx="6929438" cy="790575"/>
          </a:xfrm>
          <a:noFill/>
          <a:ln>
            <a:miter lim="800000"/>
            <a:headEnd/>
            <a:tailEnd/>
          </a:ln>
        </p:spPr>
        <p:txBody>
          <a:bodyPr vert="horz" wrap="square" lIns="0" tIns="0" rIns="0" bIns="0" numCol="1" anchor="ctr" anchorCtr="0" compatLnSpc="1">
            <a:prstTxWarp prst="textNoShape">
              <a:avLst/>
            </a:prstTxWarp>
            <a:normAutofit fontScale="90000"/>
          </a:bodyPr>
          <a:lstStyle/>
          <a:p>
            <a:pPr algn="ctr"/>
            <a:r>
              <a:rPr lang="en-US" sz="2800">
                <a:solidFill>
                  <a:srgbClr val="000099"/>
                </a:solidFill>
                <a:effectLst>
                  <a:outerShdw blurRad="38100" dist="38100" dir="2700000" algn="tl">
                    <a:srgbClr val="C0C0C0"/>
                  </a:outerShdw>
                </a:effectLst>
              </a:rPr>
              <a:t/>
            </a:r>
            <a:br>
              <a:rPr lang="en-US" sz="2800">
                <a:solidFill>
                  <a:srgbClr val="000099"/>
                </a:solidFill>
                <a:effectLst>
                  <a:outerShdw blurRad="38100" dist="38100" dir="2700000" algn="tl">
                    <a:srgbClr val="C0C0C0"/>
                  </a:outerShdw>
                </a:effectLst>
              </a:rPr>
            </a:br>
            <a:r>
              <a:rPr lang="en-US" sz="2800">
                <a:solidFill>
                  <a:srgbClr val="000099"/>
                </a:solidFill>
                <a:effectLst>
                  <a:outerShdw blurRad="38100" dist="38100" dir="2700000" algn="tl">
                    <a:srgbClr val="C0C0C0"/>
                  </a:outerShdw>
                </a:effectLst>
              </a:rPr>
              <a:t>SOME FINAL THOUGHTS . . . .</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endParaRPr lang="en-US" sz="2400" b="0">
              <a:solidFill>
                <a:schemeClr val="tx2"/>
              </a:solidFill>
            </a:endParaRPr>
          </a:p>
        </p:txBody>
      </p:sp>
      <p:sp>
        <p:nvSpPr>
          <p:cNvPr id="487429" name="Rectangle 5"/>
          <p:cNvSpPr>
            <a:spLocks noGrp="1" noChangeArrowheads="1"/>
          </p:cNvSpPr>
          <p:nvPr>
            <p:ph idx="1"/>
          </p:nvPr>
        </p:nvSpPr>
        <p:spPr>
          <a:xfrm>
            <a:off x="1131888" y="1976438"/>
            <a:ext cx="7240587" cy="4560887"/>
          </a:xfrm>
          <a:noFill/>
          <a:ln/>
        </p:spPr>
        <p:txBody>
          <a:bodyPr lIns="0" tIns="0" rIns="0" bIns="0">
            <a:spAutoFit/>
          </a:bodyPr>
          <a:lstStyle/>
          <a:p>
            <a:pPr marL="457200" indent="-457200">
              <a:lnSpc>
                <a:spcPct val="90000"/>
              </a:lnSpc>
              <a:buClr>
                <a:srgbClr val="000099"/>
              </a:buClr>
              <a:buFontTx/>
              <a:buAutoNum type="arabicPeriod"/>
            </a:pPr>
            <a:r>
              <a:rPr lang="en-US" sz="1600" b="1" dirty="0">
                <a:solidFill>
                  <a:srgbClr val="000099"/>
                </a:solidFill>
              </a:rPr>
              <a:t>Do not have the “fox guarding the hen house.”</a:t>
            </a:r>
          </a:p>
          <a:p>
            <a:pPr marL="457200" indent="-457200">
              <a:lnSpc>
                <a:spcPct val="90000"/>
              </a:lnSpc>
              <a:buFontTx/>
              <a:buAutoNum type="arabicPeriod"/>
            </a:pPr>
            <a:endParaRPr lang="en-US" sz="1600" b="1" dirty="0"/>
          </a:p>
          <a:p>
            <a:pPr marL="457200" indent="-457200">
              <a:lnSpc>
                <a:spcPct val="90000"/>
              </a:lnSpc>
              <a:buFontTx/>
              <a:buAutoNum type="arabicPeriod"/>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None/>
            </a:pPr>
            <a:endParaRPr lang="en-US" sz="1600" b="1" dirty="0"/>
          </a:p>
          <a:p>
            <a:pPr marL="457200" indent="-457200">
              <a:lnSpc>
                <a:spcPct val="90000"/>
              </a:lnSpc>
              <a:buFontTx/>
              <a:buAutoNum type="arabicPeriod"/>
            </a:pPr>
            <a:endParaRPr lang="en-US" sz="1600" b="1" dirty="0"/>
          </a:p>
          <a:p>
            <a:pPr marL="457200" indent="-457200">
              <a:lnSpc>
                <a:spcPct val="90000"/>
              </a:lnSpc>
              <a:buFontTx/>
              <a:buAutoNum type="arabicPeriod" startAt="2"/>
            </a:pPr>
            <a:endParaRPr lang="en-US" sz="1600" b="1" dirty="0"/>
          </a:p>
          <a:p>
            <a:pPr marL="457200" indent="-457200">
              <a:lnSpc>
                <a:spcPct val="90000"/>
              </a:lnSpc>
              <a:buClr>
                <a:srgbClr val="000099"/>
              </a:buClr>
              <a:buFontTx/>
              <a:buAutoNum type="arabicPeriod" startAt="2"/>
            </a:pPr>
            <a:r>
              <a:rPr lang="en-US" sz="1600" b="1" dirty="0">
                <a:solidFill>
                  <a:srgbClr val="000099"/>
                </a:solidFill>
              </a:rPr>
              <a:t>Consider a compliance system broken down regionally by business or practice areas or in any way that gels with your business model.</a:t>
            </a:r>
          </a:p>
          <a:p>
            <a:pPr marL="457200" indent="-457200">
              <a:lnSpc>
                <a:spcPct val="90000"/>
              </a:lnSpc>
            </a:pPr>
            <a:endParaRPr lang="en-US" sz="2800" b="1" dirty="0"/>
          </a:p>
        </p:txBody>
      </p:sp>
      <p:sp>
        <p:nvSpPr>
          <p:cNvPr id="5" name="Slide Number Placeholder 3"/>
          <p:cNvSpPr>
            <a:spLocks noGrp="1"/>
          </p:cNvSpPr>
          <p:nvPr>
            <p:ph type="sldNum" sz="quarter" idx="12"/>
          </p:nvPr>
        </p:nvSpPr>
        <p:spPr/>
        <p:txBody>
          <a:bodyPr/>
          <a:lstStyle/>
          <a:p>
            <a:r>
              <a:rPr lang="en-US"/>
              <a:t>Slide </a:t>
            </a:r>
            <a:fld id="{527665DE-BC34-481E-AA08-AC52F2154086}" type="slidenum">
              <a:rPr lang="en-US"/>
              <a:pPr/>
              <a:t>42</a:t>
            </a:fld>
            <a:endParaRPr lang="en-US"/>
          </a:p>
        </p:txBody>
      </p:sp>
      <p:pic>
        <p:nvPicPr>
          <p:cNvPr id="487430" name="Picture 6"/>
          <p:cNvPicPr>
            <a:picLocks noChangeAspect="1" noChangeArrowheads="1"/>
          </p:cNvPicPr>
          <p:nvPr/>
        </p:nvPicPr>
        <p:blipFill>
          <a:blip r:embed="rId2"/>
          <a:srcRect/>
          <a:stretch>
            <a:fillRect/>
          </a:stretch>
        </p:blipFill>
        <p:spPr bwMode="auto">
          <a:xfrm>
            <a:off x="2171700" y="2374900"/>
            <a:ext cx="4800600" cy="3079750"/>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1111250" y="958850"/>
            <a:ext cx="6929438" cy="790575"/>
          </a:xfrm>
          <a:noFill/>
          <a:ln>
            <a:miter lim="800000"/>
            <a:headEnd/>
            <a:tailEnd/>
          </a:ln>
        </p:spPr>
        <p:txBody>
          <a:bodyPr vert="horz" wrap="square" lIns="0" tIns="0" rIns="0" bIns="0" numCol="1" anchor="ctr" anchorCtr="0" compatLnSpc="1">
            <a:prstTxWarp prst="textNoShape">
              <a:avLst/>
            </a:prstTxWarp>
            <a:normAutofit fontScale="90000"/>
          </a:bodyPr>
          <a:lstStyle/>
          <a:p>
            <a:pPr algn="ctr"/>
            <a:r>
              <a:rPr lang="en-US" sz="2800">
                <a:solidFill>
                  <a:srgbClr val="000099"/>
                </a:solidFill>
                <a:effectLst>
                  <a:outerShdw blurRad="38100" dist="38100" dir="2700000" algn="tl">
                    <a:srgbClr val="C0C0C0"/>
                  </a:outerShdw>
                </a:effectLst>
              </a:rPr>
              <a:t/>
            </a:r>
            <a:br>
              <a:rPr lang="en-US" sz="2800">
                <a:solidFill>
                  <a:srgbClr val="000099"/>
                </a:solidFill>
                <a:effectLst>
                  <a:outerShdw blurRad="38100" dist="38100" dir="2700000" algn="tl">
                    <a:srgbClr val="C0C0C0"/>
                  </a:outerShdw>
                </a:effectLst>
              </a:rPr>
            </a:br>
            <a:r>
              <a:rPr lang="en-US" sz="2800">
                <a:solidFill>
                  <a:srgbClr val="000099"/>
                </a:solidFill>
                <a:effectLst>
                  <a:outerShdw blurRad="38100" dist="38100" dir="2700000" algn="tl">
                    <a:srgbClr val="C0C0C0"/>
                  </a:outerShdw>
                </a:effectLst>
              </a:rPr>
              <a:t>SOME FINAL THOUGHTS . . . .  </a:t>
            </a:r>
            <a:r>
              <a:rPr lang="en-US" sz="2800">
                <a:effectLst>
                  <a:outerShdw blurRad="38100" dist="38100" dir="2700000" algn="tl">
                    <a:srgbClr val="C0C0C0"/>
                  </a:outerShdw>
                </a:effectLst>
              </a:rPr>
              <a:t/>
            </a:r>
            <a:br>
              <a:rPr lang="en-US" sz="2800">
                <a:effectLst>
                  <a:outerShdw blurRad="38100" dist="38100" dir="2700000" algn="tl">
                    <a:srgbClr val="C0C0C0"/>
                  </a:outerShdw>
                </a:effectLst>
              </a:rPr>
            </a:br>
            <a:endParaRPr lang="en-US" sz="2400" b="0">
              <a:solidFill>
                <a:schemeClr val="tx2"/>
              </a:solidFill>
            </a:endParaRPr>
          </a:p>
        </p:txBody>
      </p:sp>
      <p:sp>
        <p:nvSpPr>
          <p:cNvPr id="496643" name="Rectangle 3"/>
          <p:cNvSpPr>
            <a:spLocks noGrp="1" noChangeArrowheads="1"/>
          </p:cNvSpPr>
          <p:nvPr>
            <p:ph idx="1"/>
          </p:nvPr>
        </p:nvSpPr>
        <p:spPr>
          <a:xfrm>
            <a:off x="1131888" y="1976438"/>
            <a:ext cx="7240587" cy="4184650"/>
          </a:xfrm>
          <a:noFill/>
          <a:ln/>
        </p:spPr>
        <p:txBody>
          <a:bodyPr lIns="0" tIns="0" rIns="0" bIns="0">
            <a:spAutoFit/>
          </a:bodyPr>
          <a:lstStyle/>
          <a:p>
            <a:pPr marL="457200" indent="-457200">
              <a:lnSpc>
                <a:spcPct val="90000"/>
              </a:lnSpc>
              <a:buClr>
                <a:srgbClr val="000099"/>
              </a:buClr>
              <a:buFontTx/>
              <a:buAutoNum type="arabicPeriod" startAt="3"/>
            </a:pPr>
            <a:r>
              <a:rPr lang="en-US" sz="1600" b="1" dirty="0">
                <a:solidFill>
                  <a:srgbClr val="000099"/>
                </a:solidFill>
              </a:rPr>
              <a:t>Think “outside the box” when considering who may be a “lobbyist” in your business or how your business may be inadvertently making a political contribution.</a:t>
            </a:r>
          </a:p>
          <a:p>
            <a:pPr marL="457200" indent="-457200">
              <a:lnSpc>
                <a:spcPct val="90000"/>
              </a:lnSpc>
              <a:buClr>
                <a:srgbClr val="000099"/>
              </a:buClr>
              <a:buFontTx/>
              <a:buAutoNum type="arabicPeriod" startAt="3"/>
            </a:pPr>
            <a:r>
              <a:rPr lang="en-US" sz="1600" b="1" dirty="0">
                <a:solidFill>
                  <a:srgbClr val="000099"/>
                </a:solidFill>
              </a:rPr>
              <a:t>Do not be intimated by the wealth and breadth of the laws and procedures governing the political area.  Train employees to spot the issues and raise questions with the relevant company officials and consult outside counsel as needed.</a:t>
            </a:r>
          </a:p>
          <a:p>
            <a:pPr marL="457200" indent="-457200">
              <a:lnSpc>
                <a:spcPct val="90000"/>
              </a:lnSpc>
              <a:buClr>
                <a:srgbClr val="000099"/>
              </a:buClr>
              <a:buFontTx/>
              <a:buAutoNum type="arabicPeriod" startAt="3"/>
            </a:pPr>
            <a:r>
              <a:rPr lang="en-US" sz="1600" b="1" dirty="0">
                <a:solidFill>
                  <a:srgbClr val="000099"/>
                </a:solidFill>
              </a:rPr>
              <a:t>Establish and document clear and simple policies and procedures and make sure they are routinely disseminated to employees.</a:t>
            </a:r>
          </a:p>
          <a:p>
            <a:pPr marL="457200" indent="-457200">
              <a:lnSpc>
                <a:spcPct val="90000"/>
              </a:lnSpc>
              <a:buClr>
                <a:srgbClr val="000099"/>
              </a:buClr>
              <a:buFontTx/>
              <a:buAutoNum type="arabicPeriod" startAt="3"/>
            </a:pPr>
            <a:r>
              <a:rPr lang="en-US" sz="1600" b="1" dirty="0">
                <a:solidFill>
                  <a:srgbClr val="000099"/>
                </a:solidFill>
              </a:rPr>
              <a:t>Set up a calendar of filing dates and file reports accurately and in a timely fashion. </a:t>
            </a:r>
          </a:p>
          <a:p>
            <a:pPr marL="457200" indent="-457200">
              <a:lnSpc>
                <a:spcPct val="90000"/>
              </a:lnSpc>
              <a:buClr>
                <a:srgbClr val="000099"/>
              </a:buClr>
              <a:buFontTx/>
              <a:buAutoNum type="arabicPeriod" startAt="3"/>
            </a:pPr>
            <a:r>
              <a:rPr lang="en-US" sz="1600" b="1" dirty="0">
                <a:solidFill>
                  <a:srgbClr val="000099"/>
                </a:solidFill>
              </a:rPr>
              <a:t>Maintain accurate records.</a:t>
            </a:r>
          </a:p>
          <a:p>
            <a:pPr marL="457200" indent="-457200">
              <a:lnSpc>
                <a:spcPct val="90000"/>
              </a:lnSpc>
              <a:buClr>
                <a:srgbClr val="000099"/>
              </a:buClr>
              <a:buFontTx/>
              <a:buAutoNum type="arabicPeriod" startAt="3"/>
            </a:pPr>
            <a:r>
              <a:rPr lang="en-US" sz="1600" b="1" dirty="0">
                <a:solidFill>
                  <a:srgbClr val="000099"/>
                </a:solidFill>
              </a:rPr>
              <a:t>Be responsive to enforcement officials and their inquiries.</a:t>
            </a:r>
          </a:p>
          <a:p>
            <a:pPr marL="457200" indent="-457200">
              <a:lnSpc>
                <a:spcPct val="90000"/>
              </a:lnSpc>
              <a:buClr>
                <a:srgbClr val="000099"/>
              </a:buClr>
              <a:buFontTx/>
              <a:buAutoNum type="arabicPeriod" startAt="3"/>
            </a:pPr>
            <a:r>
              <a:rPr lang="en-US" sz="1600" b="1" dirty="0">
                <a:solidFill>
                  <a:srgbClr val="000099"/>
                </a:solidFill>
              </a:rPr>
              <a:t>Do not forget about consultants and other agents.</a:t>
            </a:r>
          </a:p>
          <a:p>
            <a:pPr marL="457200" indent="-457200">
              <a:lnSpc>
                <a:spcPct val="90000"/>
              </a:lnSpc>
              <a:buClr>
                <a:srgbClr val="000099"/>
              </a:buClr>
              <a:buFontTx/>
              <a:buAutoNum type="arabicPeriod" startAt="3"/>
            </a:pPr>
            <a:r>
              <a:rPr lang="en-US" sz="1600" b="1" dirty="0">
                <a:solidFill>
                  <a:srgbClr val="000099"/>
                </a:solidFill>
              </a:rPr>
              <a:t>When in doubt, apply the “How would it look in the Washington Post” standard and of course, always call your compliance folks when in doubt about a contemplated activity.</a:t>
            </a:r>
            <a:endParaRPr lang="en-US" sz="2800" b="1" dirty="0">
              <a:solidFill>
                <a:srgbClr val="000099"/>
              </a:solidFill>
            </a:endParaRPr>
          </a:p>
        </p:txBody>
      </p:sp>
      <p:sp>
        <p:nvSpPr>
          <p:cNvPr id="4" name="Slide Number Placeholder 3"/>
          <p:cNvSpPr>
            <a:spLocks noGrp="1"/>
          </p:cNvSpPr>
          <p:nvPr>
            <p:ph type="sldNum" sz="quarter" idx="12"/>
          </p:nvPr>
        </p:nvSpPr>
        <p:spPr/>
        <p:txBody>
          <a:bodyPr/>
          <a:lstStyle/>
          <a:p>
            <a:r>
              <a:rPr lang="en-US"/>
              <a:t>Slide </a:t>
            </a:r>
            <a:fld id="{2EA810DA-7916-4A69-97A2-C8AF3E6BECE5}" type="slidenum">
              <a:rPr lang="en-US"/>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a:spLocks noGrp="1" noChangeArrowheads="1"/>
          </p:cNvSpPr>
          <p:nvPr>
            <p:ph type="title"/>
          </p:nvPr>
        </p:nvSpPr>
        <p:spPr bwMode="auto">
          <a:xfrm>
            <a:off x="1111250" y="1074738"/>
            <a:ext cx="6972300" cy="688975"/>
          </a:xfrm>
          <a:noFill/>
          <a:ln>
            <a:miter lim="800000"/>
            <a:headEnd/>
            <a:tailEnd/>
          </a:ln>
        </p:spPr>
        <p:txBody>
          <a:bodyPr vert="horz" wrap="square" lIns="0" tIns="0" rIns="0" bIns="0" numCol="1" anchor="ctr" anchorCtr="0" compatLnSpc="1">
            <a:prstTxWarp prst="textNoShape">
              <a:avLst/>
            </a:prstTxWarp>
          </a:bodyPr>
          <a:lstStyle/>
          <a:p>
            <a:pPr algn="ctr"/>
            <a:r>
              <a:rPr lang="en-US" sz="3600">
                <a:solidFill>
                  <a:srgbClr val="000099"/>
                </a:solidFill>
                <a:effectLst>
                  <a:outerShdw blurRad="38100" dist="38100" dir="2700000" algn="tl">
                    <a:srgbClr val="C0C0C0"/>
                  </a:outerShdw>
                </a:effectLst>
              </a:rPr>
              <a:t>Questions?</a:t>
            </a:r>
          </a:p>
        </p:txBody>
      </p:sp>
      <p:sp>
        <p:nvSpPr>
          <p:cNvPr id="4" name="Slide Number Placeholder 4"/>
          <p:cNvSpPr>
            <a:spLocks noGrp="1"/>
          </p:cNvSpPr>
          <p:nvPr>
            <p:ph type="sldNum" sz="quarter" idx="12"/>
          </p:nvPr>
        </p:nvSpPr>
        <p:spPr/>
        <p:txBody>
          <a:bodyPr/>
          <a:lstStyle/>
          <a:p>
            <a:r>
              <a:rPr lang="en-US"/>
              <a:t>Slide </a:t>
            </a:r>
            <a:fld id="{06A9DF9A-BCB9-42DB-9BB1-CC43AD155B5F}" type="slidenum">
              <a:rPr lang="en-US"/>
              <a:pPr/>
              <a:t>44</a:t>
            </a:fld>
            <a:endParaRPr lang="en-US"/>
          </a:p>
        </p:txBody>
      </p:sp>
      <p:pic>
        <p:nvPicPr>
          <p:cNvPr id="494595" name="Picture 3" descr="j0397903[1]"/>
          <p:cNvPicPr>
            <a:picLocks noChangeAspect="1" noChangeArrowheads="1"/>
          </p:cNvPicPr>
          <p:nvPr/>
        </p:nvPicPr>
        <p:blipFill>
          <a:blip r:embed="rId3"/>
          <a:srcRect/>
          <a:stretch>
            <a:fillRect/>
          </a:stretch>
        </p:blipFill>
        <p:spPr bwMode="auto">
          <a:xfrm>
            <a:off x="3048000" y="2667000"/>
            <a:ext cx="2819400" cy="2438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651510" y="1051560"/>
            <a:ext cx="8069580" cy="680186"/>
          </a:xfrm>
          <a:noFill/>
          <a:ln>
            <a:miter lim="800000"/>
            <a:headEnd/>
            <a:tailEnd/>
          </a:ln>
        </p:spPr>
        <p:txBody>
          <a:bodyPr vert="horz" wrap="square" lIns="0" tIns="0" rIns="0" bIns="0" numCol="1" anchor="ctr" anchorCtr="0" compatLnSpc="1">
            <a:prstTxWarp prst="textNoShape">
              <a:avLst/>
            </a:prstTxWarp>
            <a:spAutoFit/>
          </a:bodyPr>
          <a:lstStyle/>
          <a:p>
            <a:r>
              <a:rPr lang="en-US" sz="2800" dirty="0">
                <a:solidFill>
                  <a:srgbClr val="000099"/>
                </a:solidFill>
                <a:effectLst>
                  <a:outerShdw blurRad="38100" dist="38100" dir="2700000" algn="tl">
                    <a:srgbClr val="C0C0C0"/>
                  </a:outerShdw>
                </a:effectLst>
              </a:rPr>
              <a:t>Political Law Trends</a:t>
            </a:r>
            <a:r>
              <a:rPr lang="en-US" dirty="0">
                <a:solidFill>
                  <a:srgbClr val="000099"/>
                </a:solidFill>
                <a:effectLst>
                  <a:outerShdw blurRad="38100" dist="38100" dir="2700000" algn="tl">
                    <a:srgbClr val="C0C0C0"/>
                  </a:outerShdw>
                </a:effectLst>
              </a:rPr>
              <a:t/>
            </a:r>
            <a:br>
              <a:rPr lang="en-US" dirty="0">
                <a:solidFill>
                  <a:srgbClr val="000099"/>
                </a:solidFill>
                <a:effectLst>
                  <a:outerShdw blurRad="38100" dist="38100" dir="2700000" algn="tl">
                    <a:srgbClr val="C0C0C0"/>
                  </a:outerShdw>
                </a:effectLst>
              </a:rPr>
            </a:br>
            <a:r>
              <a:rPr kumimoji="0" lang="en-US" sz="2400" b="0" dirty="0" smtClean="0">
                <a:solidFill>
                  <a:schemeClr val="tx2"/>
                </a:solidFill>
              </a:rPr>
              <a:t>Impact on Government Contractors </a:t>
            </a:r>
            <a:endParaRPr kumimoji="0" lang="en-US" sz="2400" b="0" dirty="0">
              <a:solidFill>
                <a:schemeClr val="tx2"/>
              </a:solidFill>
            </a:endParaRPr>
          </a:p>
        </p:txBody>
      </p:sp>
      <p:sp>
        <p:nvSpPr>
          <p:cNvPr id="3" name="Content Placeholder 2"/>
          <p:cNvSpPr>
            <a:spLocks noGrp="1"/>
          </p:cNvSpPr>
          <p:nvPr>
            <p:ph idx="1"/>
          </p:nvPr>
        </p:nvSpPr>
        <p:spPr/>
        <p:txBody>
          <a:bodyPr/>
          <a:lstStyle/>
          <a:p>
            <a:pPr>
              <a:buClr>
                <a:srgbClr val="000099"/>
              </a:buClr>
            </a:pPr>
            <a:r>
              <a:rPr lang="en-US" sz="2000" b="1" dirty="0" smtClean="0">
                <a:solidFill>
                  <a:srgbClr val="000099"/>
                </a:solidFill>
              </a:rPr>
              <a:t>Limit or Ban on Political Contributions (“Pay-to-Play” Laws).</a:t>
            </a:r>
          </a:p>
          <a:p>
            <a:pPr>
              <a:buClr>
                <a:srgbClr val="000099"/>
              </a:buClr>
            </a:pPr>
            <a:r>
              <a:rPr lang="en-US" sz="2000" b="1" dirty="0" smtClean="0">
                <a:solidFill>
                  <a:srgbClr val="000099"/>
                </a:solidFill>
              </a:rPr>
              <a:t>Limit or Ban on Gifts to and Entertainment of Procurement Officials.</a:t>
            </a:r>
          </a:p>
          <a:p>
            <a:pPr>
              <a:buClr>
                <a:srgbClr val="000099"/>
              </a:buClr>
            </a:pPr>
            <a:r>
              <a:rPr lang="en-US" sz="2000" b="1" dirty="0" smtClean="0">
                <a:solidFill>
                  <a:srgbClr val="000099"/>
                </a:solidFill>
              </a:rPr>
              <a:t>Registration and Reporting  Requirements of “Lobbyists” Applied to Those Involved in the Procurement Process – “Vendor Lobbyists”.</a:t>
            </a:r>
          </a:p>
          <a:p>
            <a:pPr>
              <a:buClr>
                <a:srgbClr val="000099"/>
              </a:buClr>
            </a:pPr>
            <a:r>
              <a:rPr lang="en-US" sz="2000" b="1" dirty="0" smtClean="0">
                <a:solidFill>
                  <a:srgbClr val="000099"/>
                </a:solidFill>
              </a:rPr>
              <a:t>Required Disclosure of Contributions, Communications and Gifts. </a:t>
            </a:r>
          </a:p>
          <a:p>
            <a:pPr>
              <a:buClr>
                <a:srgbClr val="000099"/>
              </a:buClr>
            </a:pPr>
            <a:r>
              <a:rPr lang="en-US" sz="2000" b="1" dirty="0" smtClean="0">
                <a:solidFill>
                  <a:srgbClr val="000099"/>
                </a:solidFill>
              </a:rPr>
              <a:t>Restrictions and Disclosure Rules Flow Down to Company Officials and in Some  Cases Their Families.</a:t>
            </a:r>
          </a:p>
          <a:p>
            <a:endParaRPr lang="en-US" dirty="0"/>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5</a:t>
            </a:fld>
            <a:endParaRPr lang="en-US"/>
          </a:p>
        </p:txBody>
      </p:sp>
      <p:sp>
        <p:nvSpPr>
          <p:cNvPr id="8" name="Line 4"/>
          <p:cNvSpPr>
            <a:spLocks noChangeShapeType="1"/>
          </p:cNvSpPr>
          <p:nvPr/>
        </p:nvSpPr>
        <p:spPr bwMode="auto">
          <a:xfrm>
            <a:off x="633095" y="1757363"/>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p:txBody>
          <a:bodyPr/>
          <a:lstStyle/>
          <a:p>
            <a:r>
              <a:rPr lang="en-US"/>
              <a:t>Slide </a:t>
            </a:r>
            <a:fld id="{32034510-CC98-443E-B397-8F630A424C0A}" type="slidenum">
              <a:rPr lang="en-US"/>
              <a:pPr/>
              <a:t>6</a:t>
            </a:fld>
            <a:endParaRPr lang="en-US"/>
          </a:p>
        </p:txBody>
      </p:sp>
      <p:sp>
        <p:nvSpPr>
          <p:cNvPr id="135170" name="Text Box 2"/>
          <p:cNvSpPr txBox="1">
            <a:spLocks noChangeArrowheads="1"/>
          </p:cNvSpPr>
          <p:nvPr/>
        </p:nvSpPr>
        <p:spPr bwMode="auto">
          <a:xfrm>
            <a:off x="4479925" y="3017838"/>
            <a:ext cx="184150" cy="823912"/>
          </a:xfrm>
          <a:prstGeom prst="rect">
            <a:avLst/>
          </a:prstGeom>
          <a:noFill/>
          <a:ln w="19050">
            <a:noFill/>
            <a:miter lim="800000"/>
            <a:headEnd/>
            <a:tailEnd/>
          </a:ln>
          <a:effectLst/>
        </p:spPr>
        <p:txBody>
          <a:bodyPr wrap="none" anchor="ctr">
            <a:spAutoFit/>
          </a:bodyPr>
          <a:lstStyle/>
          <a:p>
            <a:pPr algn="ctr">
              <a:lnSpc>
                <a:spcPct val="100000"/>
              </a:lnSpc>
            </a:pPr>
            <a:endParaRPr kumimoji="0" lang="en-US" sz="4800" i="1">
              <a:effectLst>
                <a:outerShdw blurRad="38100" dist="38100" dir="2700000" algn="tl">
                  <a:srgbClr val="C0C0C0"/>
                </a:outerShdw>
              </a:effectLst>
            </a:endParaRPr>
          </a:p>
        </p:txBody>
      </p:sp>
      <p:pic>
        <p:nvPicPr>
          <p:cNvPr id="135171" name="Picture 3" descr="cartoon_psst"/>
          <p:cNvPicPr>
            <a:picLocks noChangeAspect="1" noChangeArrowheads="1"/>
          </p:cNvPicPr>
          <p:nvPr/>
        </p:nvPicPr>
        <p:blipFill>
          <a:blip r:embed="rId2"/>
          <a:srcRect/>
          <a:stretch>
            <a:fillRect/>
          </a:stretch>
        </p:blipFill>
        <p:spPr bwMode="auto">
          <a:xfrm>
            <a:off x="1892300" y="2478088"/>
            <a:ext cx="5634038" cy="3679825"/>
          </a:xfrm>
          <a:prstGeom prst="rect">
            <a:avLst/>
          </a:prstGeom>
          <a:noFill/>
          <a:ln w="9525">
            <a:noFill/>
            <a:miter lim="800000"/>
            <a:headEnd/>
            <a:tailEnd/>
          </a:ln>
        </p:spPr>
      </p:pic>
      <p:sp>
        <p:nvSpPr>
          <p:cNvPr id="135172" name="Rectangle 4"/>
          <p:cNvSpPr>
            <a:spLocks noChangeArrowheads="1"/>
          </p:cNvSpPr>
          <p:nvPr/>
        </p:nvSpPr>
        <p:spPr bwMode="auto">
          <a:xfrm>
            <a:off x="3154363" y="1257300"/>
            <a:ext cx="2979737" cy="727075"/>
          </a:xfrm>
          <a:prstGeom prst="rect">
            <a:avLst/>
          </a:prstGeom>
          <a:noFill/>
          <a:ln w="9525">
            <a:noFill/>
            <a:miter lim="800000"/>
            <a:headEnd/>
            <a:tailEnd/>
          </a:ln>
          <a:effectLst/>
        </p:spPr>
        <p:txBody>
          <a:bodyPr wrap="none" lIns="0" tIns="0" rIns="0" bIns="0" anchor="ctr">
            <a:spAutoFit/>
          </a:bodyPr>
          <a:lstStyle/>
          <a:p>
            <a:pPr algn="ctr"/>
            <a:r>
              <a:rPr lang="en-US">
                <a:effectLst>
                  <a:outerShdw blurRad="38100" dist="38100" dir="2700000" algn="tl">
                    <a:srgbClr val="C0C0C0"/>
                  </a:outerShdw>
                </a:effectLst>
              </a:rPr>
              <a:t>LOBBYING: </a:t>
            </a:r>
            <a:br>
              <a:rPr lang="en-US">
                <a:effectLst>
                  <a:outerShdw blurRad="38100" dist="38100" dir="2700000" algn="tl">
                    <a:srgbClr val="C0C0C0"/>
                  </a:outerShdw>
                </a:effectLst>
              </a:rPr>
            </a:br>
            <a:r>
              <a:rPr lang="en-US">
                <a:effectLst>
                  <a:outerShdw blurRad="38100" dist="38100" dir="2700000" algn="tl">
                    <a:srgbClr val="C0C0C0"/>
                  </a:outerShdw>
                </a:effectLst>
              </a:rPr>
              <a:t>ISSUE SPOTTING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3" name="Rectangle 9"/>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a:solidFill>
                  <a:srgbClr val="000099"/>
                </a:solidFill>
                <a:effectLst>
                  <a:outerShdw blurRad="38100" dist="38100" dir="2700000" algn="tl">
                    <a:srgbClr val="C0C0C0"/>
                  </a:outerShdw>
                </a:effectLst>
              </a:rPr>
              <a:t>LOBBYING</a:t>
            </a:r>
            <a:br>
              <a:rPr lang="en-US" sz="2800">
                <a:solidFill>
                  <a:srgbClr val="000099"/>
                </a:solidFill>
                <a:effectLst>
                  <a:outerShdw blurRad="38100" dist="38100" dir="2700000" algn="tl">
                    <a:srgbClr val="C0C0C0"/>
                  </a:outerShdw>
                </a:effectLst>
              </a:rPr>
            </a:br>
            <a:r>
              <a:rPr lang="en-US" sz="2400" b="0">
                <a:solidFill>
                  <a:schemeClr val="tx2"/>
                </a:solidFill>
              </a:rPr>
              <a:t>Issue Spotting</a:t>
            </a:r>
            <a:endParaRPr lang="en-US" sz="2800" b="0">
              <a:solidFill>
                <a:schemeClr val="tx2"/>
              </a:solidFill>
            </a:endParaRPr>
          </a:p>
        </p:txBody>
      </p:sp>
      <p:sp>
        <p:nvSpPr>
          <p:cNvPr id="5" name="Slide Number Placeholder 3"/>
          <p:cNvSpPr>
            <a:spLocks noGrp="1"/>
          </p:cNvSpPr>
          <p:nvPr>
            <p:ph type="sldNum" sz="quarter" idx="12"/>
          </p:nvPr>
        </p:nvSpPr>
        <p:spPr/>
        <p:txBody>
          <a:bodyPr/>
          <a:lstStyle/>
          <a:p>
            <a:r>
              <a:rPr lang="en-US"/>
              <a:t>Slide </a:t>
            </a:r>
            <a:fld id="{0137A3E9-1A8F-4C76-A8AF-E88ECD2E999C}" type="slidenum">
              <a:rPr lang="en-US"/>
              <a:pPr/>
              <a:t>7</a:t>
            </a:fld>
            <a:endParaRPr lang="en-US"/>
          </a:p>
        </p:txBody>
      </p:sp>
      <p:sp>
        <p:nvSpPr>
          <p:cNvPr id="93190" name="Rectangle 6"/>
          <p:cNvSpPr>
            <a:spLocks noChangeArrowheads="1"/>
          </p:cNvSpPr>
          <p:nvPr/>
        </p:nvSpPr>
        <p:spPr bwMode="auto">
          <a:xfrm>
            <a:off x="1072626" y="1887538"/>
            <a:ext cx="7296150" cy="4648200"/>
          </a:xfrm>
          <a:prstGeom prst="rect">
            <a:avLst/>
          </a:prstGeom>
          <a:noFill/>
          <a:ln w="3175">
            <a:noFill/>
            <a:miter lim="800000"/>
            <a:headEnd/>
            <a:tailEnd/>
          </a:ln>
          <a:effectLst/>
        </p:spPr>
        <p:txBody>
          <a:bodyPr lIns="0" tIns="0" rIns="0" bIns="0"/>
          <a:lstStyle/>
          <a:p>
            <a:pPr marL="461963" indent="-461963">
              <a:lnSpc>
                <a:spcPct val="95000"/>
              </a:lnSpc>
              <a:spcAft>
                <a:spcPct val="60000"/>
              </a:spcAft>
              <a:buClr>
                <a:srgbClr val="000099"/>
              </a:buClr>
              <a:buSzPct val="120000"/>
              <a:buFontTx/>
              <a:buChar char="•"/>
            </a:pPr>
            <a:r>
              <a:rPr lang="en-US" sz="2000" dirty="0">
                <a:effectLst/>
              </a:rPr>
              <a:t>What Activities Are Covered as “Lobbying”?</a:t>
            </a:r>
          </a:p>
          <a:p>
            <a:pPr marL="461963" indent="-461963">
              <a:lnSpc>
                <a:spcPct val="95000"/>
              </a:lnSpc>
              <a:spcAft>
                <a:spcPct val="60000"/>
              </a:spcAft>
              <a:buClr>
                <a:srgbClr val="000099"/>
              </a:buClr>
              <a:buSzPct val="120000"/>
              <a:buFontTx/>
              <a:buChar char="•"/>
            </a:pPr>
            <a:r>
              <a:rPr lang="en-US" sz="2000" dirty="0">
                <a:effectLst/>
              </a:rPr>
              <a:t>Who Is Covered by the Lobbying Law?</a:t>
            </a:r>
          </a:p>
          <a:p>
            <a:pPr marL="461963" indent="-461963">
              <a:lnSpc>
                <a:spcPct val="95000"/>
              </a:lnSpc>
              <a:spcAft>
                <a:spcPct val="60000"/>
              </a:spcAft>
              <a:buClr>
                <a:srgbClr val="000099"/>
              </a:buClr>
              <a:buSzPct val="120000"/>
              <a:buFontTx/>
              <a:buChar char="•"/>
            </a:pPr>
            <a:r>
              <a:rPr lang="en-US" sz="2000" dirty="0">
                <a:effectLst/>
              </a:rPr>
              <a:t>Who Are “Covered Officials”?</a:t>
            </a:r>
          </a:p>
          <a:p>
            <a:pPr marL="461963" indent="-461963">
              <a:lnSpc>
                <a:spcPct val="95000"/>
              </a:lnSpc>
              <a:spcAft>
                <a:spcPct val="60000"/>
              </a:spcAft>
              <a:buClr>
                <a:srgbClr val="000099"/>
              </a:buClr>
              <a:buSzPct val="120000"/>
              <a:buFontTx/>
              <a:buChar char="•"/>
            </a:pPr>
            <a:r>
              <a:rPr lang="en-US" sz="2000" dirty="0">
                <a:effectLst/>
              </a:rPr>
              <a:t>Who Has Registration Obligations?</a:t>
            </a:r>
          </a:p>
          <a:p>
            <a:pPr marL="461963" indent="-461963">
              <a:lnSpc>
                <a:spcPct val="95000"/>
              </a:lnSpc>
              <a:spcAft>
                <a:spcPct val="60000"/>
              </a:spcAft>
              <a:buClr>
                <a:srgbClr val="000099"/>
              </a:buClr>
              <a:buSzPct val="120000"/>
              <a:buFontTx/>
              <a:buChar char="•"/>
            </a:pPr>
            <a:r>
              <a:rPr lang="en-US" sz="2000" dirty="0">
                <a:effectLst/>
              </a:rPr>
              <a:t>Who Must Report and What Must Be </a:t>
            </a:r>
            <a:r>
              <a:rPr lang="en-US" sz="2000" dirty="0" smtClean="0">
                <a:effectLst/>
              </a:rPr>
              <a:t>Disclosed</a:t>
            </a:r>
            <a:r>
              <a:rPr lang="en-US" sz="2000" dirty="0">
                <a:effectLst/>
              </a:rPr>
              <a:t>?</a:t>
            </a:r>
          </a:p>
          <a:p>
            <a:pPr marL="461963" indent="-461963">
              <a:lnSpc>
                <a:spcPct val="95000"/>
              </a:lnSpc>
              <a:spcAft>
                <a:spcPct val="60000"/>
              </a:spcAft>
              <a:buClr>
                <a:srgbClr val="000099"/>
              </a:buClr>
              <a:buSzPct val="120000"/>
              <a:buFontTx/>
              <a:buChar char="•"/>
            </a:pPr>
            <a:r>
              <a:rPr lang="en-US" sz="2000" dirty="0">
                <a:effectLst/>
              </a:rPr>
              <a:t>What Other Restrictions Apply?</a:t>
            </a:r>
          </a:p>
        </p:txBody>
      </p:sp>
      <p:sp>
        <p:nvSpPr>
          <p:cNvPr id="93192" name="Line 8"/>
          <p:cNvSpPr>
            <a:spLocks noChangeShapeType="1"/>
          </p:cNvSpPr>
          <p:nvPr/>
        </p:nvSpPr>
        <p:spPr bwMode="auto">
          <a:xfrm>
            <a:off x="1057275" y="1731963"/>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Rectangle 9"/>
          <p:cNvSpPr>
            <a:spLocks noGrp="1" noChangeArrowheads="1"/>
          </p:cNvSpPr>
          <p:nvPr>
            <p:ph type="title"/>
          </p:nvPr>
        </p:nvSpPr>
        <p:spPr bwMode="auto">
          <a:xfrm>
            <a:off x="1068388" y="989013"/>
            <a:ext cx="6972300" cy="688975"/>
          </a:xfrm>
          <a:noFill/>
          <a:ln>
            <a:miter lim="800000"/>
            <a:headEnd/>
            <a:tailEnd/>
          </a:ln>
        </p:spPr>
        <p:txBody>
          <a:bodyPr vert="horz" wrap="square" lIns="0" tIns="0" rIns="0" bIns="0" numCol="1" anchor="ctr" anchorCtr="0" compatLnSpc="1">
            <a:prstTxWarp prst="textNoShape">
              <a:avLst/>
            </a:prstTxWarp>
            <a:normAutofit fontScale="90000"/>
          </a:bodyPr>
          <a:lstStyle/>
          <a:p>
            <a:r>
              <a:rPr lang="en-US" sz="2800" dirty="0">
                <a:solidFill>
                  <a:srgbClr val="000099"/>
                </a:solidFill>
                <a:effectLst>
                  <a:outerShdw blurRad="38100" dist="38100" dir="2700000" algn="tl">
                    <a:srgbClr val="C0C0C0"/>
                  </a:outerShdw>
                </a:effectLst>
              </a:rPr>
              <a:t>LOBBYING</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a:solidFill>
                  <a:schemeClr val="tx2"/>
                </a:solidFill>
              </a:rPr>
              <a:t>What is Covered?</a:t>
            </a:r>
          </a:p>
        </p:txBody>
      </p:sp>
      <p:sp>
        <p:nvSpPr>
          <p:cNvPr id="115714" name="Rectangle 2"/>
          <p:cNvSpPr>
            <a:spLocks noGrp="1" noChangeArrowheads="1"/>
          </p:cNvSpPr>
          <p:nvPr>
            <p:ph idx="1"/>
          </p:nvPr>
        </p:nvSpPr>
        <p:spPr>
          <a:xfrm>
            <a:off x="1103313" y="1920875"/>
            <a:ext cx="7240587" cy="4062651"/>
          </a:xfrm>
          <a:noFill/>
          <a:ln/>
        </p:spPr>
        <p:txBody>
          <a:bodyPr lIns="0" tIns="0" rIns="0" bIns="0">
            <a:spAutoFit/>
          </a:bodyPr>
          <a:lstStyle/>
          <a:p>
            <a:pPr marL="0" indent="0">
              <a:lnSpc>
                <a:spcPct val="90000"/>
              </a:lnSpc>
              <a:spcAft>
                <a:spcPct val="60000"/>
              </a:spcAft>
              <a:buClr>
                <a:srgbClr val="000099"/>
              </a:buClr>
              <a:buFont typeface="Monotype Sorts" pitchFamily="2" charset="2"/>
              <a:buNone/>
            </a:pPr>
            <a:r>
              <a:rPr lang="en-US" b="1" dirty="0">
                <a:solidFill>
                  <a:srgbClr val="000099"/>
                </a:solidFill>
              </a:rPr>
              <a:t>What Is “Lobbying”?</a:t>
            </a:r>
            <a:endParaRPr lang="en-US" sz="3200" b="1" dirty="0">
              <a:solidFill>
                <a:srgbClr val="000099"/>
              </a:solidFill>
            </a:endParaRPr>
          </a:p>
          <a:p>
            <a:pPr marL="454025" lvl="1">
              <a:lnSpc>
                <a:spcPct val="90000"/>
              </a:lnSpc>
              <a:spcAft>
                <a:spcPct val="60000"/>
              </a:spcAft>
              <a:buClr>
                <a:srgbClr val="000099"/>
              </a:buClr>
              <a:buSzPct val="120000"/>
              <a:buFontTx/>
              <a:buChar char="•"/>
            </a:pPr>
            <a:r>
              <a:rPr lang="en-US" sz="2000" b="1" dirty="0">
                <a:solidFill>
                  <a:srgbClr val="000099"/>
                </a:solidFill>
              </a:rPr>
              <a:t>General definition – attempt to influence policymaking, and increasingly administrative/executive </a:t>
            </a:r>
            <a:r>
              <a:rPr lang="en-US" sz="2000" b="1" dirty="0" smtClean="0">
                <a:solidFill>
                  <a:srgbClr val="000099"/>
                </a:solidFill>
              </a:rPr>
              <a:t>decision-making</a:t>
            </a:r>
            <a:r>
              <a:rPr lang="en-US" sz="2000" b="1" dirty="0">
                <a:solidFill>
                  <a:srgbClr val="000099"/>
                </a:solidFill>
              </a:rPr>
              <a:t>.</a:t>
            </a:r>
          </a:p>
          <a:p>
            <a:pPr marL="454025" lvl="1">
              <a:lnSpc>
                <a:spcPct val="90000"/>
              </a:lnSpc>
              <a:spcAft>
                <a:spcPct val="60000"/>
              </a:spcAft>
              <a:buClr>
                <a:srgbClr val="000099"/>
              </a:buClr>
              <a:buSzPct val="120000"/>
              <a:buFontTx/>
              <a:buChar char="•"/>
            </a:pPr>
            <a:r>
              <a:rPr lang="en-US" sz="2000" b="1" dirty="0">
                <a:solidFill>
                  <a:srgbClr val="000099"/>
                </a:solidFill>
              </a:rPr>
              <a:t>Are direct contacts with officials required or just any type of attempt to influence official action (including behind the scenes activities)?</a:t>
            </a:r>
          </a:p>
          <a:p>
            <a:pPr marL="454025" lvl="1">
              <a:lnSpc>
                <a:spcPct val="90000"/>
              </a:lnSpc>
              <a:spcAft>
                <a:spcPct val="60000"/>
              </a:spcAft>
              <a:buClr>
                <a:srgbClr val="000099"/>
              </a:buClr>
              <a:buSzPct val="120000"/>
              <a:buFontTx/>
              <a:buChar char="•"/>
            </a:pPr>
            <a:r>
              <a:rPr lang="en-US" sz="2000" b="1" dirty="0">
                <a:solidFill>
                  <a:srgbClr val="000099"/>
                </a:solidFill>
              </a:rPr>
              <a:t>Is grassroots activity covered (soliciting others to communicate with policymakers)?</a:t>
            </a:r>
          </a:p>
          <a:p>
            <a:pPr marL="454025" lvl="1">
              <a:lnSpc>
                <a:spcPct val="90000"/>
              </a:lnSpc>
              <a:spcAft>
                <a:spcPct val="60000"/>
              </a:spcAft>
              <a:buClr>
                <a:srgbClr val="000099"/>
              </a:buClr>
              <a:buSzPct val="120000"/>
              <a:buFontTx/>
              <a:buChar char="•"/>
            </a:pPr>
            <a:r>
              <a:rPr lang="en-US" sz="2000" b="1" dirty="0">
                <a:solidFill>
                  <a:srgbClr val="000099"/>
                </a:solidFill>
              </a:rPr>
              <a:t>Is “goodwill activity” covered?</a:t>
            </a:r>
          </a:p>
          <a:p>
            <a:pPr marL="454025" lvl="1">
              <a:lnSpc>
                <a:spcPct val="90000"/>
              </a:lnSpc>
              <a:spcAft>
                <a:spcPct val="60000"/>
              </a:spcAft>
              <a:buClr>
                <a:srgbClr val="000099"/>
              </a:buClr>
              <a:buSzPct val="120000"/>
              <a:buFontTx/>
              <a:buChar char="•"/>
            </a:pPr>
            <a:r>
              <a:rPr lang="en-US" sz="2000" b="1" dirty="0">
                <a:solidFill>
                  <a:srgbClr val="000099"/>
                </a:solidFill>
              </a:rPr>
              <a:t>Is procurement activity covered? (Increasingly, yes)</a:t>
            </a:r>
            <a:endParaRPr lang="en-US" b="1" dirty="0">
              <a:solidFill>
                <a:srgbClr val="000099"/>
              </a:solidFill>
            </a:endParaRPr>
          </a:p>
        </p:txBody>
      </p:sp>
      <p:sp>
        <p:nvSpPr>
          <p:cNvPr id="5" name="Slide Number Placeholder 3"/>
          <p:cNvSpPr>
            <a:spLocks noGrp="1"/>
          </p:cNvSpPr>
          <p:nvPr>
            <p:ph type="sldNum" sz="quarter" idx="12"/>
          </p:nvPr>
        </p:nvSpPr>
        <p:spPr/>
        <p:txBody>
          <a:bodyPr/>
          <a:lstStyle/>
          <a:p>
            <a:r>
              <a:rPr lang="en-US"/>
              <a:t>Slide </a:t>
            </a:r>
            <a:fld id="{DF0F1EA9-4394-4CFA-A772-FFA6F26C6E38}" type="slidenum">
              <a:rPr lang="en-US"/>
              <a:pPr/>
              <a:t>8</a:t>
            </a:fld>
            <a:endParaRPr lang="en-US"/>
          </a:p>
        </p:txBody>
      </p:sp>
      <p:sp>
        <p:nvSpPr>
          <p:cNvPr id="115720" name="Line 8"/>
          <p:cNvSpPr>
            <a:spLocks noChangeShapeType="1"/>
          </p:cNvSpPr>
          <p:nvPr/>
        </p:nvSpPr>
        <p:spPr bwMode="auto">
          <a:xfrm>
            <a:off x="1057275" y="1717675"/>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bwMode="auto">
          <a:xfrm>
            <a:off x="411480" y="788988"/>
            <a:ext cx="8229600" cy="1143000"/>
          </a:xfrm>
          <a:noFill/>
          <a:ln>
            <a:miter lim="800000"/>
            <a:headEnd/>
            <a:tailEnd/>
          </a:ln>
        </p:spPr>
        <p:txBody>
          <a:bodyPr vert="horz" wrap="square" lIns="0" tIns="0" rIns="0" bIns="0" numCol="1" anchor="ctr" anchorCtr="0" compatLnSpc="1">
            <a:prstTxWarp prst="textNoShape">
              <a:avLst/>
            </a:prstTxWarp>
          </a:bodyPr>
          <a:lstStyle/>
          <a:p>
            <a:r>
              <a:rPr lang="en-US" sz="2800" dirty="0" smtClean="0">
                <a:solidFill>
                  <a:srgbClr val="000099"/>
                </a:solidFill>
                <a:effectLst>
                  <a:outerShdw blurRad="38100" dist="38100" dir="2700000" algn="tl">
                    <a:srgbClr val="C0C0C0"/>
                  </a:outerShdw>
                </a:effectLst>
              </a:rPr>
              <a:t>LOBBYING Laws</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400" b="0" dirty="0" smtClean="0">
                <a:solidFill>
                  <a:schemeClr val="tx2"/>
                </a:solidFill>
              </a:rPr>
              <a:t>“Vendor-As-Lobbyist” Laws</a:t>
            </a:r>
            <a:endParaRPr lang="en-US" sz="2400" b="0" dirty="0">
              <a:solidFill>
                <a:schemeClr val="tx2"/>
              </a:solidFill>
            </a:endParaRPr>
          </a:p>
        </p:txBody>
      </p:sp>
      <p:sp>
        <p:nvSpPr>
          <p:cNvPr id="3" name="Content Placeholder 2"/>
          <p:cNvSpPr>
            <a:spLocks noGrp="1"/>
          </p:cNvSpPr>
          <p:nvPr>
            <p:ph idx="1"/>
          </p:nvPr>
        </p:nvSpPr>
        <p:spPr>
          <a:xfrm>
            <a:off x="422910" y="2000250"/>
            <a:ext cx="8229600" cy="4525963"/>
          </a:xfrm>
        </p:spPr>
        <p:txBody>
          <a:bodyPr/>
          <a:lstStyle/>
          <a:p>
            <a:pPr>
              <a:buClr>
                <a:schemeClr val="bg2"/>
              </a:buClr>
            </a:pPr>
            <a:r>
              <a:rPr lang="en-US" sz="2000" b="1" dirty="0" smtClean="0">
                <a:solidFill>
                  <a:srgbClr val="000099"/>
                </a:solidFill>
              </a:rPr>
              <a:t>Increasingly, lobbying laws expanded to include attempts to obtain a government contract.  For example, </a:t>
            </a:r>
          </a:p>
          <a:p>
            <a:pPr lvl="2">
              <a:buClr>
                <a:schemeClr val="bg2"/>
              </a:buClr>
            </a:pPr>
            <a:r>
              <a:rPr lang="en-US" sz="1800" b="1" dirty="0" smtClean="0">
                <a:solidFill>
                  <a:srgbClr val="000099"/>
                </a:solidFill>
              </a:rPr>
              <a:t>New York, New Jersey, Ohio, Delaware, Illinois, Indiana, Maryland, Massachusetts, Pennsylvania, Texas</a:t>
            </a:r>
          </a:p>
          <a:p>
            <a:pPr>
              <a:buClr>
                <a:schemeClr val="bg2"/>
              </a:buClr>
            </a:pPr>
            <a:r>
              <a:rPr lang="en-US" sz="2000" b="1" dirty="0" smtClean="0">
                <a:solidFill>
                  <a:srgbClr val="000099"/>
                </a:solidFill>
              </a:rPr>
              <a:t>Procurement activity expressly included in definition of lobbying or law broad enough to cover it (includes any attempt to influence “administrative action”).</a:t>
            </a:r>
          </a:p>
          <a:p>
            <a:pPr>
              <a:buClr>
                <a:schemeClr val="bg2"/>
              </a:buClr>
            </a:pPr>
            <a:r>
              <a:rPr lang="en-US" sz="2000" b="1" dirty="0" smtClean="0">
                <a:solidFill>
                  <a:srgbClr val="000099"/>
                </a:solidFill>
              </a:rPr>
              <a:t>Such activity may meet definition of “lobbying,” but in most jurisdictions must meet other thresholds (discussed below).</a:t>
            </a:r>
          </a:p>
          <a:p>
            <a:pPr>
              <a:buClr>
                <a:schemeClr val="bg2"/>
              </a:buClr>
            </a:pPr>
            <a:r>
              <a:rPr lang="en-US" sz="2000" b="1" dirty="0" smtClean="0">
                <a:solidFill>
                  <a:srgbClr val="000099"/>
                </a:solidFill>
              </a:rPr>
              <a:t>Or procurement activity may fall within an exception (discussed below).</a:t>
            </a:r>
          </a:p>
          <a:p>
            <a:pPr lvl="2"/>
            <a:endParaRPr lang="en-US" dirty="0"/>
          </a:p>
        </p:txBody>
      </p:sp>
      <p:sp>
        <p:nvSpPr>
          <p:cNvPr id="4" name="Slide Number Placeholder 3"/>
          <p:cNvSpPr>
            <a:spLocks noGrp="1"/>
          </p:cNvSpPr>
          <p:nvPr>
            <p:ph type="sldNum" sz="quarter" idx="12"/>
          </p:nvPr>
        </p:nvSpPr>
        <p:spPr/>
        <p:txBody>
          <a:bodyPr/>
          <a:lstStyle/>
          <a:p>
            <a:r>
              <a:rPr lang="en-US" smtClean="0"/>
              <a:t>Slide </a:t>
            </a:r>
            <a:fld id="{F8D60F3E-6C99-4CF1-B5E8-9A048FF36C8F}" type="slidenum">
              <a:rPr lang="en-US" smtClean="0"/>
              <a:pPr/>
              <a:t>9</a:t>
            </a:fld>
            <a:endParaRPr lang="en-US"/>
          </a:p>
        </p:txBody>
      </p:sp>
      <p:sp>
        <p:nvSpPr>
          <p:cNvPr id="7" name="Line 8"/>
          <p:cNvSpPr>
            <a:spLocks noChangeShapeType="1"/>
          </p:cNvSpPr>
          <p:nvPr/>
        </p:nvSpPr>
        <p:spPr bwMode="auto">
          <a:xfrm>
            <a:off x="462915" y="1763395"/>
            <a:ext cx="7094538" cy="0"/>
          </a:xfrm>
          <a:prstGeom prst="line">
            <a:avLst/>
          </a:prstGeom>
          <a:noFill/>
          <a:ln w="38100">
            <a:solidFill>
              <a:srgbClr val="003399"/>
            </a:solidFill>
            <a:round/>
            <a:headEnd type="none" w="sm" len="sm"/>
            <a:tailEnd type="none" w="sm" len="sm"/>
          </a:ln>
          <a:effectLst/>
        </p:spPr>
        <p:txBody>
          <a:bodyPr wrap="none" anchor="ctr"/>
          <a:lstStyle/>
          <a:p>
            <a:endParaRPr 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AP2">
  <a:themeElements>
    <a:clrScheme name="A&amp;P Colors">
      <a:dk1>
        <a:sysClr val="windowText" lastClr="000000"/>
      </a:dk1>
      <a:lt1>
        <a:sysClr val="window" lastClr="FFFFFF"/>
      </a:lt1>
      <a:dk2>
        <a:srgbClr val="B6CE24"/>
      </a:dk2>
      <a:lt2>
        <a:srgbClr val="003399"/>
      </a:lt2>
      <a:accent1>
        <a:srgbClr val="CC6600"/>
      </a:accent1>
      <a:accent2>
        <a:srgbClr val="993366"/>
      </a:accent2>
      <a:accent3>
        <a:srgbClr val="669900"/>
      </a:accent3>
      <a:accent4>
        <a:srgbClr val="336699"/>
      </a:accent4>
      <a:accent5>
        <a:srgbClr val="848E84"/>
      </a:accent5>
      <a:accent6>
        <a:srgbClr val="774A9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Template>
  <TotalTime>2973</TotalTime>
  <Words>2775</Words>
  <Application>Microsoft PowerPoint 7.0</Application>
  <PresentationFormat>On-screen Show (4:3)</PresentationFormat>
  <Paragraphs>326</Paragraphs>
  <Slides>44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AP2</vt:lpstr>
      <vt:lpstr>Clip</vt:lpstr>
      <vt:lpstr>Slide 1</vt:lpstr>
      <vt:lpstr>Topics for Today</vt:lpstr>
      <vt:lpstr>Political Law Trends  State and Local Level  </vt:lpstr>
      <vt:lpstr>Political Law Trends Federal Level (New Law) </vt:lpstr>
      <vt:lpstr>Political Law Trends Impact on Government Contractors </vt:lpstr>
      <vt:lpstr>Slide 6</vt:lpstr>
      <vt:lpstr>LOBBYING Issue Spotting</vt:lpstr>
      <vt:lpstr>LOBBYING What is Covered?</vt:lpstr>
      <vt:lpstr>LOBBYING Laws “Vendor-As-Lobbyist” Laws</vt:lpstr>
      <vt:lpstr>LOBBYING General Exceptions</vt:lpstr>
      <vt:lpstr>Slide 11</vt:lpstr>
      <vt:lpstr>LOBBYING Who is Covered By the Law?</vt:lpstr>
      <vt:lpstr>LOBBYING Who Are “Covered Officials”?</vt:lpstr>
      <vt:lpstr>LOBBYING Who Has Registration Obligations?</vt:lpstr>
      <vt:lpstr>LOBBYING What Reporting Requirements Apply?</vt:lpstr>
      <vt:lpstr>LOBBYING What Other Restrictions Apply?</vt:lpstr>
      <vt:lpstr>Obama Lobbying Restrictions </vt:lpstr>
      <vt:lpstr>Slide 18</vt:lpstr>
      <vt:lpstr>POLITICAL CONTRIBUTIONS Issue Spotting</vt:lpstr>
      <vt:lpstr>A Political Contribution is: </vt:lpstr>
      <vt:lpstr>POLITICAL CONTRIBUTIONS  Types of Contributors</vt:lpstr>
      <vt:lpstr>POLITICAL CONTRIBUTIONS Types of Contributions</vt:lpstr>
      <vt:lpstr>POLITICAL CONTRIBUTIONS  Typical Types of Exemptions</vt:lpstr>
      <vt:lpstr>POLITICAL CONTRIBUTIONS  Special Restrictions </vt:lpstr>
      <vt:lpstr>POLITICAL CONTRIBUTIONS  Special Restrictions </vt:lpstr>
      <vt:lpstr>POLITICAL CONTRIBUTIONS  Special Restrictions </vt:lpstr>
      <vt:lpstr> </vt:lpstr>
      <vt:lpstr>POLITICAL CONTRIBUTIONS  Pay to Play Laws </vt:lpstr>
      <vt:lpstr>POLITICAL CONTRIBUTIONS  Pay to Play Laws </vt:lpstr>
      <vt:lpstr>Slide 30</vt:lpstr>
      <vt:lpstr>GIFTS/ENTERTAINMENT Issue Spotting</vt:lpstr>
      <vt:lpstr>GIFTS/ENTERTAINMENT Who Does the Rule Cover?</vt:lpstr>
      <vt:lpstr>GIFTS/ENTERTAINMENT Who Does the Rule Cover?</vt:lpstr>
      <vt:lpstr> GIFTS/ENTERTAINMENT Impact on Government Contractors</vt:lpstr>
      <vt:lpstr>GIFTS/ENTERTAINMENT What Does the Rule Cover?</vt:lpstr>
      <vt:lpstr>GIFTS/ENTERTAINMENT What Does the Rule Cover?</vt:lpstr>
      <vt:lpstr>GIFTS/ENTERTAINMENT What Reporting Requirements Apply?</vt:lpstr>
      <vt:lpstr>Obama Executive Order   </vt:lpstr>
      <vt:lpstr>Slide 39</vt:lpstr>
      <vt:lpstr>Slide 40</vt:lpstr>
      <vt:lpstr>Slide 41</vt:lpstr>
      <vt:lpstr> SOME FINAL THOUGHTS . . . . </vt:lpstr>
      <vt:lpstr> SOME FINAL THOUGHTS . . . .   </vt:lpstr>
      <vt:lpstr>Questions?</vt:lpstr>
    </vt:vector>
  </TitlesOfParts>
  <Manager>   </Manager>
  <Company>Arnold &amp; Porter</Company>
  <LinksUpToDate>false</LinksUpToDate>
  <SharedDoc>false</SharedDoc>
  <HyperlinkBase>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subject>
  <dc:creator>Arnold &amp; Porter</dc:creator>
  <cp:keywords>   </cp:keywords>
  <dc:description>   </dc:description>
  <cp:lastModifiedBy>Registered User</cp:lastModifiedBy>
  <cp:revision>606</cp:revision>
  <cp:lastPrinted>2004-06-02T17:59:40Z</cp:lastPrinted>
  <dcterms:created xsi:type="dcterms:W3CDTF">2004-05-27T13:32:22Z</dcterms:created>
  <dcterms:modified xsi:type="dcterms:W3CDTF">2009-10-20T21:51:33Z</dcterms:modified>
  <cp:category>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   ">
    <vt:lpwstr>   </vt:lpwstr>
  </property>
  <property fmtid="{D5CDD505-2E9C-101B-9397-08002B2CF9AE}" pid="3" name="_AdHocReviewCycleID">
    <vt:i4>-1990102376</vt:i4>
  </property>
  <property fmtid="{D5CDD505-2E9C-101B-9397-08002B2CF9AE}" pid="4" name="_NewReviewCycle">
    <vt:lpwstr/>
  </property>
  <property fmtid="{D5CDD505-2E9C-101B-9397-08002B2CF9AE}" pid="5" name="_EmailSubject">
    <vt:lpwstr/>
  </property>
  <property fmtid="{D5CDD505-2E9C-101B-9397-08002B2CF9AE}" pid="6" name="_AuthorEmail">
    <vt:lpwstr>Raji.John@APORTER.COM</vt:lpwstr>
  </property>
  <property fmtid="{D5CDD505-2E9C-101B-9397-08002B2CF9AE}" pid="7" name="_AuthorEmailDisplayName">
    <vt:lpwstr>John, Raji</vt:lpwstr>
  </property>
  <property fmtid="{D5CDD505-2E9C-101B-9397-08002B2CF9AE}" pid="8" name="_PreviousAdHocReviewCycleID">
    <vt:i4>1880598990</vt:i4>
  </property>
</Properties>
</file>