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85" r:id="rId4"/>
    <p:sldId id="258" r:id="rId5"/>
    <p:sldId id="259" r:id="rId6"/>
    <p:sldId id="260" r:id="rId7"/>
    <p:sldId id="261" r:id="rId8"/>
    <p:sldId id="262" r:id="rId9"/>
    <p:sldId id="263" r:id="rId10"/>
    <p:sldId id="264" r:id="rId11"/>
    <p:sldId id="265" r:id="rId12"/>
    <p:sldId id="286" r:id="rId13"/>
    <p:sldId id="288" r:id="rId14"/>
    <p:sldId id="287" r:id="rId15"/>
    <p:sldId id="289" r:id="rId16"/>
    <p:sldId id="266" r:id="rId17"/>
    <p:sldId id="280" r:id="rId18"/>
    <p:sldId id="267" r:id="rId19"/>
    <p:sldId id="268" r:id="rId20"/>
    <p:sldId id="269" r:id="rId21"/>
    <p:sldId id="270" r:id="rId22"/>
    <p:sldId id="271" r:id="rId23"/>
    <p:sldId id="272" r:id="rId24"/>
    <p:sldId id="281" r:id="rId25"/>
    <p:sldId id="282" r:id="rId26"/>
    <p:sldId id="273" r:id="rId27"/>
    <p:sldId id="274" r:id="rId28"/>
    <p:sldId id="275" r:id="rId29"/>
    <p:sldId id="276" r:id="rId30"/>
    <p:sldId id="278" r:id="rId31"/>
    <p:sldId id="277" r:id="rId32"/>
    <p:sldId id="279" r:id="rId33"/>
    <p:sldId id="283" r:id="rId34"/>
    <p:sldId id="284"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0221AC1-7075-4F53-9498-2DA74D4E3F9A}" type="datetimeFigureOut">
              <a:rPr lang="en-US" smtClean="0"/>
              <a:pPr/>
              <a:t>5/20/2011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D958A0E-3F16-4311-A6D0-6D501D1754C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958A0E-3F16-4311-A6D0-6D501D1754CB}"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2" descr="Presentations-US"/>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5800" y="2670048"/>
            <a:ext cx="7772400" cy="1472184"/>
          </a:xfrm>
        </p:spPr>
        <p:txBody>
          <a:bodyPr anchor="t" anchorCtr="0">
            <a:normAutofit/>
          </a:bodyPr>
          <a:lstStyle>
            <a:lvl1pPr algn="l">
              <a:defRPr sz="28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057400" y="5568696"/>
            <a:ext cx="6400800" cy="679704"/>
          </a:xfrm>
        </p:spPr>
        <p:txBody>
          <a:bodyPr>
            <a:normAutofit/>
          </a:bodyPr>
          <a:lstStyle>
            <a:lvl1pPr marL="0" indent="0" algn="r">
              <a:buNone/>
              <a:defRPr sz="16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D0060D-E787-4BE8-AEC4-7EB7087BFA7C}" type="datetime1">
              <a:rPr lang="en-US" smtClean="0"/>
              <a:pPr/>
              <a:t>5/20/2011</a:t>
            </a:fld>
            <a:endParaRPr lang="en-US" dirty="0"/>
          </a:p>
        </p:txBody>
      </p:sp>
      <p:sp>
        <p:nvSpPr>
          <p:cNvPr id="5" name="Footer Placeholder 4"/>
          <p:cNvSpPr>
            <a:spLocks noGrp="1"/>
          </p:cNvSpPr>
          <p:nvPr>
            <p:ph type="ftr" sz="quarter" idx="11"/>
          </p:nvPr>
        </p:nvSpPr>
        <p:spPr/>
        <p:txBody>
          <a:bodyPr/>
          <a:lstStyle/>
          <a:p>
            <a:r>
              <a:rPr lang="en-US" dirty="0" smtClean="0"/>
              <a:t>52653118.1</a:t>
            </a:r>
            <a:endParaRPr lang="en-US" dirty="0"/>
          </a:p>
        </p:txBody>
      </p:sp>
      <p:sp>
        <p:nvSpPr>
          <p:cNvPr id="6" name="Slide Number Placeholder 5"/>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19730-44C1-45DD-8E9F-47F7E67C2B55}" type="datetime1">
              <a:rPr lang="en-US" smtClean="0"/>
              <a:pPr/>
              <a:t>5/20/2011</a:t>
            </a:fld>
            <a:endParaRPr lang="en-US" dirty="0"/>
          </a:p>
        </p:txBody>
      </p:sp>
      <p:sp>
        <p:nvSpPr>
          <p:cNvPr id="5" name="Footer Placeholder 4"/>
          <p:cNvSpPr>
            <a:spLocks noGrp="1"/>
          </p:cNvSpPr>
          <p:nvPr>
            <p:ph type="ftr" sz="quarter" idx="11"/>
          </p:nvPr>
        </p:nvSpPr>
        <p:spPr/>
        <p:txBody>
          <a:bodyPr/>
          <a:lstStyle/>
          <a:p>
            <a:r>
              <a:rPr lang="en-US" dirty="0" smtClean="0"/>
              <a:t>52653118.1</a:t>
            </a:r>
            <a:endParaRPr lang="en-US" dirty="0"/>
          </a:p>
        </p:txBody>
      </p:sp>
      <p:sp>
        <p:nvSpPr>
          <p:cNvPr id="6" name="Slide Number Placeholder 5"/>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5AD307-9474-4EFA-A65D-3A1F63761035}" type="datetime1">
              <a:rPr lang="en-US" smtClean="0"/>
              <a:pPr/>
              <a:t>5/20/2011</a:t>
            </a:fld>
            <a:endParaRPr lang="en-US" dirty="0"/>
          </a:p>
        </p:txBody>
      </p:sp>
      <p:sp>
        <p:nvSpPr>
          <p:cNvPr id="5" name="Footer Placeholder 4"/>
          <p:cNvSpPr>
            <a:spLocks noGrp="1"/>
          </p:cNvSpPr>
          <p:nvPr>
            <p:ph type="ftr" sz="quarter" idx="11"/>
          </p:nvPr>
        </p:nvSpPr>
        <p:spPr/>
        <p:txBody>
          <a:bodyPr/>
          <a:lstStyle/>
          <a:p>
            <a:r>
              <a:rPr lang="en-US" dirty="0" smtClean="0"/>
              <a:t>52653118.1</a:t>
            </a:r>
            <a:endParaRPr lang="en-US" dirty="0"/>
          </a:p>
        </p:txBody>
      </p:sp>
      <p:sp>
        <p:nvSpPr>
          <p:cNvPr id="6" name="Slide Number Placeholder 5"/>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37A88-2287-47EE-A251-553F3F69A953}" type="datetime1">
              <a:rPr lang="en-US" smtClean="0"/>
              <a:pPr/>
              <a:t>5/20/2011</a:t>
            </a:fld>
            <a:endParaRPr lang="en-US" dirty="0"/>
          </a:p>
        </p:txBody>
      </p:sp>
      <p:sp>
        <p:nvSpPr>
          <p:cNvPr id="4" name="Footer Placeholder 3"/>
          <p:cNvSpPr>
            <a:spLocks noGrp="1"/>
          </p:cNvSpPr>
          <p:nvPr>
            <p:ph type="ftr" sz="quarter" idx="11"/>
          </p:nvPr>
        </p:nvSpPr>
        <p:spPr/>
        <p:txBody>
          <a:bodyPr/>
          <a:lstStyle/>
          <a:p>
            <a:r>
              <a:rPr lang="en-US" dirty="0" smtClean="0"/>
              <a:t>52653118.1</a:t>
            </a:r>
            <a:endParaRPr lang="en-US" dirty="0"/>
          </a:p>
        </p:txBody>
      </p:sp>
      <p:sp>
        <p:nvSpPr>
          <p:cNvPr id="5" name="Slide Number Placeholder 4"/>
          <p:cNvSpPr>
            <a:spLocks noGrp="1"/>
          </p:cNvSpPr>
          <p:nvPr>
            <p:ph type="sldNum" sz="quarter" idx="12"/>
          </p:nvPr>
        </p:nvSpPr>
        <p:spPr/>
        <p:txBody>
          <a:bodyPr/>
          <a:lstStyle/>
          <a:p>
            <a:fld id="{77C886DA-FC8C-4133-8278-747D88D6B1F6}" type="slidenum">
              <a:rPr lang="en-US" smtClean="0"/>
              <a:pPr/>
              <a:t>‹#›</a:t>
            </a:fld>
            <a:endParaRPr lang="en-US" dirty="0"/>
          </a:p>
        </p:txBody>
      </p:sp>
      <p:sp>
        <p:nvSpPr>
          <p:cNvPr id="7" name="Content Placeholder 6"/>
          <p:cNvSpPr>
            <a:spLocks noGrp="1"/>
          </p:cNvSpPr>
          <p:nvPr>
            <p:ph sz="quarter" idx="13"/>
          </p:nvPr>
        </p:nvSpPr>
        <p:spPr>
          <a:xfrm>
            <a:off x="457200" y="1901952"/>
            <a:ext cx="8229600" cy="42245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11C0B-1143-412C-8AC4-6149EFB0644A}" type="datetime1">
              <a:rPr lang="en-US" smtClean="0"/>
              <a:pPr/>
              <a:t>5/20/2011</a:t>
            </a:fld>
            <a:endParaRPr lang="en-US" dirty="0"/>
          </a:p>
        </p:txBody>
      </p:sp>
      <p:sp>
        <p:nvSpPr>
          <p:cNvPr id="5" name="Footer Placeholder 4"/>
          <p:cNvSpPr>
            <a:spLocks noGrp="1"/>
          </p:cNvSpPr>
          <p:nvPr>
            <p:ph type="ftr" sz="quarter" idx="11"/>
          </p:nvPr>
        </p:nvSpPr>
        <p:spPr/>
        <p:txBody>
          <a:bodyPr/>
          <a:lstStyle/>
          <a:p>
            <a:r>
              <a:rPr lang="en-US" dirty="0" smtClean="0"/>
              <a:t>52653118.1</a:t>
            </a:r>
            <a:endParaRPr lang="en-US" dirty="0"/>
          </a:p>
        </p:txBody>
      </p:sp>
      <p:sp>
        <p:nvSpPr>
          <p:cNvPr id="6" name="Slide Number Placeholder 5"/>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364799-4E5A-490F-B7BB-008E1343C811}" type="datetime1">
              <a:rPr lang="en-US" smtClean="0"/>
              <a:pPr/>
              <a:t>5/20/2011</a:t>
            </a:fld>
            <a:endParaRPr lang="en-US" dirty="0"/>
          </a:p>
        </p:txBody>
      </p:sp>
      <p:sp>
        <p:nvSpPr>
          <p:cNvPr id="6" name="Footer Placeholder 5"/>
          <p:cNvSpPr>
            <a:spLocks noGrp="1"/>
          </p:cNvSpPr>
          <p:nvPr>
            <p:ph type="ftr" sz="quarter" idx="11"/>
          </p:nvPr>
        </p:nvSpPr>
        <p:spPr/>
        <p:txBody>
          <a:bodyPr/>
          <a:lstStyle/>
          <a:p>
            <a:r>
              <a:rPr lang="en-US" dirty="0" smtClean="0"/>
              <a:t>52653118.1</a:t>
            </a:r>
            <a:endParaRPr lang="en-US" dirty="0"/>
          </a:p>
        </p:txBody>
      </p:sp>
      <p:sp>
        <p:nvSpPr>
          <p:cNvPr id="7" name="Slide Number Placeholder 6"/>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799"/>
            <a:ext cx="4040188" cy="346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5999"/>
            <a:ext cx="4040188" cy="3840163"/>
          </a:xfr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828799"/>
            <a:ext cx="4041775" cy="346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5999"/>
            <a:ext cx="4041775" cy="3840163"/>
          </a:xfrm>
        </p:spPr>
        <p:txBody>
          <a:bodyPr/>
          <a:lstStyle>
            <a:lvl1pPr>
              <a:defRPr lang="en-US" sz="2800" kern="1200" dirty="0" smtClean="0">
                <a:solidFill>
                  <a:schemeClr val="tx1"/>
                </a:solidFill>
                <a:latin typeface="Arial" pitchFamily="34" charset="0"/>
                <a:ea typeface="+mn-ea"/>
                <a:cs typeface="Arial" pitchFamily="34" charset="0"/>
              </a:defRPr>
            </a:lvl1pPr>
            <a:lvl2pPr>
              <a:defRPr lang="en-US" sz="2400" kern="1200" dirty="0" smtClean="0">
                <a:solidFill>
                  <a:schemeClr val="tx1"/>
                </a:solidFill>
                <a:latin typeface="Arial" pitchFamily="34" charset="0"/>
                <a:ea typeface="+mn-ea"/>
                <a:cs typeface="Arial" pitchFamily="34" charset="0"/>
              </a:defRPr>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759BD1-AA73-4A7D-BF5A-A244C140335B}" type="datetime1">
              <a:rPr lang="en-US" smtClean="0"/>
              <a:pPr/>
              <a:t>5/20/2011</a:t>
            </a:fld>
            <a:endParaRPr lang="en-US" dirty="0"/>
          </a:p>
        </p:txBody>
      </p:sp>
      <p:sp>
        <p:nvSpPr>
          <p:cNvPr id="8" name="Footer Placeholder 7"/>
          <p:cNvSpPr>
            <a:spLocks noGrp="1"/>
          </p:cNvSpPr>
          <p:nvPr>
            <p:ph type="ftr" sz="quarter" idx="11"/>
          </p:nvPr>
        </p:nvSpPr>
        <p:spPr/>
        <p:txBody>
          <a:bodyPr/>
          <a:lstStyle/>
          <a:p>
            <a:r>
              <a:rPr lang="en-US" dirty="0" smtClean="0"/>
              <a:t>52653118.1</a:t>
            </a:r>
            <a:endParaRPr lang="en-US" dirty="0"/>
          </a:p>
        </p:txBody>
      </p:sp>
      <p:sp>
        <p:nvSpPr>
          <p:cNvPr id="9" name="Slide Number Placeholder 8"/>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43D128-323C-4FDB-A6E9-9AA2A49BFFC3}" type="datetime1">
              <a:rPr lang="en-US" smtClean="0"/>
              <a:pPr/>
              <a:t>5/20/2011</a:t>
            </a:fld>
            <a:endParaRPr lang="en-US" dirty="0"/>
          </a:p>
        </p:txBody>
      </p:sp>
      <p:sp>
        <p:nvSpPr>
          <p:cNvPr id="4" name="Footer Placeholder 3"/>
          <p:cNvSpPr>
            <a:spLocks noGrp="1"/>
          </p:cNvSpPr>
          <p:nvPr>
            <p:ph type="ftr" sz="quarter" idx="11"/>
          </p:nvPr>
        </p:nvSpPr>
        <p:spPr/>
        <p:txBody>
          <a:bodyPr/>
          <a:lstStyle/>
          <a:p>
            <a:r>
              <a:rPr lang="en-US" dirty="0" smtClean="0"/>
              <a:t>52653118.1</a:t>
            </a:r>
            <a:endParaRPr lang="en-US" dirty="0"/>
          </a:p>
        </p:txBody>
      </p:sp>
      <p:sp>
        <p:nvSpPr>
          <p:cNvPr id="5" name="Slide Number Placeholder 4"/>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72F2E-2CF8-40A5-9214-29C5240A1A77}" type="datetime1">
              <a:rPr lang="en-US" smtClean="0"/>
              <a:pPr/>
              <a:t>5/20/2011</a:t>
            </a:fld>
            <a:endParaRPr lang="en-US" dirty="0"/>
          </a:p>
        </p:txBody>
      </p:sp>
      <p:sp>
        <p:nvSpPr>
          <p:cNvPr id="3" name="Footer Placeholder 2"/>
          <p:cNvSpPr>
            <a:spLocks noGrp="1"/>
          </p:cNvSpPr>
          <p:nvPr>
            <p:ph type="ftr" sz="quarter" idx="11"/>
          </p:nvPr>
        </p:nvSpPr>
        <p:spPr/>
        <p:txBody>
          <a:bodyPr/>
          <a:lstStyle/>
          <a:p>
            <a:r>
              <a:rPr lang="en-US" dirty="0" smtClean="0"/>
              <a:t>52653118.1</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5969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24000"/>
            <a:ext cx="3008313" cy="4602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96A3C0-79F2-4571-B9B9-94495914DECB}" type="datetime1">
              <a:rPr lang="en-US" smtClean="0"/>
              <a:pPr/>
              <a:t>5/20/2011</a:t>
            </a:fld>
            <a:endParaRPr lang="en-US" dirty="0"/>
          </a:p>
        </p:txBody>
      </p:sp>
      <p:sp>
        <p:nvSpPr>
          <p:cNvPr id="6" name="Footer Placeholder 5"/>
          <p:cNvSpPr>
            <a:spLocks noGrp="1"/>
          </p:cNvSpPr>
          <p:nvPr>
            <p:ph type="ftr" sz="quarter" idx="11"/>
          </p:nvPr>
        </p:nvSpPr>
        <p:spPr/>
        <p:txBody>
          <a:bodyPr/>
          <a:lstStyle/>
          <a:p>
            <a:r>
              <a:rPr lang="en-US" dirty="0" smtClean="0"/>
              <a:t>52653118.1</a:t>
            </a:r>
            <a:endParaRPr lang="en-US" dirty="0"/>
          </a:p>
        </p:txBody>
      </p:sp>
      <p:sp>
        <p:nvSpPr>
          <p:cNvPr id="7" name="Slide Number Placeholder 6"/>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200E2B-BF43-491E-B6C1-4EFB348B6732}" type="datetime1">
              <a:rPr lang="en-US" smtClean="0"/>
              <a:pPr/>
              <a:t>5/20/2011</a:t>
            </a:fld>
            <a:endParaRPr lang="en-US" dirty="0"/>
          </a:p>
        </p:txBody>
      </p:sp>
      <p:sp>
        <p:nvSpPr>
          <p:cNvPr id="6" name="Footer Placeholder 5"/>
          <p:cNvSpPr>
            <a:spLocks noGrp="1"/>
          </p:cNvSpPr>
          <p:nvPr>
            <p:ph type="ftr" sz="quarter" idx="11"/>
          </p:nvPr>
        </p:nvSpPr>
        <p:spPr/>
        <p:txBody>
          <a:bodyPr/>
          <a:lstStyle/>
          <a:p>
            <a:r>
              <a:rPr lang="en-US" dirty="0" smtClean="0"/>
              <a:t>52653118.1</a:t>
            </a:r>
            <a:endParaRPr lang="en-US" dirty="0"/>
          </a:p>
        </p:txBody>
      </p:sp>
      <p:sp>
        <p:nvSpPr>
          <p:cNvPr id="7" name="Slide Number Placeholder 6"/>
          <p:cNvSpPr>
            <a:spLocks noGrp="1"/>
          </p:cNvSpPr>
          <p:nvPr>
            <p:ph type="sldNum" sz="quarter" idx="12"/>
          </p:nvPr>
        </p:nvSpPr>
        <p:spPr/>
        <p:txBody>
          <a:bodyPr/>
          <a:lstStyle/>
          <a:p>
            <a:fld id="{77C886DA-FC8C-4133-8278-747D88D6B1F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84124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01952"/>
            <a:ext cx="8229600" cy="422452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3B5B7-EF1C-4D82-B20C-EF7F16BDE41E}" type="datetime1">
              <a:rPr lang="en-US" smtClean="0"/>
              <a:pPr/>
              <a:t>5/20/2011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52653118.1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886DA-FC8C-4133-8278-747D88D6B1F6}" type="slidenum">
              <a:rPr lang="en-US" smtClean="0"/>
              <a:pPr/>
              <a:t>‹#›</a:t>
            </a:fld>
            <a:endParaRPr lang="en-US" dirty="0"/>
          </a:p>
        </p:txBody>
      </p:sp>
      <p:pic>
        <p:nvPicPr>
          <p:cNvPr id="7" name="Picture 2" descr="header1a-US"/>
          <p:cNvPicPr>
            <a:picLocks noChangeAspect="1" noChangeArrowheads="1"/>
          </p:cNvPicPr>
          <p:nvPr/>
        </p:nvPicPr>
        <p:blipFill>
          <a:blip r:embed="rId13" cstate="print"/>
          <a:srcRect/>
          <a:stretch>
            <a:fillRect/>
          </a:stretch>
        </p:blipFill>
        <p:spPr bwMode="auto">
          <a:xfrm>
            <a:off x="0" y="0"/>
            <a:ext cx="9144000" cy="73183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lang="en-US" sz="2800" b="1" kern="1200" dirty="0">
          <a:solidFill>
            <a:srgbClr val="0B3D9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B6CE24"/>
        </a:buClr>
        <a:buFont typeface="Wingdings" pitchFamily="2" charset="2"/>
        <a:buChar char="§"/>
        <a:defRPr lang="en-US" sz="2800" kern="1200" dirty="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3399"/>
        </a:buClr>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B6CE24"/>
        </a:buClr>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C6600"/>
        </a:buClr>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2209800"/>
          </a:xfrm>
        </p:spPr>
        <p:txBody>
          <a:bodyPr>
            <a:normAutofit/>
          </a:bodyPr>
          <a:lstStyle/>
          <a:p>
            <a:pPr algn="ctr"/>
            <a:r>
              <a:rPr lang="en-US" dirty="0" smtClean="0"/>
              <a:t/>
            </a:r>
            <a:br>
              <a:rPr lang="en-US" dirty="0" smtClean="0"/>
            </a:br>
            <a:r>
              <a:rPr lang="en-US" dirty="0" smtClean="0"/>
              <a:t>Electioneering in a </a:t>
            </a:r>
            <a:br>
              <a:rPr lang="en-US" dirty="0" smtClean="0"/>
            </a:br>
            <a:r>
              <a:rPr lang="en-US" dirty="0" smtClean="0"/>
              <a:t>Post-Citizens United World</a:t>
            </a:r>
            <a:br>
              <a:rPr lang="en-US" dirty="0" smtClean="0"/>
            </a:br>
            <a:endParaRPr lang="en-US" dirty="0"/>
          </a:p>
        </p:txBody>
      </p:sp>
      <p:sp>
        <p:nvSpPr>
          <p:cNvPr id="3" name="Subtitle 2"/>
          <p:cNvSpPr>
            <a:spLocks noGrp="1"/>
          </p:cNvSpPr>
          <p:nvPr>
            <p:ph type="subTitle" idx="1"/>
          </p:nvPr>
        </p:nvSpPr>
        <p:spPr>
          <a:xfrm>
            <a:off x="228600" y="5334000"/>
            <a:ext cx="8458200" cy="1295400"/>
          </a:xfrm>
        </p:spPr>
        <p:txBody>
          <a:bodyPr>
            <a:normAutofit fontScale="25000" lnSpcReduction="20000"/>
          </a:bodyPr>
          <a:lstStyle/>
          <a:p>
            <a:r>
              <a:rPr lang="en-US" sz="6200" dirty="0" smtClean="0"/>
              <a:t>James P. Joseph</a:t>
            </a:r>
          </a:p>
          <a:p>
            <a:r>
              <a:rPr lang="en-US" sz="6200" dirty="0" smtClean="0"/>
              <a:t>May 18, 2011</a:t>
            </a:r>
          </a:p>
          <a:p>
            <a:endParaRPr lang="en-US" dirty="0" smtClean="0"/>
          </a:p>
          <a:p>
            <a:endParaRPr lang="en-US" dirty="0" smtClean="0"/>
          </a:p>
          <a:p>
            <a:endParaRPr lang="en-US" sz="4400" b="0" dirty="0" smtClean="0"/>
          </a:p>
          <a:p>
            <a:r>
              <a:rPr lang="en-US" sz="4400" b="0" dirty="0" smtClean="0"/>
              <a:t>This summary is intended to be a general summary of the law and does not constitute legal advice.  </a:t>
            </a:r>
          </a:p>
          <a:p>
            <a:r>
              <a:rPr lang="en-US" sz="4400" b="0" dirty="0" smtClean="0"/>
              <a:t>You should consult with competent counsel to determine applicable legal requirements in a specific fact situation.</a:t>
            </a:r>
          </a:p>
          <a:p>
            <a:r>
              <a:rPr lang="en-US" dirty="0" smtClean="0"/>
              <a:t/>
            </a:r>
            <a:br>
              <a:rPr lang="en-US" dirty="0" smtClean="0"/>
            </a:br>
            <a:r>
              <a:rPr lang="en-US" sz="3200" dirty="0" smtClean="0"/>
              <a:t>52653118.3</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t>Section 501(c)(4) organizations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10</a:t>
            </a:fld>
            <a:endParaRPr lang="en-US" dirty="0"/>
          </a:p>
        </p:txBody>
      </p:sp>
      <p:sp>
        <p:nvSpPr>
          <p:cNvPr id="3" name="Content Placeholder 2"/>
          <p:cNvSpPr>
            <a:spLocks noGrp="1"/>
          </p:cNvSpPr>
          <p:nvPr>
            <p:ph sz="quarter" idx="13"/>
          </p:nvPr>
        </p:nvSpPr>
        <p:spPr/>
        <p:txBody>
          <a:bodyPr>
            <a:normAutofit fontScale="85000" lnSpcReduction="10000"/>
          </a:bodyPr>
          <a:lstStyle/>
          <a:p>
            <a:pPr lvl="0"/>
            <a:r>
              <a:rPr lang="en-US" dirty="0"/>
              <a:t>Under the FEC rules, the c4 has to register as a PAC </a:t>
            </a:r>
            <a:r>
              <a:rPr lang="en-US" dirty="0" smtClean="0"/>
              <a:t>only if it: </a:t>
            </a:r>
            <a:endParaRPr lang="en-US" dirty="0"/>
          </a:p>
          <a:p>
            <a:pPr lvl="1"/>
            <a:r>
              <a:rPr lang="en-US" dirty="0" smtClean="0"/>
              <a:t>receives </a:t>
            </a:r>
            <a:r>
              <a:rPr lang="en-US" dirty="0"/>
              <a:t>contributions in excess of $1,000 in a calendar </a:t>
            </a:r>
            <a:r>
              <a:rPr lang="en-US" dirty="0" smtClean="0"/>
              <a:t>year, and </a:t>
            </a:r>
            <a:endParaRPr lang="en-US" dirty="0"/>
          </a:p>
          <a:p>
            <a:pPr lvl="1"/>
            <a:r>
              <a:rPr lang="en-US" dirty="0" smtClean="0"/>
              <a:t>makes </a:t>
            </a:r>
            <a:r>
              <a:rPr lang="en-US" dirty="0"/>
              <a:t>“expenditures” in excess of $1,000 a year (with “expenditures” being defined as “any purchase, payment, distribution, loan, advance, deposit, or gift of money or anything of value, made by any person for the purpose of influencing any election for Federal office”).</a:t>
            </a:r>
          </a:p>
          <a:p>
            <a:pPr lvl="1"/>
            <a:r>
              <a:rPr lang="en-US" dirty="0"/>
              <a:t>The Supreme Court in </a:t>
            </a:r>
            <a:r>
              <a:rPr lang="en-US" u="sng" dirty="0"/>
              <a:t>Buckley</a:t>
            </a:r>
            <a:r>
              <a:rPr lang="en-US" dirty="0"/>
              <a:t> v. </a:t>
            </a:r>
            <a:r>
              <a:rPr lang="en-US" u="sng" dirty="0"/>
              <a:t>Valeo</a:t>
            </a:r>
            <a:r>
              <a:rPr lang="en-US" dirty="0"/>
              <a:t> limited the definition of a PAC to organizations controlled by a Federal candidate or whose “</a:t>
            </a:r>
            <a:r>
              <a:rPr lang="en-US" u="words" dirty="0"/>
              <a:t>major purpose</a:t>
            </a:r>
            <a:r>
              <a:rPr lang="en-US" dirty="0"/>
              <a:t>” is the nomination or election of a Federal candidate (unclear what “major purpose” is and how it may differ from “primary purpose” under the tax laws).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t>Section 501(c)(4) organizations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11</a:t>
            </a:fld>
            <a:endParaRPr lang="en-US" dirty="0"/>
          </a:p>
        </p:txBody>
      </p:sp>
      <p:sp>
        <p:nvSpPr>
          <p:cNvPr id="3" name="Content Placeholder 2"/>
          <p:cNvSpPr>
            <a:spLocks noGrp="1"/>
          </p:cNvSpPr>
          <p:nvPr>
            <p:ph sz="quarter" idx="13"/>
          </p:nvPr>
        </p:nvSpPr>
        <p:spPr/>
        <p:txBody>
          <a:bodyPr>
            <a:normAutofit fontScale="92500" lnSpcReduction="20000"/>
          </a:bodyPr>
          <a:lstStyle/>
          <a:p>
            <a:pPr lvl="0"/>
            <a:r>
              <a:rPr lang="en-US" dirty="0"/>
              <a:t>Within these limits (</a:t>
            </a:r>
            <a:r>
              <a:rPr lang="en-US" u="sng" dirty="0"/>
              <a:t>not</a:t>
            </a:r>
            <a:r>
              <a:rPr lang="en-US" dirty="0"/>
              <a:t> “primary” or “major” purpose), c4 may make independent expenditures in support of or in opposition to a federal candidate (express advocacy or functional equivalent not coordinated with candidate or party).</a:t>
            </a:r>
          </a:p>
          <a:p>
            <a:pPr lvl="1"/>
            <a:r>
              <a:rPr lang="en-US" dirty="0"/>
              <a:t>Must file FEC Form 5 disclosing expenditure and, if c4 raised money for that particular expenditure, disclose donors</a:t>
            </a:r>
            <a:r>
              <a:rPr lang="en-US" dirty="0" smtClean="0"/>
              <a:t>.</a:t>
            </a:r>
          </a:p>
          <a:p>
            <a:r>
              <a:rPr lang="en-US" dirty="0" smtClean="0"/>
              <a:t>May </a:t>
            </a:r>
            <a:r>
              <a:rPr lang="en-US" b="1" u="sng" dirty="0"/>
              <a:t>not</a:t>
            </a:r>
            <a:r>
              <a:rPr lang="en-US" dirty="0"/>
              <a:t> make contributions to </a:t>
            </a:r>
            <a:r>
              <a:rPr lang="en-US" dirty="0" smtClean="0"/>
              <a:t>a federal candidate </a:t>
            </a:r>
            <a:r>
              <a:rPr lang="en-US" dirty="0"/>
              <a:t>or political party or make expenditures coordinated with a </a:t>
            </a:r>
            <a:r>
              <a:rPr lang="en-US" dirty="0" smtClean="0"/>
              <a:t>federal candidate </a:t>
            </a:r>
            <a:r>
              <a:rPr lang="en-US" dirty="0"/>
              <a:t>or political party</a:t>
            </a:r>
            <a:r>
              <a:rPr lang="en-US" dirty="0" smtClean="0"/>
              <a:t>.</a:t>
            </a:r>
            <a:endParaRPr lang="en-US" dirty="0"/>
          </a:p>
          <a:p>
            <a:pPr lvl="1"/>
            <a:r>
              <a:rPr lang="en-US" dirty="0" smtClean="0"/>
              <a:t>Can make contributions to a state or local candidate, if allowed by applicable election laws.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Section 501(c)(6) organizations</a:t>
            </a:r>
            <a:endParaRPr lang="en-US" u="sng"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12</a:t>
            </a:fld>
            <a:endParaRPr lang="en-US" dirty="0"/>
          </a:p>
        </p:txBody>
      </p:sp>
      <p:sp>
        <p:nvSpPr>
          <p:cNvPr id="4" name="Content Placeholder 3"/>
          <p:cNvSpPr>
            <a:spLocks noGrp="1"/>
          </p:cNvSpPr>
          <p:nvPr>
            <p:ph sz="quarter" idx="13"/>
          </p:nvPr>
        </p:nvSpPr>
        <p:spPr/>
        <p:txBody>
          <a:bodyPr>
            <a:normAutofit fontScale="92500" lnSpcReduction="20000"/>
          </a:bodyPr>
          <a:lstStyle/>
          <a:p>
            <a:pPr lvl="0"/>
            <a:r>
              <a:rPr lang="en-US" dirty="0" smtClean="0"/>
              <a:t>Trade associations/business leagues.</a:t>
            </a:r>
            <a:endParaRPr lang="en-US" dirty="0"/>
          </a:p>
          <a:p>
            <a:pPr lvl="0"/>
            <a:r>
              <a:rPr lang="en-US" dirty="0" smtClean="0"/>
              <a:t>Must be organized to support a “line of business.”  </a:t>
            </a:r>
          </a:p>
          <a:p>
            <a:pPr lvl="0"/>
            <a:r>
              <a:rPr lang="en-US" dirty="0" smtClean="0"/>
              <a:t>Contributions </a:t>
            </a:r>
            <a:r>
              <a:rPr lang="en-US" dirty="0"/>
              <a:t>to a </a:t>
            </a:r>
            <a:r>
              <a:rPr lang="en-US" dirty="0" smtClean="0"/>
              <a:t>c6 </a:t>
            </a:r>
            <a:r>
              <a:rPr lang="en-US" dirty="0"/>
              <a:t>are </a:t>
            </a:r>
            <a:r>
              <a:rPr lang="en-US" b="1" u="sng" dirty="0"/>
              <a:t>not</a:t>
            </a:r>
            <a:r>
              <a:rPr lang="en-US" dirty="0"/>
              <a:t> deductible as charitable contributions.</a:t>
            </a:r>
          </a:p>
          <a:p>
            <a:pPr lvl="0"/>
            <a:r>
              <a:rPr lang="en-US" dirty="0"/>
              <a:t>Contributions </a:t>
            </a:r>
            <a:r>
              <a:rPr lang="en-US" dirty="0" smtClean="0"/>
              <a:t>are generally deductible </a:t>
            </a:r>
            <a:r>
              <a:rPr lang="en-US" dirty="0"/>
              <a:t>under 162 as business expenses, but not </a:t>
            </a:r>
            <a:r>
              <a:rPr lang="en-US" dirty="0" smtClean="0"/>
              <a:t>to the extent contributions are used for </a:t>
            </a:r>
            <a:r>
              <a:rPr lang="en-US" dirty="0"/>
              <a:t>lobbying or electioneering </a:t>
            </a:r>
            <a:r>
              <a:rPr lang="en-US" dirty="0" smtClean="0"/>
              <a:t>activities.</a:t>
            </a:r>
          </a:p>
          <a:p>
            <a:pPr lvl="0"/>
            <a:r>
              <a:rPr lang="en-US" dirty="0" smtClean="0"/>
              <a:t>Because most c6 contributions related to a business activity or are made by corporations (which are not subject to gift tax), gift tax does not generally apply.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Section 501(c)(6) organizations (cont’d)</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13</a:t>
            </a:fld>
            <a:endParaRPr lang="en-US" dirty="0"/>
          </a:p>
        </p:txBody>
      </p:sp>
      <p:sp>
        <p:nvSpPr>
          <p:cNvPr id="4" name="Content Placeholder 3"/>
          <p:cNvSpPr>
            <a:spLocks noGrp="1"/>
          </p:cNvSpPr>
          <p:nvPr>
            <p:ph sz="quarter" idx="13"/>
          </p:nvPr>
        </p:nvSpPr>
        <p:spPr/>
        <p:txBody>
          <a:bodyPr>
            <a:normAutofit fontScale="77500" lnSpcReduction="20000"/>
          </a:bodyPr>
          <a:lstStyle/>
          <a:p>
            <a:pPr lvl="0"/>
            <a:r>
              <a:rPr lang="en-US" dirty="0"/>
              <a:t>A </a:t>
            </a:r>
            <a:r>
              <a:rPr lang="en-US" dirty="0" smtClean="0"/>
              <a:t>c6 </a:t>
            </a:r>
            <a:r>
              <a:rPr lang="en-US" dirty="0"/>
              <a:t>is not required to, but may file an exemption application (Form 1024); and must file an annual return (Form 990).</a:t>
            </a:r>
          </a:p>
          <a:p>
            <a:pPr lvl="0"/>
            <a:r>
              <a:rPr lang="en-US" dirty="0" smtClean="0"/>
              <a:t>Unlike c3s and c4s, exemption application (if filed) and </a:t>
            </a:r>
            <a:r>
              <a:rPr lang="en-US" dirty="0"/>
              <a:t>Form 990s are </a:t>
            </a:r>
            <a:r>
              <a:rPr lang="en-US" u="sng" dirty="0" smtClean="0"/>
              <a:t>not</a:t>
            </a:r>
            <a:r>
              <a:rPr lang="en-US" dirty="0" smtClean="0"/>
              <a:t> public.  c6 not required to disclose the names of its donors/members.</a:t>
            </a:r>
            <a:endParaRPr lang="en-US" dirty="0"/>
          </a:p>
          <a:p>
            <a:r>
              <a:rPr lang="en-US" dirty="0"/>
              <a:t>Like a (c)(4) organization, a (c)(6) will not have to register as a 527 </a:t>
            </a:r>
            <a:r>
              <a:rPr lang="en-US" dirty="0" smtClean="0"/>
              <a:t>unless </a:t>
            </a:r>
            <a:r>
              <a:rPr lang="en-US" dirty="0"/>
              <a:t>its “primary” activity is </a:t>
            </a:r>
            <a:r>
              <a:rPr lang="en-US" dirty="0" smtClean="0"/>
              <a:t>electioneering </a:t>
            </a:r>
            <a:r>
              <a:rPr lang="en-US" dirty="0"/>
              <a:t>(under the IRS definition) and as a PAC </a:t>
            </a:r>
            <a:r>
              <a:rPr lang="en-US" dirty="0" smtClean="0"/>
              <a:t>unless its </a:t>
            </a:r>
            <a:r>
              <a:rPr lang="en-US" dirty="0"/>
              <a:t>“major purpose” is </a:t>
            </a:r>
            <a:r>
              <a:rPr lang="en-US" dirty="0" smtClean="0"/>
              <a:t>electioneering </a:t>
            </a:r>
            <a:r>
              <a:rPr lang="en-US" dirty="0"/>
              <a:t>(under the FEC definition).</a:t>
            </a:r>
          </a:p>
          <a:p>
            <a:r>
              <a:rPr lang="en-US" dirty="0" smtClean="0"/>
              <a:t>If </a:t>
            </a:r>
            <a:r>
              <a:rPr lang="en-US" dirty="0"/>
              <a:t>any engages in any more than deminimis electioneering, must file Form 1120-POL, which is not public, and pay tax on the lesser of net investment income or electioneering expenditures.  Tax rate is highest corporate rate.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Section 501(c)(6) organizations (cont’d)</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14</a:t>
            </a:fld>
            <a:endParaRPr lang="en-US" dirty="0"/>
          </a:p>
        </p:txBody>
      </p:sp>
      <p:sp>
        <p:nvSpPr>
          <p:cNvPr id="4" name="Content Placeholder 3"/>
          <p:cNvSpPr>
            <a:spLocks noGrp="1"/>
          </p:cNvSpPr>
          <p:nvPr>
            <p:ph sz="quarter" idx="13"/>
          </p:nvPr>
        </p:nvSpPr>
        <p:spPr/>
        <p:txBody>
          <a:bodyPr>
            <a:normAutofit fontScale="70000" lnSpcReduction="20000"/>
          </a:bodyPr>
          <a:lstStyle/>
          <a:p>
            <a:pPr lvl="0"/>
            <a:r>
              <a:rPr lang="en-US" dirty="0"/>
              <a:t>May accept </a:t>
            </a:r>
            <a:r>
              <a:rPr lang="en-US" b="1" u="sng" dirty="0"/>
              <a:t>un</a:t>
            </a:r>
            <a:r>
              <a:rPr lang="en-US" dirty="0"/>
              <a:t>limited contributions from anyone (individuals, corporations, unions, federal government contractors, or foreign nationals</a:t>
            </a:r>
            <a:r>
              <a:rPr lang="en-US" dirty="0" smtClean="0"/>
              <a:t>).</a:t>
            </a:r>
            <a:endParaRPr lang="en-US" dirty="0"/>
          </a:p>
          <a:p>
            <a:pPr lvl="0"/>
            <a:r>
              <a:rPr lang="en-US" dirty="0"/>
              <a:t>May engage in unlimited </a:t>
            </a:r>
            <a:r>
              <a:rPr lang="en-US" dirty="0" smtClean="0"/>
              <a:t>lobbying relating to its line of business.</a:t>
            </a:r>
            <a:endParaRPr lang="en-US" dirty="0"/>
          </a:p>
          <a:p>
            <a:pPr lvl="1"/>
            <a:r>
              <a:rPr lang="en-US" dirty="0" smtClean="0"/>
              <a:t>If lobbying activities include broadcast ads close to an election (30 days before primary or convention, 60 days before general) </a:t>
            </a:r>
            <a:r>
              <a:rPr lang="en-US" u="sng" dirty="0" smtClean="0"/>
              <a:t>and</a:t>
            </a:r>
            <a:r>
              <a:rPr lang="en-US" dirty="0" smtClean="0"/>
              <a:t> refers to or identifies a Federal candidate, must disclose to the FEC as an “electioneering communication” (Form 9).  </a:t>
            </a:r>
          </a:p>
          <a:p>
            <a:pPr lvl="0"/>
            <a:r>
              <a:rPr lang="en-US" dirty="0"/>
              <a:t>May engage in political or electioneering activities </a:t>
            </a:r>
            <a:r>
              <a:rPr lang="en-US" dirty="0" smtClean="0"/>
              <a:t>relating to its line of business (“</a:t>
            </a:r>
            <a:r>
              <a:rPr lang="en-US" dirty="0"/>
              <a:t>support for, or opposition to, any candidate for public office”), but electioneering </a:t>
            </a:r>
            <a:r>
              <a:rPr lang="en-US" b="1" u="sng" dirty="0"/>
              <a:t>cannot</a:t>
            </a:r>
            <a:r>
              <a:rPr lang="en-US" dirty="0"/>
              <a:t> be the </a:t>
            </a:r>
            <a:r>
              <a:rPr lang="en-US" b="1" u="sng" dirty="0"/>
              <a:t>primary</a:t>
            </a:r>
            <a:r>
              <a:rPr lang="en-US" dirty="0"/>
              <a:t> activity in any fiscal year.</a:t>
            </a:r>
          </a:p>
          <a:p>
            <a:pPr lvl="0"/>
            <a:r>
              <a:rPr lang="en-US" dirty="0"/>
              <a:t>Unclear, but “primary” generally considered to be 51% or more of </a:t>
            </a:r>
            <a:r>
              <a:rPr lang="en-US" dirty="0" smtClean="0"/>
              <a:t>activities.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Section 501(c)(6) organizations (cont’d)</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15</a:t>
            </a:fld>
            <a:endParaRPr lang="en-US" dirty="0"/>
          </a:p>
        </p:txBody>
      </p:sp>
      <p:sp>
        <p:nvSpPr>
          <p:cNvPr id="4" name="Content Placeholder 3"/>
          <p:cNvSpPr>
            <a:spLocks noGrp="1"/>
          </p:cNvSpPr>
          <p:nvPr>
            <p:ph sz="quarter" idx="13"/>
          </p:nvPr>
        </p:nvSpPr>
        <p:spPr/>
        <p:txBody>
          <a:bodyPr>
            <a:normAutofit fontScale="92500" lnSpcReduction="20000"/>
          </a:bodyPr>
          <a:lstStyle/>
          <a:p>
            <a:pPr lvl="0"/>
            <a:r>
              <a:rPr lang="en-US" dirty="0" smtClean="0"/>
              <a:t>Within limits (not “primary” activity or “major purpose”), c6 </a:t>
            </a:r>
            <a:r>
              <a:rPr lang="en-US" dirty="0"/>
              <a:t>may make independent expenditures in support of or in opposition to a federal candidate (express advocacy or functional equivalent not coordinated with candidate or party).</a:t>
            </a:r>
          </a:p>
          <a:p>
            <a:pPr lvl="1"/>
            <a:r>
              <a:rPr lang="en-US" dirty="0" smtClean="0"/>
              <a:t>Must file FEC Form 5 disclosing expenditure and, if c6 raised money for that particular expenditure, disclose donors.</a:t>
            </a:r>
          </a:p>
          <a:p>
            <a:r>
              <a:rPr lang="en-US" dirty="0"/>
              <a:t>May </a:t>
            </a:r>
            <a:r>
              <a:rPr lang="en-US" b="1" u="sng" dirty="0"/>
              <a:t>not</a:t>
            </a:r>
            <a:r>
              <a:rPr lang="en-US" dirty="0"/>
              <a:t> make contributions to a federal candidate or political party or make expenditures coordinated with a federal candidate or political party.</a:t>
            </a:r>
          </a:p>
          <a:p>
            <a:pPr lvl="1"/>
            <a:r>
              <a:rPr lang="en-US" dirty="0" smtClean="0"/>
              <a:t>Can make contributions to a state or local candidate, if allowed by applicable election laws.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a:t>“527s”</a:t>
            </a:r>
            <a:endParaRPr lang="en-US" sz="4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16</a:t>
            </a:fld>
            <a:endParaRPr lang="en-US" dirty="0"/>
          </a:p>
        </p:txBody>
      </p:sp>
      <p:sp>
        <p:nvSpPr>
          <p:cNvPr id="3" name="Content Placeholder 2"/>
          <p:cNvSpPr>
            <a:spLocks noGrp="1"/>
          </p:cNvSpPr>
          <p:nvPr>
            <p:ph sz="quarter" idx="13"/>
          </p:nvPr>
        </p:nvSpPr>
        <p:spPr/>
        <p:txBody>
          <a:bodyPr>
            <a:noAutofit/>
          </a:bodyPr>
          <a:lstStyle/>
          <a:p>
            <a:pPr lvl="0"/>
            <a:r>
              <a:rPr lang="en-US" sz="2000" dirty="0" smtClean="0"/>
              <a:t>Under Internal Revenue Code, all political organizations are tax exempt under section 527,including political parties, candidate committees, PACs and non-PACs that primarily influence elections.</a:t>
            </a:r>
          </a:p>
          <a:p>
            <a:pPr lvl="0"/>
            <a:r>
              <a:rPr lang="en-US" sz="2000" dirty="0" smtClean="0"/>
              <a:t>Using </a:t>
            </a:r>
            <a:r>
              <a:rPr lang="en-US" sz="2000" dirty="0"/>
              <a:t>the common parlance, a 527 organization is one that is “organized and operated primarily for … influencing or attempting to influence the selection, nomination, election or appointment of any individual to any Federal, State or local public office or office in a political organization.”  (section 527(e)(1), (2)).  </a:t>
            </a:r>
            <a:r>
              <a:rPr lang="en-US" sz="2000" b="1" u="sng" dirty="0"/>
              <a:t>But</a:t>
            </a:r>
            <a:r>
              <a:rPr lang="en-US" sz="2000" dirty="0"/>
              <a:t>, is not registered as a PAC for FEC purposes</a:t>
            </a:r>
            <a:r>
              <a:rPr lang="en-US" sz="2000" dirty="0" smtClean="0"/>
              <a:t>.</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“527s” (cont’d)</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17</a:t>
            </a:fld>
            <a:endParaRPr lang="en-US" dirty="0"/>
          </a:p>
        </p:txBody>
      </p:sp>
      <p:sp>
        <p:nvSpPr>
          <p:cNvPr id="4" name="Content Placeholder 3"/>
          <p:cNvSpPr>
            <a:spLocks noGrp="1"/>
          </p:cNvSpPr>
          <p:nvPr>
            <p:ph sz="quarter" idx="13"/>
          </p:nvPr>
        </p:nvSpPr>
        <p:spPr/>
        <p:txBody>
          <a:bodyPr/>
          <a:lstStyle/>
          <a:p>
            <a:pPr lvl="0"/>
            <a:r>
              <a:rPr lang="en-US" dirty="0"/>
              <a:t>A 527 must file a Form 8871 with the IRS within 24 hours of formation.</a:t>
            </a:r>
          </a:p>
          <a:p>
            <a:r>
              <a:rPr lang="en-US" dirty="0"/>
              <a:t>It must file Form 8872 periodically (semi-annually in non-election years, during election years, quarterly, plus pre- and post-election reports), disclosing donors’ names, addresses and contribution amounts and dates. </a:t>
            </a:r>
          </a:p>
          <a:p>
            <a:r>
              <a:rPr lang="en-US" dirty="0"/>
              <a:t>Forms 8871 and 8872 are public documents.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t>“527s</a:t>
            </a:r>
            <a:r>
              <a:rPr lang="en-US" sz="3600" b="1" u="sng" dirty="0" smtClean="0"/>
              <a:t>”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18</a:t>
            </a:fld>
            <a:endParaRPr lang="en-US" dirty="0"/>
          </a:p>
        </p:txBody>
      </p:sp>
      <p:sp>
        <p:nvSpPr>
          <p:cNvPr id="3" name="Content Placeholder 2"/>
          <p:cNvSpPr>
            <a:spLocks noGrp="1"/>
          </p:cNvSpPr>
          <p:nvPr>
            <p:ph sz="quarter" idx="13"/>
          </p:nvPr>
        </p:nvSpPr>
        <p:spPr/>
        <p:txBody>
          <a:bodyPr>
            <a:normAutofit fontScale="85000" lnSpcReduction="10000"/>
          </a:bodyPr>
          <a:lstStyle/>
          <a:p>
            <a:pPr lvl="0"/>
            <a:r>
              <a:rPr lang="en-US" dirty="0"/>
              <a:t>Must file Forms 1120-POL and 990 on an annual basis.</a:t>
            </a:r>
          </a:p>
          <a:p>
            <a:pPr lvl="1"/>
            <a:r>
              <a:rPr lang="en-US" dirty="0"/>
              <a:t>990 is public (but can withhold names of donors).</a:t>
            </a:r>
          </a:p>
          <a:p>
            <a:pPr lvl="1"/>
            <a:r>
              <a:rPr lang="en-US" dirty="0"/>
              <a:t>1120-POL is not public.</a:t>
            </a:r>
          </a:p>
          <a:p>
            <a:pPr lvl="0"/>
            <a:r>
              <a:rPr lang="en-US" dirty="0"/>
              <a:t>If a 527 does </a:t>
            </a:r>
            <a:r>
              <a:rPr lang="en-US" b="1" u="sng" dirty="0"/>
              <a:t>not</a:t>
            </a:r>
            <a:r>
              <a:rPr lang="en-US" dirty="0"/>
              <a:t> make any contributions to candidates or political parties or expenditures under FEC rules (express advocacy or functional equivalent), then the 527 can avoid registering as a PAC with the FEC.</a:t>
            </a:r>
          </a:p>
          <a:p>
            <a:pPr lvl="0"/>
            <a:r>
              <a:rPr lang="en-US" dirty="0"/>
              <a:t>May accept unlimited contributions from individuals, corporations, </a:t>
            </a:r>
            <a:r>
              <a:rPr lang="en-US" dirty="0" smtClean="0"/>
              <a:t>unions, federal government contractors, or </a:t>
            </a:r>
            <a:r>
              <a:rPr lang="en-US" dirty="0"/>
              <a:t>foreign nationals.</a:t>
            </a:r>
          </a:p>
          <a:p>
            <a:r>
              <a:rPr lang="en-US" dirty="0"/>
              <a:t>Contributions not tax deductible (§ 162(e)).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a:t>Connected PAC</a:t>
            </a:r>
            <a:endParaRPr lang="en-US" sz="4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19</a:t>
            </a:fld>
            <a:endParaRPr lang="en-US" dirty="0"/>
          </a:p>
        </p:txBody>
      </p:sp>
      <p:sp>
        <p:nvSpPr>
          <p:cNvPr id="3" name="Content Placeholder 2"/>
          <p:cNvSpPr>
            <a:spLocks noGrp="1"/>
          </p:cNvSpPr>
          <p:nvPr>
            <p:ph sz="quarter" idx="13"/>
          </p:nvPr>
        </p:nvSpPr>
        <p:spPr/>
        <p:txBody>
          <a:bodyPr>
            <a:normAutofit fontScale="92500" lnSpcReduction="20000"/>
          </a:bodyPr>
          <a:lstStyle/>
          <a:p>
            <a:pPr lvl="0"/>
            <a:r>
              <a:rPr lang="en-US" dirty="0"/>
              <a:t>Formed by a corporation or other entity.</a:t>
            </a:r>
          </a:p>
          <a:p>
            <a:pPr lvl="0"/>
            <a:r>
              <a:rPr lang="en-US" dirty="0"/>
              <a:t>The parent is permitted to pay overhead and fundraising expenses of PAC.</a:t>
            </a:r>
          </a:p>
          <a:p>
            <a:pPr lvl="0"/>
            <a:r>
              <a:rPr lang="en-US" dirty="0"/>
              <a:t>Must register with the FEC and make periodic public filings disclosing contributions (including donors’ information) and expenditures.</a:t>
            </a:r>
          </a:p>
          <a:p>
            <a:pPr lvl="0"/>
            <a:r>
              <a:rPr lang="en-US" dirty="0"/>
              <a:t>Maximum contribution of $5,000 per year.</a:t>
            </a:r>
          </a:p>
          <a:p>
            <a:pPr lvl="0"/>
            <a:r>
              <a:rPr lang="en-US" dirty="0"/>
              <a:t>May only solicit funds from its “restricted class” (shareholders, senior staff).</a:t>
            </a:r>
          </a:p>
          <a:p>
            <a:r>
              <a:rPr lang="en-US" b="1" u="sng" dirty="0" smtClean="0"/>
              <a:t>No</a:t>
            </a:r>
            <a:r>
              <a:rPr lang="en-US" dirty="0"/>
              <a:t> contributions from </a:t>
            </a:r>
            <a:r>
              <a:rPr lang="en-US" dirty="0" smtClean="0"/>
              <a:t>corporations</a:t>
            </a:r>
            <a:r>
              <a:rPr lang="en-US" dirty="0"/>
              <a:t>, unions, federal government contractors or foreign nationals</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a:t>
            </a:fld>
            <a:endParaRPr lang="en-US" dirty="0"/>
          </a:p>
        </p:txBody>
      </p:sp>
      <p:sp>
        <p:nvSpPr>
          <p:cNvPr id="3" name="Content Placeholder 2"/>
          <p:cNvSpPr>
            <a:spLocks noGrp="1"/>
          </p:cNvSpPr>
          <p:nvPr>
            <p:ph sz="quarter" idx="13"/>
          </p:nvPr>
        </p:nvSpPr>
        <p:spPr/>
        <p:txBody>
          <a:bodyPr>
            <a:normAutofit fontScale="92500"/>
          </a:bodyPr>
          <a:lstStyle/>
          <a:p>
            <a:pPr lvl="0"/>
            <a:r>
              <a:rPr lang="en-US" dirty="0"/>
              <a:t>Focus on nonprofits, so presentation will review the different types of organizations that can be used as vehicles to influence elections</a:t>
            </a:r>
            <a:r>
              <a:rPr lang="en-US" dirty="0" smtClean="0"/>
              <a:t>.</a:t>
            </a:r>
            <a:endParaRPr lang="en-US" dirty="0"/>
          </a:p>
          <a:p>
            <a:pPr lvl="0"/>
            <a:r>
              <a:rPr lang="en-US" dirty="0"/>
              <a:t>501(c)(3)s, (c)(4)s</a:t>
            </a:r>
            <a:r>
              <a:rPr lang="en-US" dirty="0" smtClean="0"/>
              <a:t>, (c)(6)s, </a:t>
            </a:r>
            <a:r>
              <a:rPr lang="en-US" dirty="0"/>
              <a:t>527s and </a:t>
            </a:r>
            <a:r>
              <a:rPr lang="en-US" dirty="0" smtClean="0"/>
              <a:t>PACs.</a:t>
            </a:r>
            <a:endParaRPr lang="en-US" dirty="0"/>
          </a:p>
          <a:p>
            <a:pPr lvl="0"/>
            <a:r>
              <a:rPr lang="en-US" dirty="0"/>
              <a:t>What they can and cannot do </a:t>
            </a:r>
            <a:r>
              <a:rPr lang="en-US" dirty="0" smtClean="0"/>
              <a:t>in the political arena.</a:t>
            </a:r>
            <a:endParaRPr lang="en-US" dirty="0"/>
          </a:p>
          <a:p>
            <a:pPr lvl="0"/>
            <a:r>
              <a:rPr lang="en-US" dirty="0"/>
              <a:t>Reporting </a:t>
            </a:r>
            <a:r>
              <a:rPr lang="en-US" dirty="0" smtClean="0"/>
              <a:t>obligations.</a:t>
            </a:r>
            <a:endParaRPr lang="en-US" dirty="0"/>
          </a:p>
          <a:p>
            <a:pPr lvl="0"/>
            <a:r>
              <a:rPr lang="en-US" dirty="0"/>
              <a:t>Fund-raising limitations, especially contribution </a:t>
            </a:r>
            <a:r>
              <a:rPr lang="en-US" dirty="0" smtClean="0"/>
              <a:t>limits.</a:t>
            </a:r>
            <a:endParaRPr lang="en-US" dirty="0"/>
          </a:p>
          <a:p>
            <a:pPr lvl="0"/>
            <a:r>
              <a:rPr lang="en-US" dirty="0"/>
              <a:t>Overlay -- what is the role of corporations?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a:t>Connected </a:t>
            </a:r>
            <a:r>
              <a:rPr lang="en-US" sz="4000" b="1" u="sng" dirty="0" smtClean="0"/>
              <a:t>PAC (cont’d)</a:t>
            </a:r>
            <a:endParaRPr lang="en-US" sz="4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20</a:t>
            </a:fld>
            <a:endParaRPr lang="en-US" dirty="0"/>
          </a:p>
        </p:txBody>
      </p:sp>
      <p:sp>
        <p:nvSpPr>
          <p:cNvPr id="3" name="Content Placeholder 2"/>
          <p:cNvSpPr>
            <a:spLocks noGrp="1"/>
          </p:cNvSpPr>
          <p:nvPr>
            <p:ph sz="quarter" idx="13"/>
          </p:nvPr>
        </p:nvSpPr>
        <p:spPr/>
        <p:txBody>
          <a:bodyPr>
            <a:normAutofit fontScale="92500" lnSpcReduction="20000"/>
          </a:bodyPr>
          <a:lstStyle/>
          <a:p>
            <a:pPr lvl="0"/>
            <a:r>
              <a:rPr lang="en-US" dirty="0"/>
              <a:t>May make contributions to candidates or political parties or expenditures coordinated with candidates or political parties in limited dollar amounts.</a:t>
            </a:r>
          </a:p>
          <a:p>
            <a:pPr lvl="0"/>
            <a:r>
              <a:rPr lang="en-US" dirty="0"/>
              <a:t>May make unlimited independent expenditures (“vote for/vote against”) or other support or opposition for a candidate that are </a:t>
            </a:r>
            <a:r>
              <a:rPr lang="en-US" b="1" u="sng" dirty="0"/>
              <a:t>not</a:t>
            </a:r>
            <a:r>
              <a:rPr lang="en-US" dirty="0"/>
              <a:t> coordinated with a candidate or political party.</a:t>
            </a:r>
          </a:p>
          <a:p>
            <a:pPr lvl="0"/>
            <a:r>
              <a:rPr lang="en-US" dirty="0"/>
              <a:t>Must file a Form 1120-POL,which is not a public document.</a:t>
            </a:r>
          </a:p>
          <a:p>
            <a:pPr lvl="0"/>
            <a:r>
              <a:rPr lang="en-US" dirty="0"/>
              <a:t>No Form 990 required.</a:t>
            </a:r>
          </a:p>
          <a:p>
            <a:r>
              <a:rPr lang="en-US" dirty="0"/>
              <a:t>Contributions not tax deductible (§ 162(e)).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t>Nonconnected PACs</a:t>
            </a:r>
            <a:endParaRPr lang="en-US" sz="4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21</a:t>
            </a:fld>
            <a:endParaRPr lang="en-US" dirty="0"/>
          </a:p>
        </p:txBody>
      </p:sp>
      <p:sp>
        <p:nvSpPr>
          <p:cNvPr id="3" name="Content Placeholder 2"/>
          <p:cNvSpPr>
            <a:spLocks noGrp="1"/>
          </p:cNvSpPr>
          <p:nvPr>
            <p:ph sz="quarter" idx="13"/>
          </p:nvPr>
        </p:nvSpPr>
        <p:spPr/>
        <p:txBody>
          <a:bodyPr>
            <a:normAutofit fontScale="92500" lnSpcReduction="20000"/>
          </a:bodyPr>
          <a:lstStyle/>
          <a:p>
            <a:pPr lvl="0"/>
            <a:r>
              <a:rPr lang="en-US" dirty="0"/>
              <a:t>Must register with FEC, and file periodic public statements disclosing contributions (including donor information) and expenditures.</a:t>
            </a:r>
          </a:p>
          <a:p>
            <a:pPr lvl="0"/>
            <a:r>
              <a:rPr lang="en-US" dirty="0"/>
              <a:t>Pays its own administrative and overhead expenses.</a:t>
            </a:r>
          </a:p>
          <a:p>
            <a:pPr lvl="0"/>
            <a:r>
              <a:rPr lang="en-US" dirty="0"/>
              <a:t>Contributions limited to $5,000 per year.</a:t>
            </a:r>
          </a:p>
          <a:p>
            <a:pPr lvl="0"/>
            <a:r>
              <a:rPr lang="en-US" b="1" u="sng" dirty="0"/>
              <a:t>No</a:t>
            </a:r>
            <a:r>
              <a:rPr lang="en-US" dirty="0"/>
              <a:t> </a:t>
            </a:r>
            <a:r>
              <a:rPr lang="en-US" dirty="0" smtClean="0"/>
              <a:t>contributions from unions, corporations, federal government contractors or foreign nationals.</a:t>
            </a:r>
            <a:endParaRPr lang="en-US" dirty="0"/>
          </a:p>
          <a:p>
            <a:pPr lvl="0"/>
            <a:r>
              <a:rPr lang="en-US" dirty="0"/>
              <a:t>May make contributions to candidates or coordinated expenditures in a limited amount.</a:t>
            </a:r>
          </a:p>
          <a:p>
            <a:pPr lvl="0"/>
            <a:r>
              <a:rPr lang="en-US" dirty="0"/>
              <a:t>May make unlimited independent expenditures.</a:t>
            </a:r>
          </a:p>
          <a:p>
            <a:r>
              <a:rPr lang="en-US" dirty="0"/>
              <a:t>Contributions not tax deductible (§ 162(e)).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u="sng" dirty="0"/>
              <a:t>Independent Expenditure PACs </a:t>
            </a:r>
            <a:r>
              <a:rPr lang="en-US" b="1" u="sng" dirty="0" smtClean="0"/>
              <a:t/>
            </a:r>
            <a:br>
              <a:rPr lang="en-US" b="1" u="sng" dirty="0" smtClean="0"/>
            </a:br>
            <a:r>
              <a:rPr lang="en-US" b="1" u="sng" dirty="0" smtClean="0"/>
              <a:t>(</a:t>
            </a:r>
            <a:r>
              <a:rPr lang="en-US" b="1" u="sng" dirty="0"/>
              <a:t>aka “Super PACs”)</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22</a:t>
            </a:fld>
            <a:endParaRPr lang="en-US" dirty="0"/>
          </a:p>
        </p:txBody>
      </p:sp>
      <p:sp>
        <p:nvSpPr>
          <p:cNvPr id="3" name="Content Placeholder 2"/>
          <p:cNvSpPr>
            <a:spLocks noGrp="1"/>
          </p:cNvSpPr>
          <p:nvPr>
            <p:ph sz="quarter" idx="13"/>
          </p:nvPr>
        </p:nvSpPr>
        <p:spPr/>
        <p:txBody>
          <a:bodyPr>
            <a:normAutofit fontScale="85000" lnSpcReduction="20000"/>
          </a:bodyPr>
          <a:lstStyle/>
          <a:p>
            <a:pPr lvl="0"/>
            <a:r>
              <a:rPr lang="en-US" dirty="0"/>
              <a:t>Possible only in the aftermath of the Supreme Court’s holding in </a:t>
            </a:r>
            <a:r>
              <a:rPr lang="en-US" u="sng" dirty="0"/>
              <a:t>Citizens United</a:t>
            </a:r>
            <a:r>
              <a:rPr lang="en-US" dirty="0"/>
              <a:t> (which allowed corporations and unions to engage in express advocacy as long as the communications are not coordinated with a candidate or political party) and the ruling by the U.S. Court of Appeals in DC in </a:t>
            </a:r>
            <a:r>
              <a:rPr lang="en-US" u="sng" dirty="0"/>
              <a:t>SpeechNow</a:t>
            </a:r>
            <a:r>
              <a:rPr lang="en-US" dirty="0"/>
              <a:t> (which held contribution limits unconstitutional as applied to contributions to a PAC that makes only independent expenditures).</a:t>
            </a:r>
          </a:p>
          <a:p>
            <a:pPr lvl="0"/>
            <a:r>
              <a:rPr lang="en-US" dirty="0"/>
              <a:t>Must register with the FEC and file periodic public statements disclosing contributions (including donor information) and expenditures.</a:t>
            </a:r>
          </a:p>
          <a:p>
            <a:r>
              <a:rPr lang="en-US" dirty="0"/>
              <a:t>Pays its own expenses.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u="sng" dirty="0"/>
              <a:t>Independent Expenditure </a:t>
            </a:r>
            <a:r>
              <a:rPr lang="en-US" b="1" u="sng" dirty="0" smtClean="0"/>
              <a:t>PACs</a:t>
            </a:r>
            <a:br>
              <a:rPr lang="en-US" b="1" u="sng" dirty="0" smtClean="0"/>
            </a:br>
            <a:r>
              <a:rPr lang="en-US" b="1" u="sng" dirty="0" smtClean="0"/>
              <a:t> </a:t>
            </a:r>
            <a:r>
              <a:rPr lang="en-US" b="1" u="sng" dirty="0"/>
              <a:t>(aka “Super PACs</a:t>
            </a:r>
            <a:r>
              <a:rPr lang="en-US" b="1" u="sng" dirty="0" smtClean="0"/>
              <a:t>”) (cont’d)</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23</a:t>
            </a:fld>
            <a:endParaRPr lang="en-US" dirty="0"/>
          </a:p>
        </p:txBody>
      </p:sp>
      <p:sp>
        <p:nvSpPr>
          <p:cNvPr id="3" name="Content Placeholder 2"/>
          <p:cNvSpPr>
            <a:spLocks noGrp="1"/>
          </p:cNvSpPr>
          <p:nvPr>
            <p:ph sz="quarter" idx="13"/>
          </p:nvPr>
        </p:nvSpPr>
        <p:spPr/>
        <p:txBody>
          <a:bodyPr>
            <a:normAutofit fontScale="92500" lnSpcReduction="10000"/>
          </a:bodyPr>
          <a:lstStyle/>
          <a:p>
            <a:pPr lvl="0"/>
            <a:r>
              <a:rPr lang="en-US" dirty="0"/>
              <a:t>Can accept unlimited contributions from </a:t>
            </a:r>
            <a:r>
              <a:rPr lang="en-US" dirty="0" smtClean="0"/>
              <a:t>corporations</a:t>
            </a:r>
            <a:r>
              <a:rPr lang="en-US" dirty="0"/>
              <a:t>, unions and </a:t>
            </a:r>
            <a:r>
              <a:rPr lang="en-US" dirty="0" smtClean="0"/>
              <a:t>individuals, but still not foreign nationals.</a:t>
            </a:r>
            <a:endParaRPr lang="en-US" dirty="0"/>
          </a:p>
          <a:p>
            <a:pPr lvl="0"/>
            <a:r>
              <a:rPr lang="en-US" dirty="0"/>
              <a:t>Can spend unlimited amounts on independent expenditures (express advocacy or functional equivalent, not coordinated with candidate or party).</a:t>
            </a:r>
          </a:p>
          <a:p>
            <a:pPr lvl="0"/>
            <a:r>
              <a:rPr lang="en-US" dirty="0"/>
              <a:t>Cannot make contributions to candidates or political parties.</a:t>
            </a:r>
          </a:p>
          <a:p>
            <a:pPr lvl="0"/>
            <a:r>
              <a:rPr lang="en-US" dirty="0"/>
              <a:t>Cannot coordinate with candidate or political party.</a:t>
            </a:r>
          </a:p>
          <a:p>
            <a:r>
              <a:rPr lang="en-US" dirty="0" smtClean="0"/>
              <a:t>Contributions </a:t>
            </a:r>
            <a:r>
              <a:rPr lang="en-US" dirty="0"/>
              <a:t>not tax deductible (§ 162(e)).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Federal Contribution Limits 2011-2012</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24</a:t>
            </a:fld>
            <a:endParaRPr lang="en-US" dirty="0"/>
          </a:p>
        </p:txBody>
      </p:sp>
      <p:graphicFrame>
        <p:nvGraphicFramePr>
          <p:cNvPr id="5" name="Table 4"/>
          <p:cNvGraphicFramePr>
            <a:graphicFrameLocks noGrp="1"/>
          </p:cNvGraphicFramePr>
          <p:nvPr/>
        </p:nvGraphicFramePr>
        <p:xfrm>
          <a:off x="1066798" y="1961952"/>
          <a:ext cx="7239001" cy="4438847"/>
        </p:xfrm>
        <a:graphic>
          <a:graphicData uri="http://schemas.openxmlformats.org/drawingml/2006/table">
            <a:tbl>
              <a:tblPr/>
              <a:tblGrid>
                <a:gridCol w="1099212"/>
                <a:gridCol w="1050504"/>
                <a:gridCol w="1050504"/>
                <a:gridCol w="1050504"/>
                <a:gridCol w="855674"/>
                <a:gridCol w="2132603"/>
              </a:tblGrid>
              <a:tr h="230558">
                <a:tc>
                  <a:txBody>
                    <a:bodyPr/>
                    <a:lstStyle/>
                    <a:p>
                      <a:pPr marL="0" marR="0">
                        <a:spcBef>
                          <a:spcPts val="300"/>
                        </a:spcBef>
                        <a:spcAft>
                          <a:spcPts val="300"/>
                        </a:spcAft>
                      </a:pPr>
                      <a:r>
                        <a:rPr lang="en-US" sz="1000" dirty="0">
                          <a:latin typeface="Times New Roman"/>
                          <a:ea typeface="Times New Roman"/>
                          <a:cs typeface="Times New Roman"/>
                        </a:rPr>
                        <a:t>Contributors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spcBef>
                          <a:spcPts val="300"/>
                        </a:spcBef>
                        <a:spcAft>
                          <a:spcPts val="300"/>
                        </a:spcAft>
                      </a:pPr>
                      <a:r>
                        <a:rPr lang="en-US" sz="1000" dirty="0">
                          <a:latin typeface="Times New Roman"/>
                          <a:ea typeface="Times New Roman"/>
                          <a:cs typeface="Times New Roman"/>
                        </a:rPr>
                        <a:t>Recipients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300"/>
                        </a:spcBef>
                        <a:spcAft>
                          <a:spcPts val="300"/>
                        </a:spcAft>
                      </a:pPr>
                      <a:r>
                        <a:rPr lang="en-US" sz="1000" dirty="0">
                          <a:latin typeface="Times New Roman"/>
                          <a:ea typeface="Times New Roman"/>
                          <a:cs typeface="Times New Roman"/>
                        </a:rPr>
                        <a:t>Biennal Limit</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2234">
                <a:tc>
                  <a:txBody>
                    <a:bodyPr/>
                    <a:lstStyle/>
                    <a:p>
                      <a:pPr marL="0" marR="0">
                        <a:spcBef>
                          <a:spcPts val="300"/>
                        </a:spcBef>
                        <a:spcAft>
                          <a:spcPts val="300"/>
                        </a:spcAft>
                      </a:pP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Federal Candidates or candidate committees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National party committees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State, district &amp; local party committees</a:t>
                      </a:r>
                      <a:r>
                        <a:rPr lang="en-US" sz="1000" baseline="30000" dirty="0">
                          <a:latin typeface="Times New Roman"/>
                          <a:ea typeface="Times New Roman"/>
                          <a:cs typeface="Times New Roman"/>
                        </a:rPr>
                        <a:t>3</a:t>
                      </a: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PACs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263">
                <a:tc>
                  <a:txBody>
                    <a:bodyPr/>
                    <a:lstStyle/>
                    <a:p>
                      <a:pPr marL="0" marR="0">
                        <a:spcBef>
                          <a:spcPts val="300"/>
                        </a:spcBef>
                        <a:spcAft>
                          <a:spcPts val="300"/>
                        </a:spcAft>
                      </a:pPr>
                      <a:r>
                        <a:rPr lang="en-US" sz="1000" dirty="0">
                          <a:latin typeface="Times New Roman"/>
                          <a:ea typeface="Times New Roman"/>
                          <a:cs typeface="Times New Roman"/>
                        </a:rPr>
                        <a:t>Individual</a:t>
                      </a:r>
                      <a:r>
                        <a:rPr lang="en-US" sz="1000" baseline="30000" dirty="0">
                          <a:latin typeface="Times New Roman"/>
                          <a:ea typeface="Times New Roman"/>
                          <a:cs typeface="Times New Roman"/>
                        </a:rPr>
                        <a:t>1</a:t>
                      </a: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$2,500 per election</a:t>
                      </a:r>
                      <a:r>
                        <a:rPr lang="en-US" sz="1000" baseline="30000" dirty="0">
                          <a:latin typeface="Times New Roman"/>
                          <a:ea typeface="Times New Roman"/>
                          <a:cs typeface="Times New Roman"/>
                        </a:rPr>
                        <a:t>2</a:t>
                      </a: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$30,800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$10,000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$5,000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$117,000 overall biennial limit:</a:t>
                      </a:r>
                      <a:r>
                        <a:rPr lang="en-US" sz="1000" baseline="30000" dirty="0">
                          <a:latin typeface="Times New Roman"/>
                          <a:ea typeface="Times New Roman"/>
                          <a:cs typeface="Times New Roman"/>
                        </a:rPr>
                        <a:t>4</a:t>
                      </a:r>
                      <a:endParaRPr lang="en-US" sz="1000" dirty="0">
                        <a:latin typeface="Times New Roman"/>
                        <a:ea typeface="Times New Roman"/>
                        <a:cs typeface="Times New Roman"/>
                      </a:endParaRPr>
                    </a:p>
                    <a:p>
                      <a:pPr marL="342900" marR="0" lvl="0" indent="-342900">
                        <a:spcBef>
                          <a:spcPts val="300"/>
                        </a:spcBef>
                        <a:spcAft>
                          <a:spcPts val="300"/>
                        </a:spcAft>
                        <a:buFont typeface="Symbol"/>
                        <a:buChar char=""/>
                      </a:pPr>
                      <a:r>
                        <a:rPr lang="en-US" sz="1000" dirty="0">
                          <a:latin typeface="Times New Roman"/>
                          <a:ea typeface="Times New Roman"/>
                          <a:cs typeface="Times New Roman"/>
                        </a:rPr>
                        <a:t>$46,200 to all candidates</a:t>
                      </a:r>
                    </a:p>
                    <a:p>
                      <a:pPr marL="342900" marR="0" lvl="0" indent="-342900">
                        <a:spcBef>
                          <a:spcPts val="300"/>
                        </a:spcBef>
                        <a:spcAft>
                          <a:spcPts val="300"/>
                        </a:spcAft>
                        <a:buFont typeface="Symbol"/>
                        <a:buChar char=""/>
                      </a:pPr>
                      <a:r>
                        <a:rPr lang="en-US" sz="1000" dirty="0">
                          <a:latin typeface="Times New Roman"/>
                          <a:ea typeface="Times New Roman"/>
                          <a:cs typeface="Times New Roman"/>
                        </a:rPr>
                        <a:t>$70,800 to all PACs and parties (only $46,200 of the $70,800 amount may go to PACs and state/local parties)</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675">
                <a:tc>
                  <a:txBody>
                    <a:bodyPr/>
                    <a:lstStyle/>
                    <a:p>
                      <a:pPr marL="0" marR="0">
                        <a:spcBef>
                          <a:spcPts val="300"/>
                        </a:spcBef>
                        <a:spcAft>
                          <a:spcPts val="300"/>
                        </a:spcAft>
                      </a:pPr>
                      <a:r>
                        <a:rPr lang="en-US" sz="1000" dirty="0">
                          <a:latin typeface="Times New Roman"/>
                          <a:ea typeface="Times New Roman"/>
                          <a:cs typeface="Times New Roman"/>
                        </a:rPr>
                        <a:t>PAC (multicandidate)</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$5,000 per election</a:t>
                      </a:r>
                      <a:r>
                        <a:rPr lang="en-US" sz="1000" baseline="30000" dirty="0">
                          <a:latin typeface="Times New Roman"/>
                          <a:ea typeface="Times New Roman"/>
                          <a:cs typeface="Times New Roman"/>
                        </a:rPr>
                        <a:t>2</a:t>
                      </a: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$15,000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$5,000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$5,000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None</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117">
                <a:tc>
                  <a:txBody>
                    <a:bodyPr/>
                    <a:lstStyle/>
                    <a:p>
                      <a:pPr marL="0" marR="0">
                        <a:spcBef>
                          <a:spcPts val="300"/>
                        </a:spcBef>
                        <a:spcAft>
                          <a:spcPts val="300"/>
                        </a:spcAft>
                      </a:pPr>
                      <a:r>
                        <a:rPr lang="en-US" sz="1000" dirty="0">
                          <a:latin typeface="Times New Roman"/>
                          <a:ea typeface="Times New Roman"/>
                          <a:cs typeface="Times New Roman"/>
                        </a:rPr>
                        <a:t>PAC (not multicandidate)</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$2,500 per election</a:t>
                      </a:r>
                      <a:r>
                        <a:rPr lang="en-US" sz="1000" baseline="30000" dirty="0">
                          <a:latin typeface="Times New Roman"/>
                          <a:ea typeface="Times New Roman"/>
                          <a:cs typeface="Times New Roman"/>
                        </a:rPr>
                        <a:t>2</a:t>
                      </a:r>
                      <a:endParaRPr lang="en-US" sz="1000" dirty="0">
                        <a:latin typeface="Times New Roman"/>
                        <a:ea typeface="Times New Roman"/>
                        <a:cs typeface="Times New Roman"/>
                      </a:endParaRP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$30,800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$10,000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$5,000 per year</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000" dirty="0">
                          <a:latin typeface="Times New Roman"/>
                          <a:ea typeface="Times New Roman"/>
                          <a:cs typeface="Times New Roman"/>
                        </a:rPr>
                        <a:t>None</a:t>
                      </a:r>
                    </a:p>
                  </a:txBody>
                  <a:tcPr marL="59863" marR="59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Federal Contribution Limits 2011-2012</a:t>
            </a:r>
            <a:endParaRPr lang="en-US"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25</a:t>
            </a:fld>
            <a:endParaRPr lang="en-US" dirty="0"/>
          </a:p>
        </p:txBody>
      </p:sp>
      <p:sp>
        <p:nvSpPr>
          <p:cNvPr id="4" name="Content Placeholder 3"/>
          <p:cNvSpPr>
            <a:spLocks noGrp="1"/>
          </p:cNvSpPr>
          <p:nvPr>
            <p:ph sz="quarter" idx="13"/>
          </p:nvPr>
        </p:nvSpPr>
        <p:spPr/>
        <p:txBody>
          <a:bodyPr>
            <a:normAutofit fontScale="40000" lnSpcReduction="20000"/>
          </a:bodyPr>
          <a:lstStyle/>
          <a:p>
            <a:pPr>
              <a:buNone/>
            </a:pPr>
            <a:r>
              <a:rPr lang="en-US" dirty="0" smtClean="0"/>
              <a:t>1.	</a:t>
            </a:r>
            <a:r>
              <a:rPr lang="en-US" sz="3400" dirty="0" smtClean="0">
                <a:latin typeface="+mn-lt"/>
              </a:rPr>
              <a:t>Spouses </a:t>
            </a:r>
            <a:r>
              <a:rPr lang="en-US" sz="3400" dirty="0">
                <a:latin typeface="+mn-lt"/>
              </a:rPr>
              <a:t>have separate contribution limits.  However, if a contribution is made on a joint account where only one spouse signs the check, the contributed amount will be allocated in full to the signer.  If the spouses intend that the check be allocated between the two of them, each spouse must sign the check or accompany the contribution with written instructions (a letter, note or donor card).  If both spouses sign the check or other writing but do not specify how their contribution should be allocated, the contributed amount will be allocated equally between them.</a:t>
            </a:r>
          </a:p>
          <a:p>
            <a:pPr>
              <a:buNone/>
            </a:pPr>
            <a:r>
              <a:rPr lang="en-US" sz="3400" dirty="0">
                <a:latin typeface="+mn-lt"/>
              </a:rPr>
              <a:t> </a:t>
            </a:r>
          </a:p>
          <a:p>
            <a:pPr>
              <a:buNone/>
            </a:pPr>
            <a:r>
              <a:rPr lang="en-US" sz="3400" dirty="0">
                <a:latin typeface="+mn-lt"/>
              </a:rPr>
              <a:t>2.	The limit on contributions to federal candidates or candidate committees is a </a:t>
            </a:r>
            <a:r>
              <a:rPr lang="en-US" sz="3400" dirty="0" smtClean="0">
                <a:latin typeface="+mn-lt"/>
              </a:rPr>
              <a:t>per-election </a:t>
            </a:r>
            <a:r>
              <a:rPr lang="en-US" sz="3400" dirty="0">
                <a:latin typeface="+mn-lt"/>
              </a:rPr>
              <a:t>limit.  For purposes of contribution limits, primary, general, special, and run-off elections are each considered separate elections.  To avoid inadvertently making an excessive contribution, contributors should specify in an accompanying letter, note, or donor card the election for which the contribution is intended.</a:t>
            </a:r>
          </a:p>
          <a:p>
            <a:pPr>
              <a:buNone/>
            </a:pPr>
            <a:r>
              <a:rPr lang="en-US" sz="3400" dirty="0">
                <a:latin typeface="+mn-lt"/>
              </a:rPr>
              <a:t> </a:t>
            </a:r>
          </a:p>
          <a:p>
            <a:pPr>
              <a:buNone/>
            </a:pPr>
            <a:r>
              <a:rPr lang="en-US" sz="3400" dirty="0">
                <a:latin typeface="+mn-lt"/>
              </a:rPr>
              <a:t>3.	The limits in this column apply to contributions to the federal accounts of state and local party committees.  Also, the limit is shared by all state and local party committees for a particular party in a single state. When making a contribution to a state or local party committee, it is important to determine in advance, and specify through written instructions to the recipient committee, whether the contribution is intended for the party’s federal or non-federal account.  Different limits may apply to contributions to non-federal accounts.</a:t>
            </a:r>
          </a:p>
          <a:p>
            <a:pPr>
              <a:buNone/>
            </a:pPr>
            <a:r>
              <a:rPr lang="en-US" sz="3400" dirty="0">
                <a:latin typeface="+mn-lt"/>
              </a:rPr>
              <a:t> </a:t>
            </a:r>
          </a:p>
          <a:p>
            <a:pPr>
              <a:buNone/>
            </a:pPr>
            <a:r>
              <a:rPr lang="en-US" sz="3400" dirty="0">
                <a:latin typeface="+mn-lt"/>
              </a:rPr>
              <a:t>4.	The biennial limit applies to total individual contributions made between January 1, 2011 and December 31, 2012.</a:t>
            </a:r>
          </a:p>
          <a:p>
            <a:pPr>
              <a:buNone/>
            </a:pPr>
            <a:endParaRPr lang="en-US" sz="3400" dirty="0">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u="sng" dirty="0" smtClean="0"/>
              <a:t>FEC Guidance – or Lack Thereof</a:t>
            </a:r>
            <a:endParaRPr lang="en-US" sz="4000" u="sng"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26</a:t>
            </a:fld>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smtClean="0"/>
              <a:t>In January 2011, FEC deadlocked along party lines (3-3) on whether to propose new rules to comply with </a:t>
            </a:r>
            <a:r>
              <a:rPr lang="en-US" u="sng" dirty="0" smtClean="0"/>
              <a:t>Citizens United</a:t>
            </a:r>
            <a:r>
              <a:rPr lang="en-US" dirty="0" smtClean="0"/>
              <a:t> decision.</a:t>
            </a:r>
          </a:p>
          <a:p>
            <a:r>
              <a:rPr lang="en-US" dirty="0" smtClean="0"/>
              <a:t>Both Democratic and Republican drafts eliminate regulations that prohibit the use of corporate and labor organization general treasury funds to finance independent expenditures and electioneering communications.</a:t>
            </a:r>
          </a:p>
          <a:p>
            <a:r>
              <a:rPr lang="en-US" dirty="0" smtClean="0"/>
              <a:t>The Democratic draft also included new, comprehensive disclosure rules relating to independent expenditures and electioneering communications.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u="sng" cap="all" dirty="0" smtClean="0"/>
              <a:t>Disclose</a:t>
            </a:r>
            <a:endParaRPr lang="en-US" sz="4000" u="sng" cap="all"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27</a:t>
            </a:fld>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Shortly after the Citizens United decision, </a:t>
            </a:r>
            <a:r>
              <a:rPr lang="en-US" dirty="0" smtClean="0"/>
              <a:t>lawmakers and </a:t>
            </a:r>
            <a:r>
              <a:rPr lang="en-US" dirty="0"/>
              <a:t>others began floating the idea of limiting the </a:t>
            </a:r>
            <a:r>
              <a:rPr lang="en-US" dirty="0" smtClean="0"/>
              <a:t>impact of </a:t>
            </a:r>
            <a:r>
              <a:rPr lang="en-US" dirty="0"/>
              <a:t>the decision by tailoring new requirements </a:t>
            </a:r>
            <a:r>
              <a:rPr lang="en-US" dirty="0" smtClean="0"/>
              <a:t>specific to </a:t>
            </a:r>
            <a:r>
              <a:rPr lang="en-US" dirty="0"/>
              <a:t>government contractors</a:t>
            </a:r>
            <a:r>
              <a:rPr lang="en-US" dirty="0" smtClean="0"/>
              <a:t>. </a:t>
            </a:r>
          </a:p>
          <a:p>
            <a:r>
              <a:rPr lang="en-US" dirty="0" smtClean="0"/>
              <a:t>In </a:t>
            </a:r>
            <a:r>
              <a:rPr lang="en-US" dirty="0"/>
              <a:t>2010, President </a:t>
            </a:r>
            <a:r>
              <a:rPr lang="en-US" dirty="0" smtClean="0"/>
              <a:t>Obama supported</a:t>
            </a:r>
            <a:r>
              <a:rPr lang="en-US" dirty="0"/>
              <a:t>, and the House of Representatives passed </a:t>
            </a:r>
            <a:r>
              <a:rPr lang="en-US" dirty="0" smtClean="0"/>
              <a:t>the Democracy </a:t>
            </a:r>
            <a:r>
              <a:rPr lang="en-US" dirty="0"/>
              <a:t>Is Strengthened by Casting Light On </a:t>
            </a:r>
            <a:r>
              <a:rPr lang="en-US" dirty="0" smtClean="0"/>
              <a:t>Spending in </a:t>
            </a:r>
            <a:r>
              <a:rPr lang="en-US" dirty="0"/>
              <a:t>Elections Act </a:t>
            </a:r>
            <a:r>
              <a:rPr lang="en-US" dirty="0" smtClean="0"/>
              <a:t>(“DISCLOSE Act”), </a:t>
            </a:r>
            <a:r>
              <a:rPr lang="en-US" dirty="0"/>
              <a:t>which would have </a:t>
            </a:r>
            <a:r>
              <a:rPr lang="en-US" dirty="0" smtClean="0"/>
              <a:t>required extensive </a:t>
            </a:r>
            <a:r>
              <a:rPr lang="en-US" dirty="0"/>
              <a:t>public reporting by companies making </a:t>
            </a:r>
            <a:r>
              <a:rPr lang="en-US" dirty="0" smtClean="0"/>
              <a:t>political expenditures</a:t>
            </a:r>
            <a:r>
              <a:rPr lang="en-US" dirty="0"/>
              <a:t>. </a:t>
            </a:r>
            <a:endParaRPr lang="en-US" dirty="0" smtClean="0"/>
          </a:p>
          <a:p>
            <a:r>
              <a:rPr lang="en-US" dirty="0" smtClean="0"/>
              <a:t>However</a:t>
            </a:r>
            <a:r>
              <a:rPr lang="en-US" dirty="0"/>
              <a:t>, the bill failed to pass the Senate.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dirty="0" smtClean="0"/>
              <a:t>Draft Executive Order Suggests Possible New Federal “Pay-to-Play” Requirements for Government Contractors</a:t>
            </a:r>
            <a:endParaRPr lang="en-US" sz="2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28</a:t>
            </a:fld>
            <a:endParaRPr lang="en-US" dirty="0"/>
          </a:p>
        </p:txBody>
      </p:sp>
      <p:sp>
        <p:nvSpPr>
          <p:cNvPr id="3" name="Content Placeholder 2"/>
          <p:cNvSpPr>
            <a:spLocks noGrp="1"/>
          </p:cNvSpPr>
          <p:nvPr>
            <p:ph sz="quarter" idx="13"/>
          </p:nvPr>
        </p:nvSpPr>
        <p:spPr/>
        <p:txBody>
          <a:bodyPr>
            <a:normAutofit fontScale="70000" lnSpcReduction="20000"/>
          </a:bodyPr>
          <a:lstStyle/>
          <a:p>
            <a:r>
              <a:rPr lang="en-US" dirty="0"/>
              <a:t>A widely circulated draft Executive Order dated April 13, 2011 suggests that </a:t>
            </a:r>
            <a:r>
              <a:rPr lang="en-US" dirty="0" smtClean="0"/>
              <a:t>President Obama </a:t>
            </a:r>
            <a:r>
              <a:rPr lang="en-US" dirty="0"/>
              <a:t>intends to require for the first time that all federal </a:t>
            </a:r>
            <a:r>
              <a:rPr lang="en-US" dirty="0" smtClean="0"/>
              <a:t>government contractors </a:t>
            </a:r>
            <a:r>
              <a:rPr lang="en-US" dirty="0"/>
              <a:t>disclose information about their direct and indirect political expenditures.</a:t>
            </a:r>
          </a:p>
          <a:p>
            <a:r>
              <a:rPr lang="en-US" dirty="0"/>
              <a:t>The draft Order, if issued and if implementing regulations are adopted, would </a:t>
            </a:r>
            <a:r>
              <a:rPr lang="en-US" dirty="0" smtClean="0"/>
              <a:t>impose significant </a:t>
            </a:r>
            <a:r>
              <a:rPr lang="en-US" dirty="0"/>
              <a:t>new requirements on contractors. </a:t>
            </a:r>
            <a:endParaRPr lang="en-US" dirty="0" smtClean="0"/>
          </a:p>
          <a:p>
            <a:r>
              <a:rPr lang="en-US" dirty="0" smtClean="0"/>
              <a:t>However</a:t>
            </a:r>
            <a:r>
              <a:rPr lang="en-US" dirty="0"/>
              <a:t>, based upon the </a:t>
            </a:r>
            <a:r>
              <a:rPr lang="en-US" dirty="0" smtClean="0"/>
              <a:t>controversy generated </a:t>
            </a:r>
            <a:r>
              <a:rPr lang="en-US" dirty="0"/>
              <a:t>by the draft Order thus far, the implementation of the proposed </a:t>
            </a:r>
            <a:r>
              <a:rPr lang="en-US" dirty="0" smtClean="0"/>
              <a:t>disclosure requirements </a:t>
            </a:r>
            <a:r>
              <a:rPr lang="en-US" dirty="0"/>
              <a:t>could be delayed—or completely blocked—by substantial </a:t>
            </a:r>
            <a:r>
              <a:rPr lang="en-US" dirty="0" smtClean="0"/>
              <a:t>opposition or </a:t>
            </a:r>
            <a:r>
              <a:rPr lang="en-US" dirty="0"/>
              <a:t>litigation. </a:t>
            </a:r>
            <a:endParaRPr lang="en-US" dirty="0" smtClean="0"/>
          </a:p>
          <a:p>
            <a:r>
              <a:rPr lang="en-US" dirty="0" smtClean="0"/>
              <a:t>The </a:t>
            </a:r>
            <a:r>
              <a:rPr lang="en-US" dirty="0"/>
              <a:t>White House has confirmed the existence of the draft Order, </a:t>
            </a:r>
            <a:r>
              <a:rPr lang="en-US" dirty="0" smtClean="0"/>
              <a:t>but has </a:t>
            </a:r>
            <a:r>
              <a:rPr lang="en-US" dirty="0"/>
              <a:t>suggested that, even if issued, the final text may differ from the draft</a:t>
            </a:r>
            <a:r>
              <a:rPr lang="en-US" dirty="0" smtClean="0"/>
              <a: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u="sng" dirty="0" smtClean="0"/>
              <a:t>Executive Order Provisions</a:t>
            </a:r>
            <a:endParaRPr lang="en-US" sz="4000" u="sng"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29</a:t>
            </a:fld>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smtClean="0"/>
              <a:t>The </a:t>
            </a:r>
            <a:r>
              <a:rPr lang="en-US" dirty="0"/>
              <a:t>disclosure requirements would apply to “all </a:t>
            </a:r>
            <a:r>
              <a:rPr lang="en-US" dirty="0" smtClean="0"/>
              <a:t>entities submitting </a:t>
            </a:r>
            <a:r>
              <a:rPr lang="en-US" dirty="0"/>
              <a:t>offers for federal contracts.”</a:t>
            </a:r>
          </a:p>
          <a:p>
            <a:r>
              <a:rPr lang="en-US" dirty="0" smtClean="0"/>
              <a:t>Covered </a:t>
            </a:r>
            <a:r>
              <a:rPr lang="en-US" dirty="0"/>
              <a:t>entities must disclose political </a:t>
            </a:r>
            <a:r>
              <a:rPr lang="en-US" dirty="0" smtClean="0"/>
              <a:t>contributions made </a:t>
            </a:r>
            <a:r>
              <a:rPr lang="en-US" dirty="0"/>
              <a:t>within the two years </a:t>
            </a:r>
            <a:r>
              <a:rPr lang="en-US" dirty="0" smtClean="0"/>
              <a:t>preceding </a:t>
            </a:r>
            <a:r>
              <a:rPr lang="en-US" dirty="0"/>
              <a:t>the offer</a:t>
            </a:r>
            <a:r>
              <a:rPr lang="en-US" dirty="0" smtClean="0"/>
              <a:t>.</a:t>
            </a:r>
          </a:p>
          <a:p>
            <a:r>
              <a:rPr lang="en-US" dirty="0"/>
              <a:t>The disclosures must include:</a:t>
            </a:r>
          </a:p>
          <a:p>
            <a:pPr lvl="1"/>
            <a:r>
              <a:rPr lang="en-US" dirty="0" smtClean="0"/>
              <a:t>all contributions or expenditures to (or on behalf of) federal candidates, parties, or party committees made by the bidding entity, as well as contributions or expenditures made by directors or officers of the entity, and any affiliates or subsidiaries within the entity’s control; and </a:t>
            </a:r>
          </a:p>
          <a:p>
            <a:pPr lvl="1"/>
            <a:r>
              <a:rPr lang="en-US" dirty="0" smtClean="0"/>
              <a:t>all contributions made to third parties with the intention or reasonable expectation that the recipient would use those contributions to make independent expenditures or electioneering communications.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1143000"/>
          </a:xfrm>
        </p:spPr>
        <p:txBody>
          <a:bodyPr>
            <a:normAutofit fontScale="90000"/>
          </a:bodyPr>
          <a:lstStyle/>
          <a:p>
            <a:pPr algn="ctr"/>
            <a:r>
              <a:rPr lang="en-US" sz="4900" i="1" dirty="0" smtClean="0"/>
              <a:t>Citizens United v. FEC</a:t>
            </a:r>
            <a:r>
              <a:rPr lang="en-US" sz="6000" i="1" dirty="0" smtClean="0"/>
              <a:t/>
            </a:r>
            <a:br>
              <a:rPr lang="en-US" sz="6000" i="1" dirty="0" smtClean="0"/>
            </a:br>
            <a:r>
              <a:rPr lang="en-US" sz="2400" i="1" dirty="0" smtClean="0"/>
              <a:t>130 S.Ct. 876 (Jan. 21, 2010</a:t>
            </a:r>
            <a:endParaRPr lang="en-US" sz="6000" i="1"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3</a:t>
            </a:fld>
            <a:endParaRPr lang="en-US" dirty="0"/>
          </a:p>
        </p:txBody>
      </p:sp>
      <p:sp>
        <p:nvSpPr>
          <p:cNvPr id="4" name="Content Placeholder 3"/>
          <p:cNvSpPr>
            <a:spLocks noGrp="1"/>
          </p:cNvSpPr>
          <p:nvPr>
            <p:ph sz="quarter" idx="13"/>
          </p:nvPr>
        </p:nvSpPr>
        <p:spPr/>
        <p:txBody>
          <a:bodyPr>
            <a:normAutofit fontScale="92500"/>
          </a:bodyPr>
          <a:lstStyle/>
          <a:p>
            <a:r>
              <a:rPr lang="en-US" dirty="0" smtClean="0"/>
              <a:t>What did it say:  The Supreme Court ruled that a corporation can make an independent expenditure expressing its support for or opposition to a federal candidate.</a:t>
            </a:r>
          </a:p>
          <a:p>
            <a:r>
              <a:rPr lang="en-US" dirty="0" smtClean="0"/>
              <a:t>What it did not say:  It did not say that a corporation can make contributions to federal candidates or coordinate public statements of support.</a:t>
            </a:r>
          </a:p>
          <a:p>
            <a:r>
              <a:rPr lang="en-US" dirty="0" smtClean="0"/>
              <a:t>What will be the effect:  The end of democracy as we know it?  A fuller expression of First Amendment rights in our political process?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u="sng" dirty="0" smtClean="0"/>
              <a:t>Executive Order Provisions (cont’d)</a:t>
            </a:r>
            <a:endParaRPr lang="en-US" sz="40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30</a:t>
            </a:fld>
            <a:endParaRPr lang="en-US" dirty="0"/>
          </a:p>
        </p:txBody>
      </p:sp>
      <p:sp>
        <p:nvSpPr>
          <p:cNvPr id="3" name="Content Placeholder 2"/>
          <p:cNvSpPr>
            <a:spLocks noGrp="1"/>
          </p:cNvSpPr>
          <p:nvPr>
            <p:ph sz="quarter" idx="13"/>
          </p:nvPr>
        </p:nvSpPr>
        <p:spPr/>
        <p:txBody>
          <a:bodyPr>
            <a:normAutofit/>
          </a:bodyPr>
          <a:lstStyle/>
          <a:p>
            <a:r>
              <a:rPr lang="en-US" dirty="0" smtClean="0"/>
              <a:t>A </a:t>
            </a:r>
            <a:r>
              <a:rPr lang="en-US" dirty="0"/>
              <a:t>safe harbor would be provided for contributions </a:t>
            </a:r>
            <a:r>
              <a:rPr lang="en-US" dirty="0" smtClean="0"/>
              <a:t>that do </a:t>
            </a:r>
            <a:r>
              <a:rPr lang="en-US" dirty="0"/>
              <a:t>not total more </a:t>
            </a:r>
            <a:r>
              <a:rPr lang="en-US" dirty="0" smtClean="0"/>
              <a:t>than </a:t>
            </a:r>
            <a:r>
              <a:rPr lang="en-US" dirty="0"/>
              <a:t>US$5,000 in a year to a </a:t>
            </a:r>
            <a:r>
              <a:rPr lang="en-US" dirty="0" smtClean="0"/>
              <a:t>given recipient</a:t>
            </a:r>
            <a:r>
              <a:rPr lang="en-US" dirty="0"/>
              <a:t>, in the aggregate among the entity, officers</a:t>
            </a:r>
            <a:r>
              <a:rPr lang="en-US" dirty="0" smtClean="0"/>
              <a:t>, directors</a:t>
            </a:r>
            <a:r>
              <a:rPr lang="en-US" dirty="0"/>
              <a:t>, affiliates, and subsidiaries</a:t>
            </a:r>
            <a:r>
              <a:rPr lang="en-US" dirty="0" smtClean="0"/>
              <a:t>. </a:t>
            </a:r>
            <a:endParaRPr lang="en-US" dirty="0"/>
          </a:p>
          <a:p>
            <a:r>
              <a:rPr lang="en-US" dirty="0" smtClean="0"/>
              <a:t>The </a:t>
            </a:r>
            <a:r>
              <a:rPr lang="en-US" dirty="0"/>
              <a:t>government will make all data from these </a:t>
            </a:r>
            <a:r>
              <a:rPr lang="en-US" dirty="0" smtClean="0"/>
              <a:t>disclosures publicly </a:t>
            </a:r>
            <a:r>
              <a:rPr lang="en-US" dirty="0"/>
              <a:t>available in a centralized, searchable</a:t>
            </a:r>
            <a:r>
              <a:rPr lang="en-US" dirty="0" smtClean="0"/>
              <a:t>, downloadable</a:t>
            </a:r>
            <a:r>
              <a:rPr lang="en-US" dirty="0"/>
              <a:t>, and machine-readable format</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u="sng" dirty="0" smtClean="0"/>
              <a:t>Executive Order:  Unresolved Issues</a:t>
            </a:r>
            <a:endParaRPr lang="en-US" sz="4000" u="sng"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31</a:t>
            </a:fld>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a:t>There are a number of issues that will need to be </a:t>
            </a:r>
            <a:r>
              <a:rPr lang="en-US" dirty="0" smtClean="0"/>
              <a:t>resolved either </a:t>
            </a:r>
            <a:r>
              <a:rPr lang="en-US" dirty="0"/>
              <a:t>in later </a:t>
            </a:r>
            <a:r>
              <a:rPr lang="en-US" dirty="0" smtClean="0"/>
              <a:t>drafts </a:t>
            </a:r>
            <a:r>
              <a:rPr lang="en-US" dirty="0"/>
              <a:t>of the Executive Order or by the </a:t>
            </a:r>
            <a:r>
              <a:rPr lang="en-US" dirty="0" smtClean="0"/>
              <a:t>FAR Council regulations.  For instance</a:t>
            </a:r>
            <a:r>
              <a:rPr lang="en-US" dirty="0"/>
              <a:t>, key terms will need </a:t>
            </a:r>
            <a:r>
              <a:rPr lang="en-US" dirty="0" smtClean="0"/>
              <a:t>to be </a:t>
            </a:r>
            <a:r>
              <a:rPr lang="en-US" dirty="0"/>
              <a:t>defined, including “entity,” “affiliates,” </a:t>
            </a:r>
            <a:r>
              <a:rPr lang="en-US" dirty="0" smtClean="0"/>
              <a:t>subsidiaries</a:t>
            </a:r>
            <a:r>
              <a:rPr lang="en-US" dirty="0"/>
              <a:t>,” </a:t>
            </a:r>
            <a:r>
              <a:rPr lang="en-US" dirty="0" smtClean="0"/>
              <a:t>and “</a:t>
            </a:r>
            <a:r>
              <a:rPr lang="en-US" dirty="0"/>
              <a:t>control</a:t>
            </a:r>
            <a:r>
              <a:rPr lang="en-US" dirty="0" smtClean="0"/>
              <a:t>.”  </a:t>
            </a:r>
            <a:r>
              <a:rPr lang="en-US" dirty="0"/>
              <a:t>Among the many issues left open by the draft </a:t>
            </a:r>
            <a:r>
              <a:rPr lang="en-US" dirty="0" smtClean="0"/>
              <a:t>are the </a:t>
            </a:r>
            <a:r>
              <a:rPr lang="en-US" dirty="0"/>
              <a:t>following</a:t>
            </a:r>
            <a:r>
              <a:rPr lang="en-US" dirty="0" smtClean="0"/>
              <a:t>:</a:t>
            </a:r>
          </a:p>
          <a:p>
            <a:pPr lvl="1"/>
            <a:r>
              <a:rPr lang="en-US" dirty="0" smtClean="0"/>
              <a:t>How </a:t>
            </a:r>
            <a:r>
              <a:rPr lang="en-US" dirty="0"/>
              <a:t>will the notice affect contributions to </a:t>
            </a:r>
            <a:r>
              <a:rPr lang="en-US" dirty="0" smtClean="0"/>
              <a:t>nonprofit organizations</a:t>
            </a:r>
            <a:r>
              <a:rPr lang="en-US" dirty="0"/>
              <a:t>? </a:t>
            </a:r>
            <a:r>
              <a:rPr lang="en-US" dirty="0" smtClean="0"/>
              <a:t> Will </a:t>
            </a:r>
            <a:r>
              <a:rPr lang="en-US" dirty="0"/>
              <a:t>contributions to </a:t>
            </a:r>
            <a:r>
              <a:rPr lang="en-US" dirty="0" smtClean="0"/>
              <a:t>nonprofit organizations</a:t>
            </a:r>
            <a:r>
              <a:rPr lang="en-US" dirty="0"/>
              <a:t>, such as trade organizations and </a:t>
            </a:r>
            <a:r>
              <a:rPr lang="en-US" dirty="0" smtClean="0"/>
              <a:t>section 501(c</a:t>
            </a:r>
            <a:r>
              <a:rPr lang="en-US" dirty="0"/>
              <a:t>)(4) organizations, be covered if the </a:t>
            </a:r>
            <a:r>
              <a:rPr lang="en-US" dirty="0" smtClean="0"/>
              <a:t>nonprofit organizations </a:t>
            </a:r>
            <a:r>
              <a:rPr lang="en-US" dirty="0"/>
              <a:t>make </a:t>
            </a:r>
            <a:r>
              <a:rPr lang="en-US" dirty="0" smtClean="0"/>
              <a:t>independent </a:t>
            </a:r>
            <a:r>
              <a:rPr lang="en-US" dirty="0"/>
              <a:t>expenditures </a:t>
            </a:r>
            <a:r>
              <a:rPr lang="en-US" dirty="0" smtClean="0"/>
              <a:t>or electioneering </a:t>
            </a:r>
            <a:r>
              <a:rPr lang="en-US" dirty="0"/>
              <a:t>communications? </a:t>
            </a:r>
            <a:r>
              <a:rPr lang="en-US" dirty="0" smtClean="0"/>
              <a:t>  Will contributions to </a:t>
            </a:r>
            <a:r>
              <a:rPr lang="en-US" dirty="0"/>
              <a:t>charitable organizations that engage in </a:t>
            </a:r>
            <a:r>
              <a:rPr lang="en-US" dirty="0" smtClean="0"/>
              <a:t>grassroots lobbying</a:t>
            </a:r>
            <a:r>
              <a:rPr lang="en-US" dirty="0"/>
              <a:t>, which can be classified as </a:t>
            </a:r>
            <a:r>
              <a:rPr lang="en-US" dirty="0" smtClean="0"/>
              <a:t>electioneering communications</a:t>
            </a:r>
            <a:r>
              <a:rPr lang="en-US" dirty="0"/>
              <a:t>, be covered as well</a:t>
            </a:r>
            <a:r>
              <a:rPr lang="en-US" dirty="0" smtClean="0"/>
              <a:t>?</a:t>
            </a:r>
          </a:p>
          <a:p>
            <a:pPr lvl="1"/>
            <a:r>
              <a:rPr lang="en-US" dirty="0" smtClean="0"/>
              <a:t>Will </a:t>
            </a:r>
            <a:r>
              <a:rPr lang="en-US" dirty="0"/>
              <a:t>regulations clarify a contractor’s “intention </a:t>
            </a:r>
            <a:r>
              <a:rPr lang="en-US" dirty="0" smtClean="0"/>
              <a:t>or reasonable </a:t>
            </a:r>
            <a:r>
              <a:rPr lang="en-US" dirty="0"/>
              <a:t>expectation” with respect to how the use </a:t>
            </a:r>
            <a:r>
              <a:rPr lang="en-US" dirty="0" smtClean="0"/>
              <a:t>of contributions </a:t>
            </a:r>
            <a:r>
              <a:rPr lang="en-US" dirty="0"/>
              <a:t>to third-party entities will be determined?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t>Executive Order:  Unresolved Issues (cont’d)</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32</a:t>
            </a:fld>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a:t>Will contributions by partnerships be covered?</a:t>
            </a:r>
          </a:p>
          <a:p>
            <a:r>
              <a:rPr lang="en-US" dirty="0" smtClean="0"/>
              <a:t>Will </a:t>
            </a:r>
            <a:r>
              <a:rPr lang="en-US" dirty="0"/>
              <a:t>both competitively bid and sole source </a:t>
            </a:r>
            <a:r>
              <a:rPr lang="en-US" dirty="0" smtClean="0"/>
              <a:t>contracts be </a:t>
            </a:r>
            <a:r>
              <a:rPr lang="en-US" dirty="0"/>
              <a:t>covered?</a:t>
            </a:r>
          </a:p>
          <a:p>
            <a:r>
              <a:rPr lang="en-US" dirty="0" smtClean="0"/>
              <a:t>Will </a:t>
            </a:r>
            <a:r>
              <a:rPr lang="en-US" dirty="0"/>
              <a:t>there be a threshold value of contracts that </a:t>
            </a:r>
            <a:r>
              <a:rPr lang="en-US" dirty="0" smtClean="0"/>
              <a:t>a contractor </a:t>
            </a:r>
            <a:r>
              <a:rPr lang="en-US" dirty="0"/>
              <a:t>must meet before being required to </a:t>
            </a:r>
            <a:r>
              <a:rPr lang="en-US" dirty="0" smtClean="0"/>
              <a:t>certify and </a:t>
            </a:r>
            <a:r>
              <a:rPr lang="en-US" dirty="0"/>
              <a:t>disclose contributions</a:t>
            </a:r>
            <a:r>
              <a:rPr lang="en-US" dirty="0" smtClean="0"/>
              <a:t>?</a:t>
            </a:r>
          </a:p>
          <a:p>
            <a:r>
              <a:rPr lang="en-US" dirty="0" smtClean="0"/>
              <a:t>Will </a:t>
            </a:r>
            <a:r>
              <a:rPr lang="en-US" dirty="0"/>
              <a:t>there be a specific start date (perhaps the </a:t>
            </a:r>
            <a:r>
              <a:rPr lang="en-US" dirty="0" smtClean="0"/>
              <a:t>date of </a:t>
            </a:r>
            <a:r>
              <a:rPr lang="en-US" dirty="0"/>
              <a:t>the issuance of the Executive Order) after </a:t>
            </a:r>
            <a:r>
              <a:rPr lang="en-US" dirty="0" smtClean="0"/>
              <a:t>which companies </a:t>
            </a:r>
            <a:r>
              <a:rPr lang="en-US" dirty="0"/>
              <a:t>will need to disclose contributions </a:t>
            </a:r>
            <a:r>
              <a:rPr lang="en-US" dirty="0" smtClean="0"/>
              <a:t>and expenditures </a:t>
            </a:r>
            <a:r>
              <a:rPr lang="en-US" dirty="0"/>
              <a:t>going forward? Or will there be a “</a:t>
            </a:r>
            <a:r>
              <a:rPr lang="en-US" dirty="0" smtClean="0"/>
              <a:t>look back</a:t>
            </a:r>
            <a:r>
              <a:rPr lang="en-US" dirty="0"/>
              <a:t>” requirement to disclose contributions made </a:t>
            </a:r>
            <a:r>
              <a:rPr lang="en-US" dirty="0" smtClean="0"/>
              <a:t>prior to </a:t>
            </a:r>
            <a:r>
              <a:rPr lang="en-US" dirty="0"/>
              <a:t>the effective date of the regulations?</a:t>
            </a:r>
          </a:p>
          <a:p>
            <a:r>
              <a:rPr lang="en-US" dirty="0" smtClean="0"/>
              <a:t>Will </a:t>
            </a:r>
            <a:r>
              <a:rPr lang="en-US" dirty="0"/>
              <a:t>the disclosure/certification be subject to </a:t>
            </a:r>
            <a:r>
              <a:rPr lang="en-US" dirty="0" smtClean="0"/>
              <a:t>amendment during </a:t>
            </a:r>
            <a:r>
              <a:rPr lang="en-US" dirty="0"/>
              <a:t>the course of contract performance?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Pending FEC Litigation</a:t>
            </a:r>
            <a:endParaRPr lang="en-US" u="sng"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33</a:t>
            </a:fld>
            <a:endParaRPr lang="en-US" dirty="0"/>
          </a:p>
        </p:txBody>
      </p:sp>
      <p:sp>
        <p:nvSpPr>
          <p:cNvPr id="4" name="Content Placeholder 3"/>
          <p:cNvSpPr>
            <a:spLocks noGrp="1"/>
          </p:cNvSpPr>
          <p:nvPr>
            <p:ph sz="quarter" idx="13"/>
          </p:nvPr>
        </p:nvSpPr>
        <p:spPr/>
        <p:txBody>
          <a:bodyPr/>
          <a:lstStyle/>
          <a:p>
            <a:r>
              <a:rPr lang="en-US" dirty="0" smtClean="0"/>
              <a:t>Congressman Chris Van Hollen filed a lawsuit on April 21, 2011 challenging FEC disclosure regulations relating to “electioneering communications” (broadcast ads mentioning a candidate close to an election)</a:t>
            </a:r>
          </a:p>
          <a:p>
            <a:r>
              <a:rPr lang="en-US" dirty="0" smtClean="0"/>
              <a:t>The “McCain-Feingold” Bipartisan Campaign Finance Act of 2001 requires the disclosure of the identity and contribution amounts of donors who fund electioneering communications.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Pending FEC Litigation/Actions</a:t>
            </a:r>
            <a:endParaRPr lang="en-US" u="sng" dirty="0"/>
          </a:p>
        </p:txBody>
      </p:sp>
      <p:sp>
        <p:nvSpPr>
          <p:cNvPr id="3" name="Slide Number Placeholder 2"/>
          <p:cNvSpPr>
            <a:spLocks noGrp="1"/>
          </p:cNvSpPr>
          <p:nvPr>
            <p:ph type="sldNum" sz="quarter" idx="12"/>
          </p:nvPr>
        </p:nvSpPr>
        <p:spPr/>
        <p:txBody>
          <a:bodyPr/>
          <a:lstStyle/>
          <a:p>
            <a:fld id="{77C886DA-FC8C-4133-8278-747D88D6B1F6}" type="slidenum">
              <a:rPr lang="en-US" smtClean="0"/>
              <a:pPr/>
              <a:t>34</a:t>
            </a:fld>
            <a:endParaRPr lang="en-US" dirty="0"/>
          </a:p>
        </p:txBody>
      </p:sp>
      <p:sp>
        <p:nvSpPr>
          <p:cNvPr id="4" name="Content Placeholder 3"/>
          <p:cNvSpPr>
            <a:spLocks noGrp="1"/>
          </p:cNvSpPr>
          <p:nvPr>
            <p:ph sz="quarter" idx="13"/>
          </p:nvPr>
        </p:nvSpPr>
        <p:spPr/>
        <p:txBody>
          <a:bodyPr>
            <a:normAutofit fontScale="70000" lnSpcReduction="20000"/>
          </a:bodyPr>
          <a:lstStyle/>
          <a:p>
            <a:r>
              <a:rPr lang="en-US" dirty="0" smtClean="0"/>
              <a:t>The FEC, in its regulation implementing the law, requires disclosure of donors only when the donation “was made for the purpose of furthering electioneering communications”  by the spender.  This a restriction on contribution disclosure that is not in the statute.</a:t>
            </a:r>
          </a:p>
          <a:p>
            <a:r>
              <a:rPr lang="en-US" dirty="0" smtClean="0"/>
              <a:t>Van Hollen asserts that Congress did not include a “state of mind” or “purpose” condition tied to “furthering” electioneering communications in the relevant McCain-Feingold disclosure provision.  According to Van  Hollen, the FEC, by adding this requirement in its regulations, has contravened the plain language and meaning of the statute and gutted the contribution disclosure requirements for “electioneering communications.”</a:t>
            </a:r>
          </a:p>
          <a:p>
            <a:r>
              <a:rPr lang="en-US" dirty="0" smtClean="0"/>
              <a:t>Congressman Van Hollen also filed a petition with the FEC asking it to conduct a rulemaking proceeding to adopt new regulations requiring organizations that make “independent expenditures” to disclose the identity of their donors.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Section 501(c)(3) organizations</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4</a:t>
            </a:fld>
            <a:endParaRPr lang="en-US" dirty="0"/>
          </a:p>
        </p:txBody>
      </p:sp>
      <p:sp>
        <p:nvSpPr>
          <p:cNvPr id="3" name="Content Placeholder 2"/>
          <p:cNvSpPr>
            <a:spLocks noGrp="1"/>
          </p:cNvSpPr>
          <p:nvPr>
            <p:ph sz="quarter" idx="13"/>
          </p:nvPr>
        </p:nvSpPr>
        <p:spPr/>
        <p:txBody>
          <a:bodyPr/>
          <a:lstStyle/>
          <a:p>
            <a:pPr lvl="0"/>
            <a:r>
              <a:rPr lang="en-US" dirty="0"/>
              <a:t>Charitable and educational organizations.</a:t>
            </a:r>
          </a:p>
          <a:p>
            <a:pPr lvl="0"/>
            <a:r>
              <a:rPr lang="en-US" dirty="0"/>
              <a:t>Contributions to a c3 are tax deductible.</a:t>
            </a:r>
          </a:p>
          <a:p>
            <a:pPr lvl="0"/>
            <a:r>
              <a:rPr lang="en-US" dirty="0"/>
              <a:t>Contributions to a c3 are </a:t>
            </a:r>
            <a:r>
              <a:rPr lang="en-US" b="1" u="sng" dirty="0"/>
              <a:t>not</a:t>
            </a:r>
            <a:r>
              <a:rPr lang="en-US" dirty="0"/>
              <a:t> subject to gift tax.</a:t>
            </a:r>
          </a:p>
          <a:p>
            <a:pPr lvl="0"/>
            <a:r>
              <a:rPr lang="en-US" dirty="0"/>
              <a:t>Can engage in limited lobbying, but absolutely no electioneering </a:t>
            </a:r>
            <a:r>
              <a:rPr lang="en-US" dirty="0" smtClean="0"/>
              <a:t>(no “support </a:t>
            </a:r>
            <a:r>
              <a:rPr lang="en-US" dirty="0"/>
              <a:t>for, or opposition to, a candidate for public office”).</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t>Section 501(c)(3) organizations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5</a:t>
            </a:fld>
            <a:endParaRPr lang="en-US" dirty="0"/>
          </a:p>
        </p:txBody>
      </p:sp>
      <p:sp>
        <p:nvSpPr>
          <p:cNvPr id="3" name="Content Placeholder 2"/>
          <p:cNvSpPr>
            <a:spLocks noGrp="1"/>
          </p:cNvSpPr>
          <p:nvPr>
            <p:ph sz="quarter" idx="13"/>
          </p:nvPr>
        </p:nvSpPr>
        <p:spPr/>
        <p:txBody>
          <a:bodyPr>
            <a:normAutofit fontScale="77500" lnSpcReduction="20000"/>
          </a:bodyPr>
          <a:lstStyle/>
          <a:p>
            <a:pPr lvl="0"/>
            <a:r>
              <a:rPr lang="en-US" dirty="0"/>
              <a:t>Must file and make public Form 1023 (exemption application) and annual Form 990 (but can withhold names of donors).</a:t>
            </a:r>
          </a:p>
          <a:p>
            <a:pPr lvl="0"/>
            <a:r>
              <a:rPr lang="en-US" dirty="0"/>
              <a:t>Depending on extent and type of lobbying, may need to file Lobbying Disclosure Act registrations and disclosures, which are public, but do not disclose donors.</a:t>
            </a:r>
          </a:p>
          <a:p>
            <a:pPr lvl="0"/>
            <a:r>
              <a:rPr lang="en-US" dirty="0"/>
              <a:t>May make “electioneering communications” (broadcast ads featuring a federal candidate and run within 30 days of a primary or convention or 60 days of a general election).</a:t>
            </a:r>
          </a:p>
          <a:p>
            <a:pPr lvl="1"/>
            <a:r>
              <a:rPr lang="en-US" dirty="0"/>
              <a:t>Electioneering communications by a c3 cannot support or oppose a candidate for </a:t>
            </a:r>
            <a:r>
              <a:rPr lang="en-US" dirty="0" smtClean="0"/>
              <a:t>office.</a:t>
            </a:r>
            <a:endParaRPr lang="en-US" dirty="0"/>
          </a:p>
          <a:p>
            <a:pPr lvl="1"/>
            <a:r>
              <a:rPr lang="en-US" dirty="0"/>
              <a:t>Must be disclosed to FEC and list </a:t>
            </a:r>
            <a:r>
              <a:rPr lang="en-US" u="sng" dirty="0"/>
              <a:t>earmarked</a:t>
            </a:r>
            <a:r>
              <a:rPr lang="en-US" dirty="0"/>
              <a:t> gifts that supported the broadcast ad.</a:t>
            </a:r>
          </a:p>
          <a:p>
            <a:r>
              <a:rPr lang="en-US" dirty="0"/>
              <a:t>May receive donations from anyone </a:t>
            </a:r>
            <a:r>
              <a:rPr lang="en-US" dirty="0" smtClean="0"/>
              <a:t>(individuals, corporations</a:t>
            </a:r>
            <a:r>
              <a:rPr lang="en-US" dirty="0"/>
              <a:t>, </a:t>
            </a:r>
            <a:r>
              <a:rPr lang="en-US" dirty="0" smtClean="0"/>
              <a:t>unions, federal government contractors or foreign nationals).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Section 501(c)(4) organizations</a:t>
            </a:r>
            <a:endParaRPr lang="en-US"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6</a:t>
            </a:fld>
            <a:endParaRPr lang="en-US" dirty="0"/>
          </a:p>
        </p:txBody>
      </p:sp>
      <p:sp>
        <p:nvSpPr>
          <p:cNvPr id="3" name="Content Placeholder 2"/>
          <p:cNvSpPr>
            <a:spLocks noGrp="1"/>
          </p:cNvSpPr>
          <p:nvPr>
            <p:ph sz="quarter" idx="13"/>
          </p:nvPr>
        </p:nvSpPr>
        <p:spPr/>
        <p:txBody>
          <a:bodyPr/>
          <a:lstStyle/>
          <a:p>
            <a:pPr lvl="0"/>
            <a:r>
              <a:rPr lang="en-US" dirty="0"/>
              <a:t>Social welfare organizations</a:t>
            </a:r>
            <a:r>
              <a:rPr lang="en-US" dirty="0" smtClean="0"/>
              <a:t>.</a:t>
            </a:r>
          </a:p>
          <a:p>
            <a:pPr lvl="1"/>
            <a:r>
              <a:rPr lang="en-US" dirty="0" smtClean="0"/>
              <a:t>Citizens United is a c4.</a:t>
            </a:r>
            <a:endParaRPr lang="en-US" dirty="0"/>
          </a:p>
          <a:p>
            <a:pPr lvl="0"/>
            <a:r>
              <a:rPr lang="en-US" dirty="0"/>
              <a:t>Contributions to a c4 are </a:t>
            </a:r>
            <a:r>
              <a:rPr lang="en-US" b="1" u="sng" dirty="0"/>
              <a:t>not</a:t>
            </a:r>
            <a:r>
              <a:rPr lang="en-US" dirty="0"/>
              <a:t> deductible as charitable contributions.</a:t>
            </a:r>
          </a:p>
          <a:p>
            <a:pPr lvl="0"/>
            <a:r>
              <a:rPr lang="en-US" dirty="0"/>
              <a:t>Contributions may be deductible under 162 as business expenses, but not if earmarked or possibly if used for lobbying or electioneering activities.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t>Section 501(c</a:t>
            </a:r>
            <a:r>
              <a:rPr lang="en-US" sz="3600" u="sng" dirty="0"/>
              <a:t>)(4) </a:t>
            </a:r>
            <a:r>
              <a:rPr lang="en-US" sz="3600" u="sng" dirty="0" smtClean="0"/>
              <a:t>organizations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7</a:t>
            </a:fld>
            <a:endParaRPr lang="en-US" dirty="0"/>
          </a:p>
        </p:txBody>
      </p:sp>
      <p:sp>
        <p:nvSpPr>
          <p:cNvPr id="3" name="Content Placeholder 2"/>
          <p:cNvSpPr>
            <a:spLocks noGrp="1"/>
          </p:cNvSpPr>
          <p:nvPr>
            <p:ph sz="quarter" idx="13"/>
          </p:nvPr>
        </p:nvSpPr>
        <p:spPr/>
        <p:txBody>
          <a:bodyPr>
            <a:normAutofit fontScale="85000" lnSpcReduction="20000"/>
          </a:bodyPr>
          <a:lstStyle/>
          <a:p>
            <a:pPr lvl="0"/>
            <a:r>
              <a:rPr lang="en-US" dirty="0"/>
              <a:t>Technically, a gift tax may be imposed on gifts </a:t>
            </a:r>
            <a:r>
              <a:rPr lang="en-US" dirty="0" smtClean="0"/>
              <a:t>from individuals of </a:t>
            </a:r>
            <a:r>
              <a:rPr lang="en-US" dirty="0"/>
              <a:t>more than $13,000 per </a:t>
            </a:r>
            <a:r>
              <a:rPr lang="en-US" dirty="0" smtClean="0"/>
              <a:t>year.  (Contributions from corporations are not subject to gift tax.)</a:t>
            </a:r>
          </a:p>
          <a:p>
            <a:pPr lvl="0"/>
            <a:r>
              <a:rPr lang="en-US" dirty="0" smtClean="0"/>
              <a:t>Gift tax in this area has not generally been enforced </a:t>
            </a:r>
            <a:r>
              <a:rPr lang="en-US" dirty="0"/>
              <a:t>by </a:t>
            </a:r>
            <a:r>
              <a:rPr lang="en-US" dirty="0" smtClean="0"/>
              <a:t>the IRS.  </a:t>
            </a:r>
          </a:p>
          <a:p>
            <a:pPr lvl="0"/>
            <a:r>
              <a:rPr lang="en-US" dirty="0" smtClean="0"/>
              <a:t>Recent </a:t>
            </a:r>
            <a:r>
              <a:rPr lang="en-US" dirty="0"/>
              <a:t>reports, including front page NYT article last Friday (May 13</a:t>
            </a:r>
            <a:r>
              <a:rPr lang="en-US" dirty="0" smtClean="0"/>
              <a:t>), </a:t>
            </a:r>
            <a:r>
              <a:rPr lang="en-US" dirty="0"/>
              <a:t>that the IRS has asked 4-6 taxpayers about gifts to c4s.  </a:t>
            </a:r>
          </a:p>
          <a:p>
            <a:pPr lvl="1"/>
            <a:r>
              <a:rPr lang="en-US" dirty="0" smtClean="0"/>
              <a:t>A donor may </a:t>
            </a:r>
            <a:r>
              <a:rPr lang="en-US" dirty="0"/>
              <a:t>be able to avoid gift tax by claiming there is a direct financial/business benefit to c4 </a:t>
            </a:r>
            <a:r>
              <a:rPr lang="en-US" dirty="0" smtClean="0"/>
              <a:t>contribution.</a:t>
            </a:r>
            <a:endParaRPr lang="en-US" dirty="0"/>
          </a:p>
          <a:p>
            <a:pPr lvl="1"/>
            <a:r>
              <a:rPr lang="en-US" dirty="0"/>
              <a:t>If the IRS expands these inquiries, we should expect constitutional challenges -- limits on free speech, freedom of association </a:t>
            </a:r>
            <a:r>
              <a:rPr lang="en-US" dirty="0" smtClean="0"/>
              <a:t>perhaps.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u="sng" dirty="0"/>
              <a:t>Section 501(c)(4) </a:t>
            </a:r>
            <a:r>
              <a:rPr lang="en-US" sz="3200" u="sng" dirty="0" smtClean="0"/>
              <a:t>organizations (cont’d)</a:t>
            </a:r>
            <a:endParaRPr lang="en-US" sz="3200" u="sng"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8</a:t>
            </a:fld>
            <a:endParaRPr lang="en-US" dirty="0"/>
          </a:p>
        </p:txBody>
      </p:sp>
      <p:sp>
        <p:nvSpPr>
          <p:cNvPr id="3" name="Content Placeholder 2"/>
          <p:cNvSpPr>
            <a:spLocks noGrp="1"/>
          </p:cNvSpPr>
          <p:nvPr>
            <p:ph sz="quarter" idx="13"/>
          </p:nvPr>
        </p:nvSpPr>
        <p:spPr/>
        <p:txBody>
          <a:bodyPr>
            <a:normAutofit fontScale="77500" lnSpcReduction="20000"/>
          </a:bodyPr>
          <a:lstStyle/>
          <a:p>
            <a:pPr lvl="0"/>
            <a:r>
              <a:rPr lang="en-US" dirty="0"/>
              <a:t>May accept </a:t>
            </a:r>
            <a:r>
              <a:rPr lang="en-US" b="1" u="sng" dirty="0"/>
              <a:t>un</a:t>
            </a:r>
            <a:r>
              <a:rPr lang="en-US" dirty="0"/>
              <a:t>limited contributions from anyone </a:t>
            </a:r>
            <a:r>
              <a:rPr lang="en-US" dirty="0" smtClean="0"/>
              <a:t>(individuals, corporations</a:t>
            </a:r>
            <a:r>
              <a:rPr lang="en-US" dirty="0"/>
              <a:t>, </a:t>
            </a:r>
            <a:r>
              <a:rPr lang="en-US" dirty="0" smtClean="0"/>
              <a:t>unions, federal government contractors, or foreign nationals).</a:t>
            </a:r>
            <a:endParaRPr lang="en-US" dirty="0"/>
          </a:p>
          <a:p>
            <a:pPr lvl="0"/>
            <a:r>
              <a:rPr lang="en-US" dirty="0"/>
              <a:t>May engage in unlimited lobbying.</a:t>
            </a:r>
          </a:p>
          <a:p>
            <a:pPr lvl="1"/>
            <a:r>
              <a:rPr lang="en-US" dirty="0"/>
              <a:t>If lobbying activities include broadcast ads close to an election (30 days before primary or convention, 60 days before general) </a:t>
            </a:r>
            <a:r>
              <a:rPr lang="en-US" u="sng" dirty="0"/>
              <a:t>and</a:t>
            </a:r>
            <a:r>
              <a:rPr lang="en-US" dirty="0"/>
              <a:t> refers to or identifies a Federal candidate, must disclose to the FEC as an “electioneering communication” (Form 9).  </a:t>
            </a:r>
          </a:p>
          <a:p>
            <a:pPr lvl="0"/>
            <a:r>
              <a:rPr lang="en-US" dirty="0"/>
              <a:t>May engage in political or electioneering activities (“support for, or opposition to, any candidate for public office”), but electioneering </a:t>
            </a:r>
            <a:r>
              <a:rPr lang="en-US" b="1" u="sng" dirty="0"/>
              <a:t>cannot</a:t>
            </a:r>
            <a:r>
              <a:rPr lang="en-US" dirty="0"/>
              <a:t> be the </a:t>
            </a:r>
            <a:r>
              <a:rPr lang="en-US" b="1" u="sng" dirty="0"/>
              <a:t>primary</a:t>
            </a:r>
            <a:r>
              <a:rPr lang="en-US" dirty="0"/>
              <a:t> activity in any fiscal year.</a:t>
            </a:r>
          </a:p>
          <a:p>
            <a:pPr lvl="0"/>
            <a:r>
              <a:rPr lang="en-US" dirty="0"/>
              <a:t>Unclear, but “primary” generally considered to be 51% or more of activities.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t>Section 501(c)(4) organizations (cont’d)</a:t>
            </a:r>
            <a:endParaRPr lang="en-US" sz="3600" dirty="0"/>
          </a:p>
        </p:txBody>
      </p:sp>
      <p:sp>
        <p:nvSpPr>
          <p:cNvPr id="4" name="Slide Number Placeholder 3"/>
          <p:cNvSpPr>
            <a:spLocks noGrp="1"/>
          </p:cNvSpPr>
          <p:nvPr>
            <p:ph type="sldNum" sz="quarter" idx="12"/>
          </p:nvPr>
        </p:nvSpPr>
        <p:spPr/>
        <p:txBody>
          <a:bodyPr/>
          <a:lstStyle/>
          <a:p>
            <a:fld id="{77C886DA-FC8C-4133-8278-747D88D6B1F6}" type="slidenum">
              <a:rPr lang="en-US" smtClean="0"/>
              <a:pPr/>
              <a:t>9</a:t>
            </a:fld>
            <a:endParaRPr lang="en-US" dirty="0"/>
          </a:p>
        </p:txBody>
      </p:sp>
      <p:sp>
        <p:nvSpPr>
          <p:cNvPr id="3" name="Content Placeholder 2"/>
          <p:cNvSpPr>
            <a:spLocks noGrp="1"/>
          </p:cNvSpPr>
          <p:nvPr>
            <p:ph sz="quarter" idx="13"/>
          </p:nvPr>
        </p:nvSpPr>
        <p:spPr/>
        <p:txBody>
          <a:bodyPr>
            <a:normAutofit fontScale="77500" lnSpcReduction="20000"/>
          </a:bodyPr>
          <a:lstStyle/>
          <a:p>
            <a:pPr lvl="0"/>
            <a:r>
              <a:rPr lang="en-US" dirty="0"/>
              <a:t>A c4 is not required to, but may file an exemption application (Form 1024); and must file an annual return (Form 990).</a:t>
            </a:r>
          </a:p>
          <a:p>
            <a:pPr lvl="0"/>
            <a:r>
              <a:rPr lang="en-US" dirty="0"/>
              <a:t>Form 1024 (if filed and approved) and Form 990s are public, but names of donors may be withheld.</a:t>
            </a:r>
          </a:p>
          <a:p>
            <a:pPr lvl="0"/>
            <a:r>
              <a:rPr lang="en-US" dirty="0"/>
              <a:t>If the c4 does not have electioneering as a primary activity, it does not need to register as a 527 with the IRS (Form 8871) or file periodic public reports with the IRS (Form 8872).</a:t>
            </a:r>
          </a:p>
          <a:p>
            <a:r>
              <a:rPr lang="en-US" dirty="0"/>
              <a:t>If any engages in any more than deminimis electioneering, must file Form 1120-POL, which is not public, and pay tax on the </a:t>
            </a:r>
            <a:r>
              <a:rPr lang="en-US" dirty="0" smtClean="0"/>
              <a:t>lesser </a:t>
            </a:r>
            <a:r>
              <a:rPr lang="en-US" dirty="0"/>
              <a:t>of net investment income or electioneering expenditures.  Tax rate is highest corporate rate.</a:t>
            </a:r>
          </a:p>
        </p:txBody>
      </p:sp>
    </p:spTree>
  </p:cSld>
  <p:clrMapOvr>
    <a:masterClrMapping/>
  </p:clrMapOvr>
</p:sld>
</file>

<file path=ppt/theme/theme1.xml><?xml version="1.0" encoding="utf-8"?>
<a:theme xmlns:a="http://schemas.openxmlformats.org/drawingml/2006/main" name="AP Revised">
  <a:themeElements>
    <a:clrScheme name="A&amp;P Colors">
      <a:dk1>
        <a:sysClr val="windowText" lastClr="000000"/>
      </a:dk1>
      <a:lt1>
        <a:sysClr val="window" lastClr="FFFFFF"/>
      </a:lt1>
      <a:dk2>
        <a:srgbClr val="B6CE24"/>
      </a:dk2>
      <a:lt2>
        <a:srgbClr val="003399"/>
      </a:lt2>
      <a:accent1>
        <a:srgbClr val="CC6600"/>
      </a:accent1>
      <a:accent2>
        <a:srgbClr val="993366"/>
      </a:accent2>
      <a:accent3>
        <a:srgbClr val="669900"/>
      </a:accent3>
      <a:accent4>
        <a:srgbClr val="336699"/>
      </a:accent4>
      <a:accent5>
        <a:srgbClr val="848E84"/>
      </a:accent5>
      <a:accent6>
        <a:srgbClr val="774A9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Template>
  <TotalTime>404</TotalTime>
  <Words>3413</Words>
  <Application>Microsoft Office PowerPoint</Application>
  <PresentationFormat>On-screen Show (4:3)</PresentationFormat>
  <Paragraphs>240</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AP Revised</vt:lpstr>
      <vt:lpstr> Electioneering in a  Post-Citizens United World </vt:lpstr>
      <vt:lpstr>Overview</vt:lpstr>
      <vt:lpstr>Citizens United v. FEC 130 S.Ct. 876 (Jan. 21, 2010</vt:lpstr>
      <vt:lpstr>Section 501(c)(3) organizations</vt:lpstr>
      <vt:lpstr>Section 501(c)(3) organizations (cont’d)</vt:lpstr>
      <vt:lpstr>Section 501(c)(4) organizations</vt:lpstr>
      <vt:lpstr>Section 501(c)(4) organizations (cont’d)</vt:lpstr>
      <vt:lpstr>Section 501(c)(4) organizations (cont’d)</vt:lpstr>
      <vt:lpstr>Section 501(c)(4) organizations (cont’d)</vt:lpstr>
      <vt:lpstr>Section 501(c)(4) organizations (cont’d)</vt:lpstr>
      <vt:lpstr>Section 501(c)(4) organizations (cont’d)</vt:lpstr>
      <vt:lpstr>Section 501(c)(6) organizations</vt:lpstr>
      <vt:lpstr>Section 501(c)(6) organizations (cont’d)</vt:lpstr>
      <vt:lpstr>Section 501(c)(6) organizations (cont’d)</vt:lpstr>
      <vt:lpstr>Section 501(c)(6) organizations (cont’d)</vt:lpstr>
      <vt:lpstr>“527s”</vt:lpstr>
      <vt:lpstr>“527s” (cont’d)</vt:lpstr>
      <vt:lpstr>“527s” (cont’d)</vt:lpstr>
      <vt:lpstr>Connected PAC</vt:lpstr>
      <vt:lpstr>Connected PAC (cont’d)</vt:lpstr>
      <vt:lpstr>Nonconnected PACs</vt:lpstr>
      <vt:lpstr>Independent Expenditure PACs  (aka “Super PACs”)</vt:lpstr>
      <vt:lpstr>Independent Expenditure PACs  (aka “Super PACs”) (cont’d)</vt:lpstr>
      <vt:lpstr>Federal Contribution Limits 2011-2012</vt:lpstr>
      <vt:lpstr>Federal Contribution Limits 2011-2012</vt:lpstr>
      <vt:lpstr>FEC Guidance – or Lack Thereof</vt:lpstr>
      <vt:lpstr>Disclose</vt:lpstr>
      <vt:lpstr>Draft Executive Order Suggests Possible New Federal “Pay-to-Play” Requirements for Government Contractors</vt:lpstr>
      <vt:lpstr>Executive Order Provisions</vt:lpstr>
      <vt:lpstr>Executive Order Provisions (cont’d)</vt:lpstr>
      <vt:lpstr>Executive Order:  Unresolved Issues</vt:lpstr>
      <vt:lpstr>Executive Order:  Unresolved Issues (cont’d)</vt:lpstr>
      <vt:lpstr>Pending FEC Litigation</vt:lpstr>
      <vt:lpstr>Pending FEC Litigation/Actions</vt:lpstr>
    </vt:vector>
  </TitlesOfParts>
  <Company>A&amp;P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Electioneering in a Post-Citizens United World James P. Joseph </dc:title>
  <dc:creator>djl2671</dc:creator>
  <cp:lastModifiedBy>mukunpa</cp:lastModifiedBy>
  <cp:revision>55</cp:revision>
  <dcterms:created xsi:type="dcterms:W3CDTF">2011-05-17T14:19:02Z</dcterms:created>
  <dcterms:modified xsi:type="dcterms:W3CDTF">2011-05-20T13:54:13Z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569781514</vt:i4>
  </property>
  <property fmtid="{D5CDD505-2E9C-101B-9397-08002B2CF9AE}" pid="3" name="_NewReviewCycle">
    <vt:lpwstr/>
  </property>
  <property fmtid="{D5CDD505-2E9C-101B-9397-08002B2CF9AE}" pid="4" name="_EmailSubject">
    <vt:lpwstr>May 18, 2011: No Limits: the Billion Dollar 2012 Campaign Landscape After Citizens United</vt:lpwstr>
  </property>
  <property fmtid="{D5CDD505-2E9C-101B-9397-08002B2CF9AE}" pid="5" name="_AuthorEmail">
    <vt:lpwstr>Dana.Rossi@APORTER.COM</vt:lpwstr>
  </property>
  <property fmtid="{D5CDD505-2E9C-101B-9397-08002B2CF9AE}" pid="6" name="_AuthorEmailDisplayName">
    <vt:lpwstr>Rossi, Dana-Megan</vt:lpwstr>
  </property>
  <property fmtid="{D5CDD505-2E9C-101B-9397-08002B2CF9AE}" pid="7" name="_PreviousAdHocReviewCycleID">
    <vt:i4>-1983721173</vt:i4>
  </property>
</Properties>
</file>